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embeddedFontLst>
    <p:embeddedFont>
      <p:font typeface="Helvetica Neue" panose="020B0600070205080204" charset="0"/>
      <p:regular r:id="rId20"/>
      <p:bold r:id="rId21"/>
      <p:italic r:id="rId22"/>
      <p:boldItalic r:id="rId23"/>
    </p:embeddedFont>
    <p:embeddedFont>
      <p:font typeface="Times" panose="020206030504050203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永井 圭輔(NAGAI Keisuke)" userId="216b45de-e5a0-4038-b230-2630a152d4bf" providerId="ADAL" clId="{B4B91A3D-3AFC-40F7-A9AC-DB960E450FAF}"/>
    <pc:docChg chg="modSld">
      <pc:chgData name="永井 圭輔(NAGAI Keisuke)" userId="216b45de-e5a0-4038-b230-2630a152d4bf" providerId="ADAL" clId="{B4B91A3D-3AFC-40F7-A9AC-DB960E450FAF}" dt="2026-03-27T06:06:32.039" v="7" actId="20577"/>
      <pc:docMkLst>
        <pc:docMk/>
      </pc:docMkLst>
      <pc:sldChg chg="modSp mod">
        <pc:chgData name="永井 圭輔(NAGAI Keisuke)" userId="216b45de-e5a0-4038-b230-2630a152d4bf" providerId="ADAL" clId="{B4B91A3D-3AFC-40F7-A9AC-DB960E450FAF}" dt="2026-03-24T08:05:48.726" v="1" actId="20577"/>
        <pc:sldMkLst>
          <pc:docMk/>
          <pc:sldMk cId="0" sldId="268"/>
        </pc:sldMkLst>
        <pc:spChg chg="mod">
          <ac:chgData name="永井 圭輔(NAGAI Keisuke)" userId="216b45de-e5a0-4038-b230-2630a152d4bf" providerId="ADAL" clId="{B4B91A3D-3AFC-40F7-A9AC-DB960E450FAF}" dt="2026-03-24T08:05:48.726" v="1" actId="20577"/>
          <ac:spMkLst>
            <pc:docMk/>
            <pc:sldMk cId="0" sldId="268"/>
            <ac:spMk id="699" creationId="{00000000-0000-0000-0000-000000000000}"/>
          </ac:spMkLst>
        </pc:spChg>
      </pc:sldChg>
      <pc:sldChg chg="modSp mod">
        <pc:chgData name="永井 圭輔(NAGAI Keisuke)" userId="216b45de-e5a0-4038-b230-2630a152d4bf" providerId="ADAL" clId="{B4B91A3D-3AFC-40F7-A9AC-DB960E450FAF}" dt="2026-03-27T06:06:32.039" v="7" actId="20577"/>
        <pc:sldMkLst>
          <pc:docMk/>
          <pc:sldMk cId="0" sldId="272"/>
        </pc:sldMkLst>
        <pc:spChg chg="mod">
          <ac:chgData name="永井 圭輔(NAGAI Keisuke)" userId="216b45de-e5a0-4038-b230-2630a152d4bf" providerId="ADAL" clId="{B4B91A3D-3AFC-40F7-A9AC-DB960E450FAF}" dt="2026-03-27T06:06:32.039" v="7" actId="20577"/>
          <ac:spMkLst>
            <pc:docMk/>
            <pc:sldMk cId="0" sldId="272"/>
            <ac:spMk id="8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8" name="Google Shape;568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MS Mincho"/>
              <a:ea typeface="MS Mincho"/>
              <a:cs typeface="MS Mincho"/>
              <a:sym typeface="MS Mincho"/>
            </a:endParaRPr>
          </a:p>
        </p:txBody>
      </p:sp>
      <p:sp>
        <p:nvSpPr>
          <p:cNvPr id="600" name="Google Shape;600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13</a:t>
            </a:fld>
            <a:endParaRPr/>
          </a:p>
        </p:txBody>
      </p:sp>
      <p:sp>
        <p:nvSpPr>
          <p:cNvPr id="664" name="Google Shape;664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14</a:t>
            </a:fld>
            <a:endParaRPr/>
          </a:p>
        </p:txBody>
      </p:sp>
      <p:sp>
        <p:nvSpPr>
          <p:cNvPr id="710" name="Google Shape;710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ja-JP"/>
              <a:t>17</a:t>
            </a:fld>
            <a:endParaRPr/>
          </a:p>
        </p:txBody>
      </p:sp>
      <p:sp>
        <p:nvSpPr>
          <p:cNvPr id="800" name="Google Shape;800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MS Mincho"/>
              <a:ea typeface="MS Mincho"/>
              <a:cs typeface="MS Mincho"/>
              <a:sym typeface="MS Minch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タイトル スライド">
  <p:cSld name="6_タイトル スライド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>
            <a:off x="-131100" y="6007185"/>
            <a:ext cx="1071000" cy="850815"/>
            <a:chOff x="-131102" y="5996310"/>
            <a:chExt cx="1071000" cy="850815"/>
          </a:xfrm>
        </p:grpSpPr>
        <p:sp>
          <p:nvSpPr>
            <p:cNvPr id="96" name="Google Shape;96;p11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1"/>
            <p:cNvSpPr txBox="1"/>
            <p:nvPr/>
          </p:nvSpPr>
          <p:spPr>
            <a:xfrm>
              <a:off x="-131102" y="6190850"/>
              <a:ext cx="1071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F54F0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タイトル スライド">
  <p:cSld name="7_タイトル スライド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06" name="Google Shape;106;p12"/>
          <p:cNvSpPr/>
          <p:nvPr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検索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12"/>
          <p:cNvGrpSpPr/>
          <p:nvPr/>
        </p:nvGrpSpPr>
        <p:grpSpPr>
          <a:xfrm>
            <a:off x="-111175" y="6007185"/>
            <a:ext cx="1021455" cy="850815"/>
            <a:chOff x="-111177" y="5996310"/>
            <a:chExt cx="1021455" cy="850815"/>
          </a:xfrm>
        </p:grpSpPr>
        <p:sp>
          <p:nvSpPr>
            <p:cNvPr id="109" name="Google Shape;109;p12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 txBox="1"/>
            <p:nvPr/>
          </p:nvSpPr>
          <p:spPr>
            <a:xfrm>
              <a:off x="-111177" y="6190850"/>
              <a:ext cx="1021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タイトル スライド">
  <p:cSld name="10_タイトル スライド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タイトル スライド">
  <p:cSld name="13_タイトル スライド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 descr="背景パターン&#10;&#10;AI によって生成されたコンテンツは間違っている可能性があります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3407"/>
            <a:ext cx="9144000" cy="64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タイトル スライド">
  <p:cSld name="9_タイトル スライド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検索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-40564" y="6007185"/>
            <a:ext cx="950844" cy="850815"/>
            <a:chOff x="-40566" y="5996310"/>
            <a:chExt cx="950844" cy="850815"/>
          </a:xfrm>
        </p:grpSpPr>
        <p:sp>
          <p:nvSpPr>
            <p:cNvPr id="137" name="Google Shape;137;p16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 txBox="1"/>
            <p:nvPr/>
          </p:nvSpPr>
          <p:spPr>
            <a:xfrm>
              <a:off x="-40566" y="6190839"/>
              <a:ext cx="8633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タイトル スライド">
  <p:cSld name="16_タイトル スライド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 cap="flat" cmpd="sng">
            <a:solidFill>
              <a:srgbClr val="416A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 cap="flat" cmpd="sng">
            <a:solidFill>
              <a:srgbClr val="416A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60368" y="960975"/>
            <a:ext cx="88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知っている税金を書いてみよう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 cap="flat" cmpd="sng">
            <a:solidFill>
              <a:srgbClr val="416A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160374" y="2474475"/>
            <a:ext cx="878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税金の種類は何種類あるでしょう？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種類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05601" y="3559550"/>
            <a:ext cx="888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税金は必要だと思いますか？必要ないと思いますか？その理由も考えてみよう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ap="flat" cmpd="thickThin">
            <a:solidFill>
              <a:srgbClr val="416A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386175" y="4401975"/>
            <a:ext cx="2169523" cy="323100"/>
            <a:chOff x="386175" y="4203690"/>
            <a:chExt cx="2169523" cy="3231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386175" y="4203690"/>
              <a:ext cx="927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1466998" y="4203690"/>
              <a:ext cx="1088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必要ない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" name="Google Shape;31;p3"/>
          <p:cNvCxnSpPr/>
          <p:nvPr/>
        </p:nvCxnSpPr>
        <p:spPr>
          <a:xfrm>
            <a:off x="1310476" y="4340964"/>
            <a:ext cx="1" cy="456188"/>
          </a:xfrm>
          <a:prstGeom prst="straightConnector1">
            <a:avLst/>
          </a:prstGeom>
          <a:noFill/>
          <a:ln w="15875" cap="flat" cmpd="sng">
            <a:solidFill>
              <a:srgbClr val="416AE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 txBox="1"/>
          <p:nvPr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-JP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タイトル スライド">
  <p:cSld name="12_タイトル スライド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タイトル スライド">
  <p:cSld name="8_タイトル スライド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 スライド">
  <p:cSld name="2_タイトル スライド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 スライド">
  <p:cSld name="3_タイトル スライド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122024" y="6007105"/>
            <a:ext cx="1078241" cy="850815"/>
            <a:chOff x="-122027" y="5996310"/>
            <a:chExt cx="1032305" cy="850815"/>
          </a:xfrm>
        </p:grpSpPr>
        <p:sp>
          <p:nvSpPr>
            <p:cNvPr id="60" name="Google Shape;60;p7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-122027" y="6190850"/>
              <a:ext cx="9915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タイトル スライド">
  <p:cSld name="5_タイトル スライド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タイトル スライド">
  <p:cSld name="14_タイトル スライド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 descr="背景パターン&#10;&#10;AI によって生成されたコンテンツは間違っている可能性があります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3407"/>
            <a:ext cx="9144000" cy="64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/>
          <p:nvPr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7" name="Google Shape;77;p9"/>
          <p:cNvGrpSpPr/>
          <p:nvPr/>
        </p:nvGrpSpPr>
        <p:grpSpPr>
          <a:xfrm>
            <a:off x="-88450" y="6007185"/>
            <a:ext cx="999000" cy="850815"/>
            <a:chOff x="-88452" y="5996310"/>
            <a:chExt cx="999000" cy="850815"/>
          </a:xfrm>
        </p:grpSpPr>
        <p:sp>
          <p:nvSpPr>
            <p:cNvPr id="78" name="Google Shape;78;p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"/>
            <p:cNvSpPr txBox="1"/>
            <p:nvPr/>
          </p:nvSpPr>
          <p:spPr>
            <a:xfrm>
              <a:off x="-88452" y="6190850"/>
              <a:ext cx="999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F35B4E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F35B4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F35B4E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600" b="1" i="0" u="none" strike="noStrike" cap="none">
                <a:solidFill>
                  <a:srgbClr val="F35B4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タイトル スライド">
  <p:cSld name="15_タイトル スライド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0" descr="背景パターン&#10;&#10;AI によって生成されたコンテンツは間違っている可能性があります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3407"/>
            <a:ext cx="9144000" cy="653968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3828005" y="5373216"/>
            <a:ext cx="148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7F2D"/>
              </a:buClr>
              <a:buSzPts val="1800"/>
              <a:buFont typeface="Arial"/>
              <a:buNone/>
            </a:pPr>
            <a:r>
              <a:rPr lang="ja-JP" sz="1700" b="0" i="0" u="none" strike="noStrike" cap="none">
                <a:solidFill>
                  <a:srgbClr val="E37F2D"/>
                </a:solidFill>
                <a:latin typeface="Arial"/>
                <a:ea typeface="Arial"/>
                <a:cs typeface="Arial"/>
                <a:sym typeface="Arial"/>
              </a:rPr>
              <a:t>令和８年度版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/>
          <p:nvPr/>
        </p:nvSpPr>
        <p:spPr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都道府県・市区町村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/>
          <p:nvPr/>
        </p:nvSpPr>
        <p:spPr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6"/>
          <p:cNvSpPr txBox="1"/>
          <p:nvPr/>
        </p:nvSpPr>
        <p:spPr>
          <a:xfrm>
            <a:off x="839752" y="75800"/>
            <a:ext cx="820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9" name="Google Shape;519;p26"/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520" name="Google Shape;520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26"/>
            <p:cNvSpPr/>
            <p:nvPr/>
          </p:nvSpPr>
          <p:spPr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>
              <a:noFill/>
            </a:ln>
          </p:spPr>
          <p:txBody>
            <a:bodyPr spcFirstLastPara="1" wrap="square" lIns="91425" tIns="45700" rIns="91425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国　民</a:t>
              </a: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2" name="Google Shape;52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6"/>
          <p:cNvSpPr/>
          <p:nvPr/>
        </p:nvSpPr>
        <p:spPr>
          <a:xfrm>
            <a:off x="6434300" y="3959300"/>
            <a:ext cx="2301000" cy="217200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都道府県・市区町村の議会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6"/>
          <p:cNvSpPr/>
          <p:nvPr/>
        </p:nvSpPr>
        <p:spPr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国会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6"/>
          <p:cNvSpPr/>
          <p:nvPr/>
        </p:nvSpPr>
        <p:spPr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内　閣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6" descr="建物, 障子, ウィンドウ, 時計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7692" y="2367034"/>
            <a:ext cx="1351165" cy="9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6"/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6"/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/>
          <p:cNvSpPr/>
          <p:nvPr/>
        </p:nvSpPr>
        <p:spPr>
          <a:xfrm>
            <a:off x="6434350" y="1969350"/>
            <a:ext cx="2301000" cy="217200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都道府県知事・市区町村長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6"/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26"/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535" name="Google Shape;535;p26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42C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6BA42C"/>
                  </a:solidFill>
                  <a:latin typeface="Arial"/>
                  <a:ea typeface="Arial"/>
                  <a:cs typeface="Arial"/>
                  <a:sym typeface="Arial"/>
                </a:rPr>
                <a:t>予算案の提出</a:t>
              </a:r>
              <a:endParaRPr sz="1200" b="0" i="0" u="none" strike="noStrike" cap="non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26"/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6"/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6"/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26"/>
          <p:cNvGrpSpPr/>
          <p:nvPr/>
        </p:nvGrpSpPr>
        <p:grpSpPr>
          <a:xfrm>
            <a:off x="274551" y="5671510"/>
            <a:ext cx="2939925" cy="637215"/>
            <a:chOff x="274551" y="5671510"/>
            <a:chExt cx="2939925" cy="637215"/>
          </a:xfrm>
        </p:grpSpPr>
        <p:sp>
          <p:nvSpPr>
            <p:cNvPr id="541" name="Google Shape;541;p26"/>
            <p:cNvSpPr/>
            <p:nvPr/>
          </p:nvSpPr>
          <p:spPr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議決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6"/>
            <p:cNvSpPr txBox="1"/>
            <p:nvPr/>
          </p:nvSpPr>
          <p:spPr>
            <a:xfrm>
              <a:off x="318276" y="5981050"/>
              <a:ext cx="2896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国会の話し合いで予算が決まります。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" name="Google Shape;544;p26"/>
          <p:cNvGrpSpPr/>
          <p:nvPr/>
        </p:nvGrpSpPr>
        <p:grpSpPr>
          <a:xfrm>
            <a:off x="6263218" y="5671510"/>
            <a:ext cx="2843006" cy="637215"/>
            <a:chOff x="6263218" y="5671510"/>
            <a:chExt cx="2843006" cy="637215"/>
          </a:xfrm>
        </p:grpSpPr>
        <p:sp>
          <p:nvSpPr>
            <p:cNvPr id="545" name="Google Shape;545;p26"/>
            <p:cNvSpPr/>
            <p:nvPr/>
          </p:nvSpPr>
          <p:spPr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議決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 txBox="1"/>
            <p:nvPr/>
          </p:nvSpPr>
          <p:spPr>
            <a:xfrm>
              <a:off x="6306924" y="5981050"/>
              <a:ext cx="27993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議会の話し合いで予算が決まります。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6"/>
          <p:cNvGrpSpPr/>
          <p:nvPr/>
        </p:nvGrpSpPr>
        <p:grpSpPr>
          <a:xfrm>
            <a:off x="2928275" y="3454930"/>
            <a:ext cx="1419900" cy="994320"/>
            <a:chOff x="2928275" y="3454930"/>
            <a:chExt cx="1419900" cy="994320"/>
          </a:xfrm>
        </p:grpSpPr>
        <p:sp>
          <p:nvSpPr>
            <p:cNvPr id="549" name="Google Shape;549;p26"/>
            <p:cNvSpPr txBox="1"/>
            <p:nvPr/>
          </p:nvSpPr>
          <p:spPr>
            <a:xfrm>
              <a:off x="3440617" y="3454930"/>
              <a:ext cx="543739" cy="300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920F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DB920F"/>
                  </a:solidFill>
                  <a:latin typeface="Arial"/>
                  <a:ea typeface="Arial"/>
                  <a:cs typeface="Arial"/>
                  <a:sym typeface="Arial"/>
                </a:rPr>
                <a:t>選挙</a:t>
              </a:r>
              <a:endParaRPr sz="1400" b="0" i="0" u="none" strike="noStrike" cap="non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 txBox="1"/>
            <p:nvPr/>
          </p:nvSpPr>
          <p:spPr>
            <a:xfrm>
              <a:off x="2928275" y="4033750"/>
              <a:ext cx="1419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国民の代表である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国会議員を選びます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6"/>
          <p:cNvGrpSpPr/>
          <p:nvPr/>
        </p:nvGrpSpPr>
        <p:grpSpPr>
          <a:xfrm>
            <a:off x="5189575" y="3442573"/>
            <a:ext cx="1308300" cy="1294577"/>
            <a:chOff x="5189575" y="3405502"/>
            <a:chExt cx="1308300" cy="1294577"/>
          </a:xfrm>
        </p:grpSpPr>
        <p:sp>
          <p:nvSpPr>
            <p:cNvPr id="552" name="Google Shape;552;p26"/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920F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DB920F"/>
                  </a:solidFill>
                  <a:latin typeface="Arial"/>
                  <a:ea typeface="Arial"/>
                  <a:cs typeface="Arial"/>
                  <a:sym typeface="Arial"/>
                </a:rPr>
                <a:t>選挙</a:t>
              </a:r>
              <a:endParaRPr sz="1400" b="0" i="0" u="none" strike="noStrike" cap="non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 txBox="1"/>
            <p:nvPr/>
          </p:nvSpPr>
          <p:spPr>
            <a:xfrm>
              <a:off x="5189575" y="3945879"/>
              <a:ext cx="13083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住民の代表である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都道府県・市区町村議会議員を選びます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6"/>
          <p:cNvGrpSpPr/>
          <p:nvPr/>
        </p:nvGrpSpPr>
        <p:grpSpPr>
          <a:xfrm>
            <a:off x="5189575" y="2576505"/>
            <a:ext cx="1308300" cy="1006645"/>
            <a:chOff x="5189575" y="2180717"/>
            <a:chExt cx="1308300" cy="1006645"/>
          </a:xfrm>
        </p:grpSpPr>
        <p:sp>
          <p:nvSpPr>
            <p:cNvPr id="555" name="Google Shape;555;p26"/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920F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DB920F"/>
                  </a:solidFill>
                  <a:latin typeface="Arial"/>
                  <a:ea typeface="Arial"/>
                  <a:cs typeface="Arial"/>
                  <a:sym typeface="Arial"/>
                </a:rPr>
                <a:t>選挙</a:t>
              </a:r>
              <a:endParaRPr sz="1400" b="0" i="0" u="none" strike="noStrike" cap="non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6"/>
            <p:cNvSpPr txBox="1"/>
            <p:nvPr/>
          </p:nvSpPr>
          <p:spPr>
            <a:xfrm>
              <a:off x="5189575" y="2433162"/>
              <a:ext cx="13083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住民の代表である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都道府県知事・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市区町村長を選びます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6"/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42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rPr>
              <a:t>税金</a:t>
            </a:r>
            <a:endParaRPr sz="1400" b="0" i="0" u="none" strike="noStrike" cap="none">
              <a:solidFill>
                <a:srgbClr val="6BA4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42C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endParaRPr sz="1200" b="0" i="0" u="none" strike="noStrike" cap="none">
              <a:solidFill>
                <a:srgbClr val="6BA4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 txBox="1"/>
          <p:nvPr/>
        </p:nvSpPr>
        <p:spPr>
          <a:xfrm>
            <a:off x="5169203" y="1671625"/>
            <a:ext cx="106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7EA9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1F7EA9"/>
                </a:solidFill>
                <a:latin typeface="Arial"/>
                <a:ea typeface="Arial"/>
                <a:cs typeface="Arial"/>
                <a:sym typeface="Arial"/>
              </a:rPr>
              <a:t>税金</a:t>
            </a:r>
            <a:endParaRPr sz="1400" b="0" i="0" u="none" strike="noStrike" cap="none">
              <a:solidFill>
                <a:srgbClr val="1F7EA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7EA9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1F7EA9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sz="1200" b="0" i="0" u="none" strike="noStrike" cap="none">
              <a:solidFill>
                <a:srgbClr val="1F7E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26"/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560" name="Google Shape;560;p26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72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6"/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A8B9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29A8B9"/>
                  </a:solidFill>
                  <a:latin typeface="Arial"/>
                  <a:ea typeface="Arial"/>
                  <a:cs typeface="Arial"/>
                  <a:sym typeface="Arial"/>
                </a:rPr>
                <a:t>予算案の提出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6"/>
          <p:cNvGrpSpPr/>
          <p:nvPr/>
        </p:nvGrpSpPr>
        <p:grpSpPr>
          <a:xfrm>
            <a:off x="0" y="879800"/>
            <a:ext cx="9144000" cy="356150"/>
            <a:chOff x="0" y="879800"/>
            <a:chExt cx="9144000" cy="356150"/>
          </a:xfrm>
        </p:grpSpPr>
        <p:sp>
          <p:nvSpPr>
            <p:cNvPr id="563" name="Google Shape;563;p26"/>
            <p:cNvSpPr txBox="1"/>
            <p:nvPr/>
          </p:nvSpPr>
          <p:spPr>
            <a:xfrm>
              <a:off x="0" y="928150"/>
              <a:ext cx="914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国の税金に関する法律</a:t>
              </a:r>
              <a:r>
                <a:rPr lang="ja-JP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（税負担の方法）</a:t>
              </a:r>
              <a:r>
                <a:rPr lang="ja-JP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と税金の使い道</a:t>
              </a:r>
              <a:r>
                <a:rPr lang="ja-JP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（予算）</a:t>
              </a:r>
              <a:r>
                <a:rPr lang="ja-JP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は、国民の代表者である国会議員が決めています。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6"/>
            <p:cNvSpPr txBox="1"/>
            <p:nvPr/>
          </p:nvSpPr>
          <p:spPr>
            <a:xfrm>
              <a:off x="2189223" y="879800"/>
              <a:ext cx="1131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ja-JP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139775" y="942225"/>
            <a:ext cx="593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国の予算</a:t>
            </a: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（令和７年度当初予算）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15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7813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27"/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575" name="Google Shape;575;p27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7"/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歳出総額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115兆1,978億円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Google Shape;577;p27"/>
          <p:cNvSpPr txBox="1"/>
          <p:nvPr/>
        </p:nvSpPr>
        <p:spPr>
          <a:xfrm>
            <a:off x="1525578" y="4657648"/>
            <a:ext cx="17349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税金など 67.6%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7"/>
          <p:cNvSpPr txBox="1"/>
          <p:nvPr/>
        </p:nvSpPr>
        <p:spPr>
          <a:xfrm>
            <a:off x="39688" y="3360891"/>
            <a:ext cx="16517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国の借金など 24.9%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7"/>
          <p:cNvSpPr txBox="1"/>
          <p:nvPr/>
        </p:nvSpPr>
        <p:spPr>
          <a:xfrm>
            <a:off x="1735359" y="1707791"/>
            <a:ext cx="16418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そのほか 7.6%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7"/>
          <p:cNvSpPr txBox="1"/>
          <p:nvPr/>
        </p:nvSpPr>
        <p:spPr>
          <a:xfrm>
            <a:off x="6593048" y="1509086"/>
            <a:ext cx="22657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わたしたちの健康や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生活を守るために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1" name="Google Shape;581;p27"/>
          <p:cNvCxnSpPr/>
          <p:nvPr/>
        </p:nvCxnSpPr>
        <p:spPr>
          <a:xfrm rot="10800000" flipH="1">
            <a:off x="7535954" y="2300785"/>
            <a:ext cx="141971" cy="36106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582" name="Google Shape;582;p27"/>
          <p:cNvSpPr txBox="1"/>
          <p:nvPr/>
        </p:nvSpPr>
        <p:spPr>
          <a:xfrm>
            <a:off x="7618422" y="4671635"/>
            <a:ext cx="149723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道路や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住宅などの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整備のために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7"/>
          <p:cNvSpPr txBox="1"/>
          <p:nvPr/>
        </p:nvSpPr>
        <p:spPr>
          <a:xfrm>
            <a:off x="5674850" y="5416625"/>
            <a:ext cx="2265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教育や科学技術を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さかんにするために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7"/>
          <p:cNvSpPr txBox="1"/>
          <p:nvPr/>
        </p:nvSpPr>
        <p:spPr>
          <a:xfrm>
            <a:off x="3894800" y="4019275"/>
            <a:ext cx="1779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都道府県や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市区町村の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財政をおぎなう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ために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7"/>
          <p:cNvSpPr txBox="1"/>
          <p:nvPr/>
        </p:nvSpPr>
        <p:spPr>
          <a:xfrm>
            <a:off x="3666114" y="1911948"/>
            <a:ext cx="2494170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国の借金を返したり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利子を払ったりするために 24.5%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6" name="Google Shape;586;p27"/>
          <p:cNvCxnSpPr/>
          <p:nvPr/>
        </p:nvCxnSpPr>
        <p:spPr>
          <a:xfrm rot="10800000" flipH="1">
            <a:off x="1958502" y="2087255"/>
            <a:ext cx="141971" cy="36106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587" name="Google Shape;587;p27"/>
          <p:cNvSpPr txBox="1"/>
          <p:nvPr/>
        </p:nvSpPr>
        <p:spPr>
          <a:xfrm>
            <a:off x="5892535" y="4602120"/>
            <a:ext cx="13249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そのほか15.7%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1689048" y="3131843"/>
            <a:ext cx="1383712" cy="1300682"/>
            <a:chOff x="1882493" y="3951980"/>
            <a:chExt cx="1651281" cy="1490552"/>
          </a:xfrm>
        </p:grpSpPr>
        <p:sp>
          <p:nvSpPr>
            <p:cNvPr id="589" name="Google Shape;589;p27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歳入総額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115兆1,978億円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1" name="Google Shape;591;p27"/>
          <p:cNvCxnSpPr/>
          <p:nvPr/>
        </p:nvCxnSpPr>
        <p:spPr>
          <a:xfrm rot="10800000">
            <a:off x="5729051" y="2554315"/>
            <a:ext cx="145553" cy="29500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592" name="Google Shape;592;p27"/>
          <p:cNvCxnSpPr/>
          <p:nvPr/>
        </p:nvCxnSpPr>
        <p:spPr>
          <a:xfrm flipH="1">
            <a:off x="5258122" y="4320702"/>
            <a:ext cx="231618" cy="20837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593" name="Google Shape;593;p27"/>
          <p:cNvCxnSpPr/>
          <p:nvPr/>
        </p:nvCxnSpPr>
        <p:spPr>
          <a:xfrm flipH="1">
            <a:off x="7062097" y="4946465"/>
            <a:ext cx="490009" cy="51591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594" name="Google Shape;594;p27"/>
          <p:cNvCxnSpPr/>
          <p:nvPr/>
        </p:nvCxnSpPr>
        <p:spPr>
          <a:xfrm>
            <a:off x="7923021" y="4517917"/>
            <a:ext cx="321386" cy="21463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595" name="Google Shape;595;p27"/>
          <p:cNvSpPr txBox="1"/>
          <p:nvPr/>
        </p:nvSpPr>
        <p:spPr>
          <a:xfrm>
            <a:off x="839751" y="75800"/>
            <a:ext cx="8116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7"/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sz="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はら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8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  <p:sp>
        <p:nvSpPr>
          <p:cNvPr id="603" name="Google Shape;603;p28"/>
          <p:cNvSpPr txBox="1"/>
          <p:nvPr/>
        </p:nvSpPr>
        <p:spPr>
          <a:xfrm>
            <a:off x="839752" y="75800"/>
            <a:ext cx="820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8"/>
          <p:cNvSpPr txBox="1"/>
          <p:nvPr/>
        </p:nvSpPr>
        <p:spPr>
          <a:xfrm>
            <a:off x="128474" y="947175"/>
            <a:ext cx="49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岐阜県の予算</a:t>
            </a:r>
            <a:r>
              <a:rPr lang="ja-JP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（令和７年度当初予算）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237125" y="6466150"/>
            <a:ext cx="3723000" cy="13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※各グラフの割合は端数処理のため、合計が100％にならない場合があります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0429" y="947185"/>
            <a:ext cx="524849" cy="618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7" name="Google Shape;607;p28"/>
          <p:cNvGrpSpPr/>
          <p:nvPr/>
        </p:nvGrpSpPr>
        <p:grpSpPr>
          <a:xfrm>
            <a:off x="3677901" y="1378177"/>
            <a:ext cx="6120000" cy="4740298"/>
            <a:chOff x="3677901" y="1378177"/>
            <a:chExt cx="6120000" cy="4740298"/>
          </a:xfrm>
        </p:grpSpPr>
        <p:grpSp>
          <p:nvGrpSpPr>
            <p:cNvPr id="608" name="Google Shape;608;p28"/>
            <p:cNvGrpSpPr/>
            <p:nvPr/>
          </p:nvGrpSpPr>
          <p:grpSpPr>
            <a:xfrm>
              <a:off x="3677901" y="1378177"/>
              <a:ext cx="6120000" cy="4140000"/>
              <a:chOff x="8128568" y="-2574104"/>
              <a:chExt cx="6120000" cy="4140000"/>
            </a:xfrm>
          </p:grpSpPr>
          <p:pic>
            <p:nvPicPr>
              <p:cNvPr id="609" name="Google Shape;609;p2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128568" y="-2574104"/>
                <a:ext cx="6120000" cy="41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0" name="Google Shape;610;p28"/>
              <p:cNvSpPr/>
              <p:nvPr/>
            </p:nvSpPr>
            <p:spPr>
              <a:xfrm>
                <a:off x="10536033" y="-1089226"/>
                <a:ext cx="1582275" cy="158227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1" name="Google Shape;611;p28"/>
            <p:cNvSpPr txBox="1"/>
            <p:nvPr/>
          </p:nvSpPr>
          <p:spPr>
            <a:xfrm>
              <a:off x="5589451" y="5523000"/>
              <a:ext cx="16425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商工業をさかんに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するために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6.1%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8"/>
            <p:cNvSpPr txBox="1"/>
            <p:nvPr/>
          </p:nvSpPr>
          <p:spPr>
            <a:xfrm>
              <a:off x="7501599" y="5518175"/>
              <a:ext cx="1642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県の借金を返したり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利子を払ったり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するために</a:t>
              </a: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12.7%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8"/>
            <p:cNvSpPr txBox="1"/>
            <p:nvPr/>
          </p:nvSpPr>
          <p:spPr>
            <a:xfrm>
              <a:off x="6167393" y="4695399"/>
              <a:ext cx="1026100" cy="56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道路や住宅の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整備のために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8.0%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8"/>
            <p:cNvSpPr txBox="1"/>
            <p:nvPr/>
          </p:nvSpPr>
          <p:spPr>
            <a:xfrm>
              <a:off x="6826399" y="2430335"/>
              <a:ext cx="1508688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教育のために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21.5%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8"/>
            <p:cNvSpPr txBox="1"/>
            <p:nvPr/>
          </p:nvSpPr>
          <p:spPr>
            <a:xfrm>
              <a:off x="7611213" y="3739371"/>
              <a:ext cx="1085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福祉のために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14.5%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8"/>
            <p:cNvSpPr txBox="1"/>
            <p:nvPr/>
          </p:nvSpPr>
          <p:spPr>
            <a:xfrm>
              <a:off x="5332367" y="4258737"/>
              <a:ext cx="769971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役所の仕事の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ために</a:t>
              </a: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6.4%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8"/>
            <p:cNvSpPr txBox="1"/>
            <p:nvPr/>
          </p:nvSpPr>
          <p:spPr>
            <a:xfrm>
              <a:off x="5141438" y="3768817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警察の運営の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ために 5.4%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8"/>
            <p:cNvSpPr txBox="1"/>
            <p:nvPr/>
          </p:nvSpPr>
          <p:spPr>
            <a:xfrm>
              <a:off x="5112494" y="3347884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農業や漁業の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ために 4.6%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8"/>
            <p:cNvSpPr txBox="1"/>
            <p:nvPr/>
          </p:nvSpPr>
          <p:spPr>
            <a:xfrm>
              <a:off x="4845761" y="2835837"/>
              <a:ext cx="9498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街を清潔に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保つために 4.5%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8"/>
            <p:cNvSpPr txBox="1"/>
            <p:nvPr/>
          </p:nvSpPr>
          <p:spPr>
            <a:xfrm>
              <a:off x="5853141" y="2421946"/>
              <a:ext cx="807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そのほか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16.3%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8"/>
            <p:cNvSpPr txBox="1"/>
            <p:nvPr/>
          </p:nvSpPr>
          <p:spPr>
            <a:xfrm>
              <a:off x="6436400" y="3400650"/>
              <a:ext cx="995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ja-JP" sz="17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歳出</a:t>
              </a:r>
              <a:r>
                <a:rPr lang="ja-JP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総額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8"/>
            <p:cNvSpPr txBox="1"/>
            <p:nvPr/>
          </p:nvSpPr>
          <p:spPr>
            <a:xfrm>
              <a:off x="6485747" y="3701592"/>
              <a:ext cx="847668" cy="2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9,020億円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3" name="Google Shape;623;p28"/>
            <p:cNvCxnSpPr/>
            <p:nvPr/>
          </p:nvCxnSpPr>
          <p:spPr>
            <a:xfrm>
              <a:off x="7667538" y="4986442"/>
              <a:ext cx="0" cy="46640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624" name="Google Shape;624;p28"/>
            <p:cNvCxnSpPr/>
            <p:nvPr/>
          </p:nvCxnSpPr>
          <p:spPr>
            <a:xfrm>
              <a:off x="5863361" y="4986442"/>
              <a:ext cx="0" cy="46640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grpSp>
        <p:nvGrpSpPr>
          <p:cNvPr id="625" name="Google Shape;625;p28"/>
          <p:cNvGrpSpPr/>
          <p:nvPr/>
        </p:nvGrpSpPr>
        <p:grpSpPr>
          <a:xfrm>
            <a:off x="-964800" y="1355725"/>
            <a:ext cx="6545579" cy="4430806"/>
            <a:chOff x="-964800" y="1355725"/>
            <a:chExt cx="6545579" cy="4430806"/>
          </a:xfrm>
        </p:grpSpPr>
        <p:grpSp>
          <p:nvGrpSpPr>
            <p:cNvPr id="626" name="Google Shape;626;p28"/>
            <p:cNvGrpSpPr/>
            <p:nvPr/>
          </p:nvGrpSpPr>
          <p:grpSpPr>
            <a:xfrm>
              <a:off x="-964800" y="1355725"/>
              <a:ext cx="6120000" cy="4140000"/>
              <a:chOff x="3477947" y="1433372"/>
              <a:chExt cx="6120000" cy="4140000"/>
            </a:xfrm>
          </p:grpSpPr>
          <p:pic>
            <p:nvPicPr>
              <p:cNvPr id="627" name="Google Shape;627;p2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477947" y="1433372"/>
                <a:ext cx="6120000" cy="41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8" name="Google Shape;628;p2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272083" y="2020734"/>
                <a:ext cx="4871747" cy="32706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9" name="Google Shape;629;p2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237075" y="2718201"/>
                <a:ext cx="2849400" cy="2054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30" name="Google Shape;630;p28"/>
              <p:cNvSpPr/>
              <p:nvPr/>
            </p:nvSpPr>
            <p:spPr>
              <a:xfrm>
                <a:off x="6014369" y="3099654"/>
                <a:ext cx="1314000" cy="131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8"/>
            <p:cNvSpPr txBox="1"/>
            <p:nvPr/>
          </p:nvSpPr>
          <p:spPr>
            <a:xfrm>
              <a:off x="1803899" y="3390550"/>
              <a:ext cx="900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ja-JP" sz="17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歳入</a:t>
              </a:r>
              <a:r>
                <a:rPr lang="ja-JP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総額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8"/>
            <p:cNvSpPr txBox="1"/>
            <p:nvPr/>
          </p:nvSpPr>
          <p:spPr>
            <a:xfrm>
              <a:off x="1818085" y="3691482"/>
              <a:ext cx="847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9,020億円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8"/>
            <p:cNvSpPr txBox="1"/>
            <p:nvPr/>
          </p:nvSpPr>
          <p:spPr>
            <a:xfrm>
              <a:off x="2212319" y="2086386"/>
              <a:ext cx="80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県民税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10.1%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8"/>
            <p:cNvSpPr txBox="1"/>
            <p:nvPr/>
          </p:nvSpPr>
          <p:spPr>
            <a:xfrm>
              <a:off x="3239650" y="3040074"/>
              <a:ext cx="9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地方消費税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6.8%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8"/>
            <p:cNvSpPr txBox="1"/>
            <p:nvPr/>
          </p:nvSpPr>
          <p:spPr>
            <a:xfrm>
              <a:off x="2888324" y="2466985"/>
              <a:ext cx="9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事業税 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7.0%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8"/>
            <p:cNvSpPr txBox="1"/>
            <p:nvPr/>
          </p:nvSpPr>
          <p:spPr>
            <a:xfrm>
              <a:off x="4219324" y="3479174"/>
              <a:ext cx="68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自動車税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3.7%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8"/>
            <p:cNvSpPr txBox="1"/>
            <p:nvPr/>
          </p:nvSpPr>
          <p:spPr>
            <a:xfrm>
              <a:off x="2889399" y="4292087"/>
              <a:ext cx="9000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地方消費税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清算金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11.4%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8"/>
            <p:cNvSpPr txBox="1"/>
            <p:nvPr/>
          </p:nvSpPr>
          <p:spPr>
            <a:xfrm>
              <a:off x="2238548" y="4719265"/>
              <a:ext cx="9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諸収入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5.5%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8"/>
            <p:cNvSpPr txBox="1"/>
            <p:nvPr/>
          </p:nvSpPr>
          <p:spPr>
            <a:xfrm>
              <a:off x="1880887" y="4995684"/>
              <a:ext cx="6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繰入金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6.2%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8"/>
            <p:cNvSpPr txBox="1"/>
            <p:nvPr/>
          </p:nvSpPr>
          <p:spPr>
            <a:xfrm>
              <a:off x="643578" y="4166855"/>
              <a:ext cx="840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地方交付税</a:t>
              </a: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21.9%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8"/>
            <p:cNvSpPr txBox="1"/>
            <p:nvPr/>
          </p:nvSpPr>
          <p:spPr>
            <a:xfrm>
              <a:off x="551299" y="2975618"/>
              <a:ext cx="840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国庫支出金</a:t>
              </a: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10.6%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8"/>
            <p:cNvSpPr txBox="1"/>
            <p:nvPr/>
          </p:nvSpPr>
          <p:spPr>
            <a:xfrm>
              <a:off x="1021740" y="2262267"/>
              <a:ext cx="840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県債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6.5%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8"/>
            <p:cNvSpPr txBox="1"/>
            <p:nvPr/>
          </p:nvSpPr>
          <p:spPr>
            <a:xfrm>
              <a:off x="1063690" y="5586431"/>
              <a:ext cx="1009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そのほか</a:t>
              </a:r>
              <a:r>
                <a:rPr lang="ja-JP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2.4%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3971925" y="3973365"/>
              <a:ext cx="365125" cy="893397"/>
            </a:xfrm>
            <a:custGeom>
              <a:avLst/>
              <a:gdLst/>
              <a:ahLst/>
              <a:cxnLst/>
              <a:rect l="l" t="t" r="r" b="b"/>
              <a:pathLst>
                <a:path w="365125" h="1057275" extrusionOk="0">
                  <a:moveTo>
                    <a:pt x="0" y="0"/>
                  </a:moveTo>
                  <a:lnTo>
                    <a:pt x="311150" y="0"/>
                  </a:lnTo>
                  <a:lnTo>
                    <a:pt x="311150" y="1057275"/>
                  </a:lnTo>
                  <a:lnTo>
                    <a:pt x="352425" y="1057275"/>
                  </a:lnTo>
                  <a:lnTo>
                    <a:pt x="365125" y="1057275"/>
                  </a:lnTo>
                </a:path>
              </a:pathLst>
            </a:custGeom>
            <a:noFill/>
            <a:ln w="12700" cap="flat" cmpd="sng">
              <a:solidFill>
                <a:srgbClr val="082836"/>
              </a:solidFill>
              <a:prstDash val="solid"/>
              <a:miter lim="800000"/>
              <a:headEnd type="oval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8"/>
            <p:cNvSpPr txBox="1"/>
            <p:nvPr/>
          </p:nvSpPr>
          <p:spPr>
            <a:xfrm>
              <a:off x="4368179" y="4775975"/>
              <a:ext cx="1212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軽油引取税1.8%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8"/>
            <p:cNvSpPr txBox="1"/>
            <p:nvPr/>
          </p:nvSpPr>
          <p:spPr>
            <a:xfrm>
              <a:off x="4368177" y="5004575"/>
              <a:ext cx="1159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不動産取得税0.6%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8"/>
            <p:cNvSpPr txBox="1"/>
            <p:nvPr/>
          </p:nvSpPr>
          <p:spPr>
            <a:xfrm>
              <a:off x="4368178" y="5214125"/>
              <a:ext cx="1108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県たばこ税0.2%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8"/>
            <p:cNvSpPr txBox="1"/>
            <p:nvPr/>
          </p:nvSpPr>
          <p:spPr>
            <a:xfrm>
              <a:off x="4368180" y="5417325"/>
              <a:ext cx="1108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そのほか0.2%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3949030" y="4119630"/>
              <a:ext cx="385048" cy="944761"/>
            </a:xfrm>
            <a:custGeom>
              <a:avLst/>
              <a:gdLst/>
              <a:ahLst/>
              <a:cxnLst/>
              <a:rect l="l" t="t" r="r" b="b"/>
              <a:pathLst>
                <a:path w="333375" h="1095375" extrusionOk="0">
                  <a:moveTo>
                    <a:pt x="0" y="0"/>
                  </a:moveTo>
                  <a:lnTo>
                    <a:pt x="254000" y="0"/>
                  </a:lnTo>
                  <a:lnTo>
                    <a:pt x="254000" y="1095375"/>
                  </a:lnTo>
                  <a:lnTo>
                    <a:pt x="333375" y="1095375"/>
                  </a:lnTo>
                </a:path>
              </a:pathLst>
            </a:custGeom>
            <a:noFill/>
            <a:ln w="12700" cap="flat" cmpd="sng">
              <a:solidFill>
                <a:srgbClr val="082836"/>
              </a:solidFill>
              <a:prstDash val="solid"/>
              <a:miter lim="800000"/>
              <a:headEnd type="oval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3940813" y="4176059"/>
              <a:ext cx="380619" cy="1110845"/>
            </a:xfrm>
            <a:custGeom>
              <a:avLst/>
              <a:gdLst/>
              <a:ahLst/>
              <a:cxnLst/>
              <a:rect l="l" t="t" r="r" b="b"/>
              <a:pathLst>
                <a:path w="342900" h="1273175" extrusionOk="0">
                  <a:moveTo>
                    <a:pt x="0" y="0"/>
                  </a:moveTo>
                  <a:lnTo>
                    <a:pt x="168275" y="0"/>
                  </a:lnTo>
                  <a:lnTo>
                    <a:pt x="168275" y="1273175"/>
                  </a:lnTo>
                  <a:lnTo>
                    <a:pt x="215900" y="1273175"/>
                  </a:lnTo>
                  <a:lnTo>
                    <a:pt x="342900" y="1273175"/>
                  </a:lnTo>
                </a:path>
              </a:pathLst>
            </a:custGeom>
            <a:noFill/>
            <a:ln w="12700" cap="flat" cmpd="sng">
              <a:solidFill>
                <a:srgbClr val="082836"/>
              </a:solidFill>
              <a:prstDash val="solid"/>
              <a:miter lim="800000"/>
              <a:headEnd type="oval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3921920" y="4249271"/>
              <a:ext cx="405321" cy="1253212"/>
            </a:xfrm>
            <a:custGeom>
              <a:avLst/>
              <a:gdLst/>
              <a:ahLst/>
              <a:cxnLst/>
              <a:rect l="l" t="t" r="r" b="b"/>
              <a:pathLst>
                <a:path w="330200" h="1444625" extrusionOk="0">
                  <a:moveTo>
                    <a:pt x="0" y="0"/>
                  </a:moveTo>
                  <a:lnTo>
                    <a:pt x="76200" y="0"/>
                  </a:lnTo>
                  <a:lnTo>
                    <a:pt x="76200" y="1444625"/>
                  </a:lnTo>
                  <a:lnTo>
                    <a:pt x="212725" y="1444625"/>
                  </a:lnTo>
                  <a:lnTo>
                    <a:pt x="330200" y="1444625"/>
                  </a:lnTo>
                </a:path>
              </a:pathLst>
            </a:custGeom>
            <a:noFill/>
            <a:ln w="12700" cap="flat" cmpd="sng">
              <a:solidFill>
                <a:srgbClr val="082836"/>
              </a:solidFill>
              <a:prstDash val="solid"/>
              <a:miter lim="800000"/>
              <a:headEnd type="oval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8"/>
            <p:cNvSpPr txBox="1"/>
            <p:nvPr/>
          </p:nvSpPr>
          <p:spPr>
            <a:xfrm>
              <a:off x="602806" y="1625275"/>
              <a:ext cx="1241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そのほか0.2%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8"/>
            <p:cNvSpPr txBox="1"/>
            <p:nvPr/>
          </p:nvSpPr>
          <p:spPr>
            <a:xfrm>
              <a:off x="492320" y="1797125"/>
              <a:ext cx="1241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地方譲与税4.9%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1482725" y="1720850"/>
              <a:ext cx="701675" cy="161925"/>
            </a:xfrm>
            <a:custGeom>
              <a:avLst/>
              <a:gdLst/>
              <a:ahLst/>
              <a:cxnLst/>
              <a:rect l="l" t="t" r="r" b="b"/>
              <a:pathLst>
                <a:path w="701675" h="161925" extrusionOk="0">
                  <a:moveTo>
                    <a:pt x="0" y="0"/>
                  </a:moveTo>
                  <a:lnTo>
                    <a:pt x="701675" y="0"/>
                  </a:lnTo>
                  <a:lnTo>
                    <a:pt x="701675" y="161925"/>
                  </a:lnTo>
                </a:path>
              </a:pathLst>
            </a:custGeom>
            <a:noFill/>
            <a:ln w="1270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oval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5" name="Google Shape;655;p28"/>
            <p:cNvCxnSpPr/>
            <p:nvPr/>
          </p:nvCxnSpPr>
          <p:spPr>
            <a:xfrm>
              <a:off x="1480105" y="1874076"/>
              <a:ext cx="3807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oval" w="med" len="med"/>
            </a:ln>
          </p:spPr>
        </p:cxnSp>
        <p:cxnSp>
          <p:nvCxnSpPr>
            <p:cNvPr id="656" name="Google Shape;656;p28"/>
            <p:cNvCxnSpPr/>
            <p:nvPr/>
          </p:nvCxnSpPr>
          <p:spPr>
            <a:xfrm flipH="1">
              <a:off x="1483842" y="5324349"/>
              <a:ext cx="186600" cy="177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657" name="Google Shape;657;p28"/>
            <p:cNvCxnSpPr/>
            <p:nvPr/>
          </p:nvCxnSpPr>
          <p:spPr>
            <a:xfrm>
              <a:off x="3969709" y="3703940"/>
              <a:ext cx="216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</p:grpSp>
      <p:sp>
        <p:nvSpPr>
          <p:cNvPr id="658" name="Google Shape;658;p28"/>
          <p:cNvSpPr txBox="1"/>
          <p:nvPr/>
        </p:nvSpPr>
        <p:spPr>
          <a:xfrm rot="2699609">
            <a:off x="1948345" y="2867080"/>
            <a:ext cx="1866974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県税</a:t>
            </a:r>
            <a:r>
              <a:rPr lang="ja-JP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30.4%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8"/>
          <p:cNvSpPr txBox="1"/>
          <p:nvPr/>
        </p:nvSpPr>
        <p:spPr>
          <a:xfrm rot="2699609">
            <a:off x="1792720" y="3071630"/>
            <a:ext cx="1866974" cy="16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自主財源</a:t>
            </a:r>
            <a:r>
              <a:rPr lang="ja-JP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55.9%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8"/>
          <p:cNvSpPr txBox="1"/>
          <p:nvPr/>
        </p:nvSpPr>
        <p:spPr>
          <a:xfrm rot="-2947864">
            <a:off x="736778" y="3113016"/>
            <a:ext cx="1866946" cy="16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依存財源</a:t>
            </a:r>
            <a:r>
              <a:rPr lang="ja-JP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44.1%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29" descr="木 が含まれている画像&#10;&#10;AI によって生成されたコンテンツは間違っている可能性があります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4933" y="1875357"/>
            <a:ext cx="2981509" cy="352767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29"/>
          <p:cNvSpPr txBox="1"/>
          <p:nvPr/>
        </p:nvSpPr>
        <p:spPr>
          <a:xfrm>
            <a:off x="3359951" y="1047625"/>
            <a:ext cx="2981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ja-JP" sz="1900" b="0" i="0" u="none" strike="noStrike" cap="none">
                <a:solidFill>
                  <a:srgbClr val="5C4900"/>
                </a:solidFill>
                <a:latin typeface="Arial"/>
                <a:ea typeface="Arial"/>
                <a:cs typeface="Arial"/>
                <a:sym typeface="Arial"/>
              </a:rPr>
              <a:t>身近なまちの施設に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ja-JP" sz="1900" b="0" i="0" u="none" strike="noStrike" cap="none">
                <a:solidFill>
                  <a:srgbClr val="5C4900"/>
                </a:solidFill>
                <a:latin typeface="Arial"/>
                <a:ea typeface="Arial"/>
                <a:cs typeface="Arial"/>
                <a:sym typeface="Arial"/>
              </a:rPr>
              <a:t>税金が使われています。</a:t>
            </a:r>
            <a:endParaRPr sz="1900" b="0" i="0" u="none" strike="noStrike" cap="none">
              <a:solidFill>
                <a:srgbClr val="5C4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8" name="Google Shape;668;p29"/>
          <p:cNvGrpSpPr/>
          <p:nvPr/>
        </p:nvGrpSpPr>
        <p:grpSpPr>
          <a:xfrm>
            <a:off x="1378039" y="4692792"/>
            <a:ext cx="6387921" cy="1658934"/>
            <a:chOff x="1378039" y="4692792"/>
            <a:chExt cx="6387921" cy="1658934"/>
          </a:xfrm>
        </p:grpSpPr>
        <p:pic>
          <p:nvPicPr>
            <p:cNvPr id="669" name="Google Shape;669;p29" descr="人形, 挿絵 が含まれている画像&#10;&#10;AI によって生成されたコンテンツは間違っている可能性があります。"/>
            <p:cNvPicPr preferRelativeResize="0"/>
            <p:nvPr/>
          </p:nvPicPr>
          <p:blipFill rotWithShape="1">
            <a:blip r:embed="rId4">
              <a:alphaModFix/>
            </a:blip>
            <a:srcRect b="20688"/>
            <a:stretch/>
          </p:blipFill>
          <p:spPr>
            <a:xfrm rot="212761">
              <a:off x="5213729" y="4711209"/>
              <a:ext cx="635284" cy="1283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29" descr="挿絵 が含まれている画像&#10;&#10;AI によって生成されたコンテンツは間違っている可能性があります。"/>
            <p:cNvPicPr preferRelativeResize="0"/>
            <p:nvPr/>
          </p:nvPicPr>
          <p:blipFill rotWithShape="1">
            <a:blip r:embed="rId5">
              <a:alphaModFix/>
            </a:blip>
            <a:srcRect l="-1" r="-5370" b="16102"/>
            <a:stretch/>
          </p:blipFill>
          <p:spPr>
            <a:xfrm rot="249840">
              <a:off x="5684957" y="4956849"/>
              <a:ext cx="620730" cy="988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29"/>
            <p:cNvSpPr/>
            <p:nvPr/>
          </p:nvSpPr>
          <p:spPr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lt1"/>
            </a:solidFill>
            <a:ln w="22225" cap="rnd" cmpd="sng">
              <a:solidFill>
                <a:srgbClr val="FF808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9"/>
            <p:cNvSpPr txBox="1"/>
            <p:nvPr/>
          </p:nvSpPr>
          <p:spPr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ほかにはどんなものがあるかな？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29"/>
          <p:cNvSpPr/>
          <p:nvPr/>
        </p:nvSpPr>
        <p:spPr>
          <a:xfrm>
            <a:off x="7585900" y="888875"/>
            <a:ext cx="1513500" cy="136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※〇〇市は所在地を表します。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9"/>
          <p:cNvSpPr txBox="1"/>
          <p:nvPr/>
        </p:nvSpPr>
        <p:spPr>
          <a:xfrm>
            <a:off x="980528" y="6474958"/>
            <a:ext cx="78532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F56C62"/>
                </a:solidFill>
                <a:latin typeface="Arial"/>
                <a:ea typeface="Arial"/>
                <a:cs typeface="Arial"/>
                <a:sym typeface="Arial"/>
              </a:rPr>
              <a:t>県の施設案内　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https://www.pref.gifu.lg.jp/site/ken-shisetsu/</a:t>
            </a:r>
            <a:endParaRPr sz="1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9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" name="Google Shape;676;p29"/>
          <p:cNvGrpSpPr/>
          <p:nvPr/>
        </p:nvGrpSpPr>
        <p:grpSpPr>
          <a:xfrm>
            <a:off x="576432" y="1036369"/>
            <a:ext cx="2210652" cy="2171809"/>
            <a:chOff x="576432" y="1036369"/>
            <a:chExt cx="2210652" cy="2171809"/>
          </a:xfrm>
        </p:grpSpPr>
        <p:pic>
          <p:nvPicPr>
            <p:cNvPr id="677" name="Google Shape;677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2099" y="1080634"/>
              <a:ext cx="2134985" cy="209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p29"/>
            <p:cNvSpPr/>
            <p:nvPr/>
          </p:nvSpPr>
          <p:spPr>
            <a:xfrm>
              <a:off x="625877" y="1036369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9"/>
            <p:cNvSpPr txBox="1"/>
            <p:nvPr/>
          </p:nvSpPr>
          <p:spPr>
            <a:xfrm>
              <a:off x="576432" y="1239529"/>
              <a:ext cx="7529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関市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753921" y="2873258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岐阜県百年公園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1" name="Google Shape;681;p29"/>
          <p:cNvSpPr/>
          <p:nvPr/>
        </p:nvSpPr>
        <p:spPr>
          <a:xfrm>
            <a:off x="2719551" y="2459421"/>
            <a:ext cx="1442545" cy="1734207"/>
          </a:xfrm>
          <a:custGeom>
            <a:avLst/>
            <a:gdLst/>
            <a:ahLst/>
            <a:cxnLst/>
            <a:rect l="l" t="t" r="r" b="b"/>
            <a:pathLst>
              <a:path w="1442545" h="1734207" extrusionOk="0">
                <a:moveTo>
                  <a:pt x="0" y="0"/>
                </a:moveTo>
                <a:lnTo>
                  <a:pt x="1016876" y="0"/>
                </a:lnTo>
                <a:lnTo>
                  <a:pt x="1442545" y="1734207"/>
                </a:lnTo>
              </a:path>
            </a:pathLst>
          </a:custGeom>
          <a:noFill/>
          <a:ln w="15875" cap="flat" cmpd="sng">
            <a:solidFill>
              <a:srgbClr val="5C48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2" name="Google Shape;682;p29"/>
          <p:cNvGrpSpPr/>
          <p:nvPr/>
        </p:nvGrpSpPr>
        <p:grpSpPr>
          <a:xfrm>
            <a:off x="6378365" y="1036369"/>
            <a:ext cx="2254529" cy="2171809"/>
            <a:chOff x="6378365" y="1036369"/>
            <a:chExt cx="2254529" cy="2171809"/>
          </a:xfrm>
        </p:grpSpPr>
        <p:pic>
          <p:nvPicPr>
            <p:cNvPr id="683" name="Google Shape;683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4723" y="1091116"/>
              <a:ext cx="2158171" cy="2115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4" name="Google Shape;684;p29"/>
            <p:cNvSpPr/>
            <p:nvPr/>
          </p:nvSpPr>
          <p:spPr>
            <a:xfrm>
              <a:off x="6562293" y="2873258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高山市役所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" name="Google Shape;685;p29"/>
            <p:cNvGrpSpPr/>
            <p:nvPr/>
          </p:nvGrpSpPr>
          <p:grpSpPr>
            <a:xfrm>
              <a:off x="6378365" y="1036369"/>
              <a:ext cx="752978" cy="642173"/>
              <a:chOff x="560666" y="3374550"/>
              <a:chExt cx="752978" cy="642173"/>
            </a:xfrm>
          </p:grpSpPr>
          <p:sp>
            <p:nvSpPr>
              <p:cNvPr id="686" name="Google Shape;686;p29"/>
              <p:cNvSpPr/>
              <p:nvPr/>
            </p:nvSpPr>
            <p:spPr>
              <a:xfrm>
                <a:off x="610111" y="3374550"/>
                <a:ext cx="654088" cy="642173"/>
              </a:xfrm>
              <a:prstGeom prst="ellipse">
                <a:avLst/>
              </a:prstGeom>
              <a:solidFill>
                <a:srgbClr val="5C4900"/>
              </a:solidFill>
              <a:ln w="254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9"/>
              <p:cNvSpPr txBox="1"/>
              <p:nvPr/>
            </p:nvSpPr>
            <p:spPr>
              <a:xfrm>
                <a:off x="560666" y="3577710"/>
                <a:ext cx="75297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ja-JP" sz="10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高山市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88" name="Google Shape;688;p29"/>
          <p:cNvCxnSpPr/>
          <p:nvPr/>
        </p:nvCxnSpPr>
        <p:spPr>
          <a:xfrm flipH="1">
            <a:off x="4926724" y="2364827"/>
            <a:ext cx="1619803" cy="141890"/>
          </a:xfrm>
          <a:prstGeom prst="straightConnector1">
            <a:avLst/>
          </a:prstGeom>
          <a:noFill/>
          <a:ln w="15875" cap="flat" cmpd="sng">
            <a:solidFill>
              <a:srgbClr val="5C4800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689" name="Google Shape;689;p29"/>
          <p:cNvGrpSpPr/>
          <p:nvPr/>
        </p:nvGrpSpPr>
        <p:grpSpPr>
          <a:xfrm>
            <a:off x="6369038" y="3352218"/>
            <a:ext cx="2250928" cy="2168502"/>
            <a:chOff x="6369038" y="3352218"/>
            <a:chExt cx="2250928" cy="2168502"/>
          </a:xfrm>
        </p:grpSpPr>
        <p:pic>
          <p:nvPicPr>
            <p:cNvPr id="690" name="Google Shape;690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67891" y="3352218"/>
              <a:ext cx="2152075" cy="2115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1" name="Google Shape;691;p29"/>
            <p:cNvSpPr/>
            <p:nvPr/>
          </p:nvSpPr>
          <p:spPr>
            <a:xfrm>
              <a:off x="6418483" y="3374549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9"/>
            <p:cNvSpPr txBox="1"/>
            <p:nvPr/>
          </p:nvSpPr>
          <p:spPr>
            <a:xfrm>
              <a:off x="6369038" y="3577709"/>
              <a:ext cx="7529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土岐市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546527" y="5185800"/>
              <a:ext cx="1938269" cy="33492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1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土岐市立濃南小中学校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94" name="Google Shape;694;p29"/>
          <p:cNvCxnSpPr/>
          <p:nvPr/>
        </p:nvCxnSpPr>
        <p:spPr>
          <a:xfrm flipH="1">
            <a:off x="4977950" y="4493172"/>
            <a:ext cx="1513398" cy="290763"/>
          </a:xfrm>
          <a:prstGeom prst="straightConnector1">
            <a:avLst/>
          </a:prstGeom>
          <a:noFill/>
          <a:ln w="15875" cap="flat" cmpd="sng">
            <a:solidFill>
              <a:srgbClr val="5C4800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695" name="Google Shape;69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6218" y="2312996"/>
            <a:ext cx="343465" cy="44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94318" y="4133392"/>
            <a:ext cx="343465" cy="44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6218" y="4567976"/>
            <a:ext cx="343465" cy="44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8421" y="4212219"/>
            <a:ext cx="343465" cy="445232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29"/>
          <p:cNvSpPr txBox="1"/>
          <p:nvPr/>
        </p:nvSpPr>
        <p:spPr>
          <a:xfrm>
            <a:off x="839752" y="75800"/>
            <a:ext cx="820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</a:t>
            </a: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使いみ</a:t>
            </a:r>
            <a:r>
              <a:rPr lang="ja-JP" alt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ち</a:t>
            </a: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lang="ja-JP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岐阜県内の公共施設）</a:t>
            </a:r>
            <a:endParaRPr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29"/>
          <p:cNvCxnSpPr/>
          <p:nvPr/>
        </p:nvCxnSpPr>
        <p:spPr>
          <a:xfrm rot="10800000">
            <a:off x="2719551" y="4212219"/>
            <a:ext cx="1012831" cy="170595"/>
          </a:xfrm>
          <a:prstGeom prst="straightConnector1">
            <a:avLst/>
          </a:prstGeom>
          <a:noFill/>
          <a:ln w="15875" cap="flat" cmpd="sng">
            <a:solidFill>
              <a:srgbClr val="5C4800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701" name="Google Shape;701;p29"/>
          <p:cNvGrpSpPr/>
          <p:nvPr/>
        </p:nvGrpSpPr>
        <p:grpSpPr>
          <a:xfrm>
            <a:off x="567035" y="3379932"/>
            <a:ext cx="2223582" cy="2173443"/>
            <a:chOff x="567035" y="3379932"/>
            <a:chExt cx="2223582" cy="2173443"/>
          </a:xfrm>
        </p:grpSpPr>
        <p:pic>
          <p:nvPicPr>
            <p:cNvPr id="702" name="Google Shape;702;p2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2446" y="3389055"/>
              <a:ext cx="2158171" cy="2115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3" name="Google Shape;703;p29"/>
            <p:cNvSpPr/>
            <p:nvPr/>
          </p:nvSpPr>
          <p:spPr>
            <a:xfrm>
              <a:off x="616480" y="3379932"/>
              <a:ext cx="654088" cy="642173"/>
            </a:xfrm>
            <a:prstGeom prst="ellipse">
              <a:avLst/>
            </a:prstGeom>
            <a:solidFill>
              <a:srgbClr val="5C4900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 txBox="1"/>
            <p:nvPr/>
          </p:nvSpPr>
          <p:spPr>
            <a:xfrm>
              <a:off x="567035" y="3583092"/>
              <a:ext cx="7529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岐阜市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28900" y="5062275"/>
              <a:ext cx="2158200" cy="491100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360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ぎふメディアコスモス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9"/>
            <p:cNvSpPr txBox="1"/>
            <p:nvPr/>
          </p:nvSpPr>
          <p:spPr>
            <a:xfrm>
              <a:off x="1408252" y="5067250"/>
              <a:ext cx="825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ja-JP" sz="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みんなの森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0"/>
          <p:cNvSpPr txBox="1"/>
          <p:nvPr/>
        </p:nvSpPr>
        <p:spPr>
          <a:xfrm>
            <a:off x="1951725" y="1002550"/>
            <a:ext cx="595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5C4900"/>
                </a:solidFill>
                <a:latin typeface="Arial"/>
                <a:ea typeface="Arial"/>
                <a:cs typeface="Arial"/>
                <a:sym typeface="Arial"/>
              </a:rPr>
              <a:t>日々の暮らしを守るサービスにも使われています。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0"/>
          <p:cNvSpPr/>
          <p:nvPr/>
        </p:nvSpPr>
        <p:spPr>
          <a:xfrm>
            <a:off x="395552" y="3599092"/>
            <a:ext cx="8638620" cy="3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75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4" name="Google Shape;714;p30"/>
          <p:cNvGrpSpPr/>
          <p:nvPr/>
        </p:nvGrpSpPr>
        <p:grpSpPr>
          <a:xfrm>
            <a:off x="518140" y="1498832"/>
            <a:ext cx="3917950" cy="1884684"/>
            <a:chOff x="536575" y="1519342"/>
            <a:chExt cx="3917950" cy="1884684"/>
          </a:xfrm>
        </p:grpSpPr>
        <p:sp>
          <p:nvSpPr>
            <p:cNvPr id="715" name="Google Shape;715;p30"/>
            <p:cNvSpPr/>
            <p:nvPr/>
          </p:nvSpPr>
          <p:spPr>
            <a:xfrm>
              <a:off x="536575" y="1519342"/>
              <a:ext cx="3917950" cy="1884258"/>
            </a:xfrm>
            <a:prstGeom prst="roundRect">
              <a:avLst>
                <a:gd name="adj" fmla="val 6615"/>
              </a:avLst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 rot="5400000">
              <a:off x="2359207" y="1316026"/>
              <a:ext cx="1872000" cy="2304000"/>
            </a:xfrm>
            <a:prstGeom prst="round2SameRect">
              <a:avLst>
                <a:gd name="adj1" fmla="val 7357"/>
                <a:gd name="adj2" fmla="val 0"/>
              </a:avLst>
            </a:prstGeom>
            <a:blipFill rotWithShape="0">
              <a:blip r:embed="rId3">
                <a:alphaModFix/>
              </a:blip>
              <a:stretch>
                <a:fillRect l="-15999" t="-1000" r="-10999" b="-200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30"/>
            <p:cNvGrpSpPr/>
            <p:nvPr/>
          </p:nvGrpSpPr>
          <p:grpSpPr>
            <a:xfrm>
              <a:off x="1063369" y="1704666"/>
              <a:ext cx="567086" cy="567086"/>
              <a:chOff x="1063369" y="1704666"/>
              <a:chExt cx="567086" cy="567086"/>
            </a:xfrm>
          </p:grpSpPr>
          <p:sp>
            <p:nvSpPr>
              <p:cNvPr id="718" name="Google Shape;718;p30"/>
              <p:cNvSpPr/>
              <p:nvPr/>
            </p:nvSpPr>
            <p:spPr>
              <a:xfrm>
                <a:off x="1063369" y="1704666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19" name="Google Shape;719;p3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13987" y="1840600"/>
                <a:ext cx="267489" cy="3039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20" name="Google Shape;720;p30"/>
            <p:cNvSpPr txBox="1"/>
            <p:nvPr/>
          </p:nvSpPr>
          <p:spPr>
            <a:xfrm>
              <a:off x="801334" y="2404760"/>
              <a:ext cx="12513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rgbClr val="5C4900"/>
                  </a:solidFill>
                  <a:latin typeface="Arial"/>
                  <a:ea typeface="Arial"/>
                  <a:cs typeface="Arial"/>
                  <a:sym typeface="Arial"/>
                </a:rPr>
                <a:t>住民の安全を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8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ja-JP" sz="1500" b="0" i="0" u="none" strike="noStrike" cap="none">
                  <a:solidFill>
                    <a:srgbClr val="5C4900"/>
                  </a:solidFill>
                  <a:latin typeface="Arial"/>
                  <a:ea typeface="Arial"/>
                  <a:cs typeface="Arial"/>
                  <a:sym typeface="Arial"/>
                </a:rPr>
                <a:t>守るために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837440" y="2928915"/>
              <a:ext cx="1044575" cy="230821"/>
            </a:xfrm>
            <a:prstGeom prst="roundRect">
              <a:avLst>
                <a:gd name="adj" fmla="val 50000"/>
              </a:avLst>
            </a:prstGeom>
            <a:solidFill>
              <a:srgbClr val="F56C62"/>
            </a:solidFill>
            <a:ln>
              <a:noFill/>
            </a:ln>
          </p:spPr>
          <p:txBody>
            <a:bodyPr spcFirstLastPara="1" wrap="square" lIns="0" tIns="0" rIns="0" bIns="1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ja-JP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交番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30"/>
          <p:cNvGrpSpPr/>
          <p:nvPr/>
        </p:nvGrpSpPr>
        <p:grpSpPr>
          <a:xfrm>
            <a:off x="4661968" y="1498832"/>
            <a:ext cx="3917950" cy="1884684"/>
            <a:chOff x="4661968" y="1498832"/>
            <a:chExt cx="3917950" cy="1884684"/>
          </a:xfrm>
        </p:grpSpPr>
        <p:grpSp>
          <p:nvGrpSpPr>
            <p:cNvPr id="723" name="Google Shape;723;p30"/>
            <p:cNvGrpSpPr/>
            <p:nvPr/>
          </p:nvGrpSpPr>
          <p:grpSpPr>
            <a:xfrm>
              <a:off x="4661968" y="1498832"/>
              <a:ext cx="3917950" cy="1884684"/>
              <a:chOff x="536575" y="1519342"/>
              <a:chExt cx="3917950" cy="1884684"/>
            </a:xfrm>
          </p:grpSpPr>
          <p:sp>
            <p:nvSpPr>
              <p:cNvPr id="724" name="Google Shape;724;p30"/>
              <p:cNvSpPr/>
              <p:nvPr/>
            </p:nvSpPr>
            <p:spPr>
              <a:xfrm>
                <a:off x="536575" y="1519342"/>
                <a:ext cx="3917950" cy="1884258"/>
              </a:xfrm>
              <a:prstGeom prst="roundRect">
                <a:avLst>
                  <a:gd name="adj" fmla="val 6615"/>
                </a:avLst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0"/>
              <p:cNvSpPr/>
              <p:nvPr/>
            </p:nvSpPr>
            <p:spPr>
              <a:xfrm rot="5400000">
                <a:off x="2359207" y="1316026"/>
                <a:ext cx="1872000" cy="2304000"/>
              </a:xfrm>
              <a:prstGeom prst="round2SameRect">
                <a:avLst>
                  <a:gd name="adj1" fmla="val 7357"/>
                  <a:gd name="adj2" fmla="val 0"/>
                </a:avLst>
              </a:prstGeom>
              <a:blipFill rotWithShape="0">
                <a:blip r:embed="rId5">
                  <a:alphaModFix/>
                </a:blip>
                <a:stretch>
                  <a:fillRect l="-4000" t="-1000" r="-7000" b="-284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0"/>
              <p:cNvSpPr/>
              <p:nvPr/>
            </p:nvSpPr>
            <p:spPr>
              <a:xfrm>
                <a:off x="1063369" y="1704666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 txBox="1"/>
              <p:nvPr/>
            </p:nvSpPr>
            <p:spPr>
              <a:xfrm>
                <a:off x="727134" y="2404760"/>
                <a:ext cx="14160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ja-JP" sz="1500" b="0" i="0" u="none" strike="noStrike" cap="none">
                    <a:solidFill>
                      <a:srgbClr val="5C4900"/>
                    </a:solidFill>
                    <a:latin typeface="Arial"/>
                    <a:ea typeface="Arial"/>
                    <a:cs typeface="Arial"/>
                    <a:sym typeface="Arial"/>
                  </a:rPr>
                  <a:t>火災から住民を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ja-JP" sz="1500" b="0" i="0" u="none" strike="noStrike" cap="none">
                    <a:solidFill>
                      <a:srgbClr val="5C4900"/>
                    </a:solidFill>
                    <a:latin typeface="Arial"/>
                    <a:ea typeface="Arial"/>
                    <a:cs typeface="Arial"/>
                    <a:sym typeface="Arial"/>
                  </a:rPr>
                  <a:t>守るために</a:t>
                </a:r>
                <a:endParaRPr sz="1500" b="0" i="0" u="none" strike="noStrike" cap="none">
                  <a:solidFill>
                    <a:srgbClr val="5C4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837440" y="2928915"/>
                <a:ext cx="1044575" cy="230821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>
                <a:noFill/>
              </a:ln>
            </p:spPr>
            <p:txBody>
              <a:bodyPr spcFirstLastPara="1" wrap="square" lIns="0" tIns="0" rIns="0" bIns="1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-JP" sz="9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消火活動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29" name="Google Shape;729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38284" y="1799856"/>
              <a:ext cx="254000" cy="317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Google Shape;730;p30"/>
          <p:cNvGrpSpPr/>
          <p:nvPr/>
        </p:nvGrpSpPr>
        <p:grpSpPr>
          <a:xfrm>
            <a:off x="4661968" y="3632432"/>
            <a:ext cx="3917950" cy="1884684"/>
            <a:chOff x="4661968" y="3632432"/>
            <a:chExt cx="3917950" cy="1884684"/>
          </a:xfrm>
        </p:grpSpPr>
        <p:grpSp>
          <p:nvGrpSpPr>
            <p:cNvPr id="731" name="Google Shape;731;p30"/>
            <p:cNvGrpSpPr/>
            <p:nvPr/>
          </p:nvGrpSpPr>
          <p:grpSpPr>
            <a:xfrm>
              <a:off x="4661968" y="3632432"/>
              <a:ext cx="3917950" cy="1884684"/>
              <a:chOff x="536575" y="1519342"/>
              <a:chExt cx="3917950" cy="1884684"/>
            </a:xfrm>
          </p:grpSpPr>
          <p:sp>
            <p:nvSpPr>
              <p:cNvPr id="732" name="Google Shape;732;p30"/>
              <p:cNvSpPr/>
              <p:nvPr/>
            </p:nvSpPr>
            <p:spPr>
              <a:xfrm>
                <a:off x="536575" y="1519342"/>
                <a:ext cx="3917950" cy="1884258"/>
              </a:xfrm>
              <a:prstGeom prst="roundRect">
                <a:avLst>
                  <a:gd name="adj" fmla="val 6615"/>
                </a:avLst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 rot="5400000">
                <a:off x="2359207" y="1316026"/>
                <a:ext cx="1872000" cy="2304000"/>
              </a:xfrm>
              <a:prstGeom prst="round2SameRect">
                <a:avLst>
                  <a:gd name="adj1" fmla="val 7357"/>
                  <a:gd name="adj2" fmla="val 0"/>
                </a:avLst>
              </a:prstGeom>
              <a:blipFill rotWithShape="0">
                <a:blip r:embed="rId7">
                  <a:alphaModFix/>
                </a:blip>
                <a:stretch>
                  <a:fillRect l="-18000" t="-2000" r="-7000" b="-2000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1056112" y="1697409"/>
                <a:ext cx="567086" cy="567086"/>
              </a:xfrm>
              <a:prstGeom prst="ellipse">
                <a:avLst/>
              </a:prstGeom>
              <a:solidFill>
                <a:srgbClr val="EAE3B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 txBox="1"/>
              <p:nvPr/>
            </p:nvSpPr>
            <p:spPr>
              <a:xfrm>
                <a:off x="709133" y="2390260"/>
                <a:ext cx="1434000" cy="43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ja-JP" sz="1500" b="0" i="0" u="none" strike="noStrike" cap="none">
                    <a:solidFill>
                      <a:srgbClr val="5C4900"/>
                    </a:solidFill>
                    <a:latin typeface="Arial"/>
                    <a:ea typeface="Arial"/>
                    <a:cs typeface="Arial"/>
                    <a:sym typeface="Arial"/>
                  </a:rPr>
                  <a:t>子ども・子育て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ja-JP" sz="1500" b="0" i="0" u="none" strike="noStrike" cap="none">
                    <a:solidFill>
                      <a:srgbClr val="5C4900"/>
                    </a:solidFill>
                    <a:latin typeface="Arial"/>
                    <a:ea typeface="Arial"/>
                    <a:cs typeface="Arial"/>
                    <a:sym typeface="Arial"/>
                  </a:rPr>
                  <a:t>のために</a:t>
                </a:r>
                <a:endParaRPr sz="1500" b="0" i="0" u="none" strike="noStrike" cap="none">
                  <a:solidFill>
                    <a:srgbClr val="5C4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806267" y="2887351"/>
                <a:ext cx="1044575" cy="230821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>
                <a:noFill/>
              </a:ln>
            </p:spPr>
            <p:txBody>
              <a:bodyPr spcFirstLastPara="1" wrap="square" lIns="0" tIns="0" rIns="0" bIns="1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-JP" sz="9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子育て支援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37" name="Google Shape;737;p3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75241" y="3897363"/>
              <a:ext cx="165100" cy="355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8" name="Google Shape;738;p30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30"/>
          <p:cNvGrpSpPr/>
          <p:nvPr/>
        </p:nvGrpSpPr>
        <p:grpSpPr>
          <a:xfrm>
            <a:off x="1378039" y="5702830"/>
            <a:ext cx="6387921" cy="648896"/>
            <a:chOff x="1378039" y="5702830"/>
            <a:chExt cx="6387921" cy="648896"/>
          </a:xfrm>
        </p:grpSpPr>
        <p:sp>
          <p:nvSpPr>
            <p:cNvPr id="740" name="Google Shape;740;p30"/>
            <p:cNvSpPr/>
            <p:nvPr/>
          </p:nvSpPr>
          <p:spPr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lt1"/>
            </a:solidFill>
            <a:ln w="22225" cap="rnd" cmpd="sng">
              <a:solidFill>
                <a:srgbClr val="FF808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0"/>
            <p:cNvSpPr txBox="1"/>
            <p:nvPr/>
          </p:nvSpPr>
          <p:spPr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ほかにはどんなものがあるかな？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2" name="Google Shape;742;p30"/>
          <p:cNvSpPr txBox="1"/>
          <p:nvPr/>
        </p:nvSpPr>
        <p:spPr>
          <a:xfrm>
            <a:off x="839750" y="75800"/>
            <a:ext cx="863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税金の使いみち（岐阜県内の公共サービス）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" name="Google Shape;743;p30"/>
          <p:cNvGrpSpPr/>
          <p:nvPr/>
        </p:nvGrpSpPr>
        <p:grpSpPr>
          <a:xfrm>
            <a:off x="518140" y="3632432"/>
            <a:ext cx="3917950" cy="1884258"/>
            <a:chOff x="518140" y="3632432"/>
            <a:chExt cx="3917950" cy="1884258"/>
          </a:xfrm>
        </p:grpSpPr>
        <p:grpSp>
          <p:nvGrpSpPr>
            <p:cNvPr id="744" name="Google Shape;744;p30"/>
            <p:cNvGrpSpPr/>
            <p:nvPr/>
          </p:nvGrpSpPr>
          <p:grpSpPr>
            <a:xfrm>
              <a:off x="518140" y="3632432"/>
              <a:ext cx="3917950" cy="1884258"/>
              <a:chOff x="518140" y="3632432"/>
              <a:chExt cx="3917950" cy="1884258"/>
            </a:xfrm>
          </p:grpSpPr>
          <p:grpSp>
            <p:nvGrpSpPr>
              <p:cNvPr id="745" name="Google Shape;745;p30"/>
              <p:cNvGrpSpPr/>
              <p:nvPr/>
            </p:nvGrpSpPr>
            <p:grpSpPr>
              <a:xfrm>
                <a:off x="518140" y="3632432"/>
                <a:ext cx="3917950" cy="1884258"/>
                <a:chOff x="518140" y="1498832"/>
                <a:chExt cx="3917950" cy="1884258"/>
              </a:xfrm>
            </p:grpSpPr>
            <p:grpSp>
              <p:nvGrpSpPr>
                <p:cNvPr id="746" name="Google Shape;746;p30"/>
                <p:cNvGrpSpPr/>
                <p:nvPr/>
              </p:nvGrpSpPr>
              <p:grpSpPr>
                <a:xfrm>
                  <a:off x="518140" y="1498832"/>
                  <a:ext cx="3917950" cy="1884258"/>
                  <a:chOff x="536575" y="1519342"/>
                  <a:chExt cx="3917950" cy="1884258"/>
                </a:xfrm>
              </p:grpSpPr>
              <p:sp>
                <p:nvSpPr>
                  <p:cNvPr id="747" name="Google Shape;747;p30"/>
                  <p:cNvSpPr/>
                  <p:nvPr/>
                </p:nvSpPr>
                <p:spPr>
                  <a:xfrm>
                    <a:off x="536575" y="1519342"/>
                    <a:ext cx="3917950" cy="1884258"/>
                  </a:xfrm>
                  <a:prstGeom prst="roundRect">
                    <a:avLst>
                      <a:gd name="adj" fmla="val 6615"/>
                    </a:avLst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8" name="Google Shape;748;p30"/>
                  <p:cNvSpPr/>
                  <p:nvPr/>
                </p:nvSpPr>
                <p:spPr>
                  <a:xfrm>
                    <a:off x="1063369" y="1697409"/>
                    <a:ext cx="567086" cy="567086"/>
                  </a:xfrm>
                  <a:prstGeom prst="ellipse">
                    <a:avLst/>
                  </a:prstGeom>
                  <a:solidFill>
                    <a:srgbClr val="EAE3B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9" name="Google Shape;749;p30"/>
                  <p:cNvSpPr txBox="1"/>
                  <p:nvPr/>
                </p:nvSpPr>
                <p:spPr>
                  <a:xfrm>
                    <a:off x="910036" y="2390260"/>
                    <a:ext cx="1044600" cy="433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500"/>
                      <a:buFont typeface="Arial"/>
                      <a:buNone/>
                    </a:pPr>
                    <a:r>
                      <a:rPr lang="ja-JP" sz="1500" b="0" i="0" u="none" strike="noStrike" cap="none">
                        <a:solidFill>
                          <a:srgbClr val="5C49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環境を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  <a:p>
                    <a:pPr marL="0" marR="0" lvl="0" indent="0" algn="ctr" rtl="0">
                      <a:lnSpc>
                        <a:spcPct val="80000"/>
                      </a:lnSpc>
                      <a:spcBef>
                        <a:spcPts val="50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500"/>
                      <a:buFont typeface="Arial"/>
                      <a:buNone/>
                    </a:pPr>
                    <a:r>
                      <a:rPr lang="ja-JP" sz="1500" b="0" i="0" u="none" strike="noStrike" cap="none">
                        <a:solidFill>
                          <a:srgbClr val="5C49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守るために</a:t>
                    </a:r>
                    <a:endParaRPr sz="1500" b="0" i="0" u="none" strike="noStrike" cap="none">
                      <a:solidFill>
                        <a:srgbClr val="5C49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30"/>
                  <p:cNvSpPr/>
                  <p:nvPr/>
                </p:nvSpPr>
                <p:spPr>
                  <a:xfrm>
                    <a:off x="837440" y="2887351"/>
                    <a:ext cx="1044575" cy="2308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56C62"/>
                  </a:solidFill>
                  <a:ln>
                    <a:noFill/>
                  </a:ln>
                </p:spPr>
                <p:txBody>
                  <a:bodyPr spcFirstLastPara="1" wrap="square" lIns="0" tIns="0" rIns="0" bIns="108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00"/>
                      <a:buFont typeface="Arial"/>
                      <a:buNone/>
                    </a:pPr>
                    <a:r>
                      <a:rPr lang="ja-JP" sz="9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ごみの処理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751" name="Google Shape;751;p30"/>
                <p:cNvSpPr txBox="1"/>
                <p:nvPr/>
              </p:nvSpPr>
              <p:spPr>
                <a:xfrm>
                  <a:off x="3403699" y="3176758"/>
                  <a:ext cx="915635" cy="184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rPr lang="ja-JP" sz="6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写真提供：岐阜市役所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752" name="Google Shape;752;p3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202620" y="3968731"/>
                <a:ext cx="266700" cy="266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53" name="Google Shape;753;p3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131557" y="3645116"/>
              <a:ext cx="2297215" cy="18705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1" descr="挿絵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6040" y="479362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1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1"/>
          <p:cNvSpPr txBox="1"/>
          <p:nvPr/>
        </p:nvSpPr>
        <p:spPr>
          <a:xfrm>
            <a:off x="843121" y="75800"/>
            <a:ext cx="710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税金は大切なもの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1"/>
          <p:cNvSpPr/>
          <p:nvPr/>
        </p:nvSpPr>
        <p:spPr>
          <a:xfrm>
            <a:off x="0" y="957025"/>
            <a:ext cx="91161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3000"/>
              <a:buFont typeface="Arial"/>
              <a:buNone/>
            </a:pPr>
            <a:r>
              <a:rPr lang="ja-JP" sz="3000" b="0" i="0" u="none" strike="noStrike" cap="non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納税は国民の義務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税金がないと、わたしたちの生活は成り立たなくなります。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税金は、社会の一員として暮らしていくために支払わなければならない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会費のようなものです。税金を納めることは、国民の義務として憲法に定められています。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1"/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ふりかえろう</a:t>
            </a:r>
            <a:r>
              <a:rPr lang="ja-JP" sz="1100" b="1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https://www.nta.go.jp/publication/webtaxtv/201503/webtaxtv_wb.html</a:t>
            </a: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（Web-TAX-TV）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1" descr="人形, おもちゃ, 挿絵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4118" y="3982175"/>
            <a:ext cx="1096023" cy="24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31"/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766" name="Google Shape;766;p31"/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lt1"/>
            </a:solidFill>
            <a:ln w="19050" cap="flat" cmpd="sng">
              <a:solidFill>
                <a:srgbClr val="FB96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 txBox="1"/>
            <p:nvPr/>
          </p:nvSpPr>
          <p:spPr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税金がなぜ必要かもう一度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考えてみよう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31"/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769" name="Google Shape;769;p31"/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lt1"/>
            </a:solidFill>
            <a:ln w="19050" cap="flat" cmpd="sng">
              <a:solidFill>
                <a:srgbClr val="FB96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1"/>
            <p:cNvSpPr txBox="1"/>
            <p:nvPr/>
          </p:nvSpPr>
          <p:spPr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誰がどのように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税金の使いみちを決めているか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調べてみよう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1" name="Google Shape;771;p31"/>
          <p:cNvSpPr txBox="1"/>
          <p:nvPr/>
        </p:nvSpPr>
        <p:spPr>
          <a:xfrm>
            <a:off x="0" y="832800"/>
            <a:ext cx="954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のうぜい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Google Shape;772;p31"/>
          <p:cNvGrpSpPr/>
          <p:nvPr/>
        </p:nvGrpSpPr>
        <p:grpSpPr>
          <a:xfrm>
            <a:off x="179388" y="2759671"/>
            <a:ext cx="8927630" cy="992193"/>
            <a:chOff x="179388" y="2759671"/>
            <a:chExt cx="8927630" cy="992193"/>
          </a:xfrm>
        </p:grpSpPr>
        <p:grpSp>
          <p:nvGrpSpPr>
            <p:cNvPr id="773" name="Google Shape;773;p31"/>
            <p:cNvGrpSpPr/>
            <p:nvPr/>
          </p:nvGrpSpPr>
          <p:grpSpPr>
            <a:xfrm>
              <a:off x="179388" y="2759671"/>
              <a:ext cx="8927630" cy="992193"/>
              <a:chOff x="179388" y="2615771"/>
              <a:chExt cx="8927630" cy="992193"/>
            </a:xfrm>
          </p:grpSpPr>
          <p:sp>
            <p:nvSpPr>
              <p:cNvPr id="774" name="Google Shape;774;p31"/>
              <p:cNvSpPr/>
              <p:nvPr/>
            </p:nvSpPr>
            <p:spPr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B96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None/>
                </a:pPr>
                <a:r>
                  <a:rPr lang="ja-JP" sz="2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日本国憲法</a:t>
                </a:r>
                <a:endParaRPr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ja-JP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第</a:t>
                </a:r>
                <a:r>
                  <a:rPr lang="ja-JP" sz="2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３０</a:t>
                </a:r>
                <a:r>
                  <a:rPr lang="ja-JP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条</a:t>
                </a:r>
                <a:endParaRPr sz="2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>
                <a:off x="2145818" y="2755207"/>
                <a:ext cx="6961200" cy="78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E7612"/>
                  </a:buClr>
                  <a:buSzPts val="2100"/>
                  <a:buFont typeface="Arial"/>
                  <a:buNone/>
                </a:pPr>
                <a:r>
                  <a:rPr lang="ja-JP" sz="2100" b="0" i="0" u="none" strike="noStrike" cap="none">
                    <a:solidFill>
                      <a:srgbClr val="EE7612"/>
                    </a:solidFill>
                    <a:latin typeface="Arial"/>
                    <a:ea typeface="Arial"/>
                    <a:cs typeface="Arial"/>
                    <a:sym typeface="Arial"/>
                  </a:rPr>
                  <a:t>国民は、法律の定めるところにより、</a:t>
                </a:r>
                <a:endParaRPr sz="2100" b="0" i="0" u="none" strike="noStrike" cap="non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E7612"/>
                  </a:buClr>
                  <a:buSzPts val="2100"/>
                  <a:buFont typeface="Arial"/>
                  <a:buNone/>
                </a:pPr>
                <a:r>
                  <a:rPr lang="ja-JP" sz="2100" b="0" i="0" u="none" strike="noStrike" cap="none">
                    <a:solidFill>
                      <a:srgbClr val="EE7612"/>
                    </a:solidFill>
                    <a:latin typeface="Arial"/>
                    <a:ea typeface="Arial"/>
                    <a:cs typeface="Arial"/>
                    <a:sym typeface="Arial"/>
                  </a:rPr>
                  <a:t>納税の義務を負ふ。</a:t>
                </a:r>
                <a:r>
                  <a:rPr lang="ja-JP" sz="1900" b="0" i="0" u="none" strike="noStrike" cap="none">
                    <a:solidFill>
                      <a:srgbClr val="EE7612"/>
                    </a:solidFill>
                    <a:latin typeface="Arial"/>
                    <a:ea typeface="Arial"/>
                    <a:cs typeface="Arial"/>
                    <a:sym typeface="Arial"/>
                  </a:rPr>
                  <a:t>（納税の義務）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7" name="Google Shape;777;p31"/>
            <p:cNvSpPr txBox="1"/>
            <p:nvPr/>
          </p:nvSpPr>
          <p:spPr>
            <a:xfrm>
              <a:off x="6085123" y="3201442"/>
              <a:ext cx="780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7612"/>
                </a:buClr>
                <a:buSzPts val="700"/>
                <a:buFont typeface="Arial"/>
                <a:buNone/>
              </a:pPr>
              <a:r>
                <a:rPr lang="ja-JP" sz="700" b="0" i="0" u="none" strike="noStrike" cap="non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1"/>
            <p:cNvSpPr txBox="1"/>
            <p:nvPr/>
          </p:nvSpPr>
          <p:spPr>
            <a:xfrm>
              <a:off x="3476635" y="3201459"/>
              <a:ext cx="780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7612"/>
                </a:buClr>
                <a:buSzPts val="700"/>
                <a:buFont typeface="Arial"/>
                <a:buNone/>
              </a:pPr>
              <a:r>
                <a:rPr lang="ja-JP" sz="700" b="0" i="0" u="none" strike="noStrike" cap="non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31"/>
          <p:cNvSpPr txBox="1"/>
          <p:nvPr/>
        </p:nvSpPr>
        <p:spPr>
          <a:xfrm>
            <a:off x="2933373" y="2110884"/>
            <a:ext cx="50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2"/>
          <p:cNvSpPr/>
          <p:nvPr/>
        </p:nvSpPr>
        <p:spPr>
          <a:xfrm>
            <a:off x="8283375" y="52018"/>
            <a:ext cx="690217" cy="69021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2"/>
          <p:cNvSpPr/>
          <p:nvPr/>
        </p:nvSpPr>
        <p:spPr>
          <a:xfrm>
            <a:off x="1997371" y="1552505"/>
            <a:ext cx="590747" cy="4540791"/>
          </a:xfrm>
          <a:custGeom>
            <a:avLst/>
            <a:gdLst/>
            <a:ahLst/>
            <a:cxnLst/>
            <a:rect l="l" t="t" r="r" b="b"/>
            <a:pathLst>
              <a:path w="630194" h="4720281" extrusionOk="0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2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2"/>
          <p:cNvSpPr txBox="1"/>
          <p:nvPr/>
        </p:nvSpPr>
        <p:spPr>
          <a:xfrm>
            <a:off x="190150" y="914425"/>
            <a:ext cx="8857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0CC"/>
              </a:buClr>
              <a:buSzPts val="1300"/>
              <a:buFont typeface="Arial"/>
              <a:buNone/>
            </a:pPr>
            <a:r>
              <a:rPr lang="ja-JP" sz="1300" b="0" i="0" u="none" strike="noStrike" cap="none">
                <a:solidFill>
                  <a:srgbClr val="6560CC"/>
                </a:solidFill>
                <a:latin typeface="Arial"/>
                <a:ea typeface="Arial"/>
                <a:cs typeface="Arial"/>
                <a:sym typeface="Arial"/>
              </a:rPr>
              <a:t>税金について、もっと詳しく知りたい人は、</a:t>
            </a:r>
            <a:r>
              <a:rPr lang="ja-JP" sz="20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国税庁ホームページの「税の学習コーナー」</a:t>
            </a:r>
            <a:r>
              <a:rPr lang="ja-JP" sz="1300" b="0" i="0" u="none" strike="noStrike" cap="none">
                <a:solidFill>
                  <a:srgbClr val="6560CC"/>
                </a:solidFill>
                <a:latin typeface="Arial"/>
                <a:ea typeface="Arial"/>
                <a:cs typeface="Arial"/>
                <a:sym typeface="Arial"/>
              </a:rPr>
              <a:t>を見てね。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2"/>
          <p:cNvSpPr txBox="1"/>
          <p:nvPr/>
        </p:nvSpPr>
        <p:spPr>
          <a:xfrm>
            <a:off x="2123723" y="75800"/>
            <a:ext cx="599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税の学習コーナー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2"/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ACA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5F5ACA"/>
                </a:solidFill>
                <a:latin typeface="Arial"/>
                <a:ea typeface="Arial"/>
                <a:cs typeface="Arial"/>
                <a:sym typeface="Arial"/>
              </a:rPr>
              <a:t>税の学習コーナー  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https://www.nta.go.jp/taxes/kids/index.htm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1" name="Google Shape;791;p32"/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792" name="Google Shape;792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3" name="Google Shape;793;p32" descr="パソコンの画面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32"/>
            <p:cNvPicPr preferRelativeResize="0"/>
            <p:nvPr/>
          </p:nvPicPr>
          <p:blipFill rotWithShape="1">
            <a:blip r:embed="rId5">
              <a:alphaModFix/>
            </a:blip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795" name="Google Shape;795;p32"/>
          <p:cNvPicPr preferRelativeResize="0"/>
          <p:nvPr/>
        </p:nvPicPr>
        <p:blipFill rotWithShape="1">
          <a:blip r:embed="rId6">
            <a:alphaModFix/>
          </a:blip>
          <a:srcRect l="1063" t="1924" r="1901" b="5417"/>
          <a:stretch/>
        </p:blipFill>
        <p:spPr>
          <a:xfrm>
            <a:off x="2605777" y="1494043"/>
            <a:ext cx="6133509" cy="4724662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6" name="Google Shape;796;p32"/>
          <p:cNvPicPr preferRelativeResize="0"/>
          <p:nvPr/>
        </p:nvPicPr>
        <p:blipFill rotWithShape="1">
          <a:blip r:embed="rId7">
            <a:alphaModFix/>
          </a:blip>
          <a:srcRect l="6221" t="8358" r="9018" b="8738"/>
          <a:stretch/>
        </p:blipFill>
        <p:spPr>
          <a:xfrm>
            <a:off x="8320909" y="95462"/>
            <a:ext cx="615148" cy="602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3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altLang="ja-JP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3"/>
          <p:cNvSpPr txBox="1"/>
          <p:nvPr/>
        </p:nvSpPr>
        <p:spPr>
          <a:xfrm>
            <a:off x="2225204" y="138805"/>
            <a:ext cx="12311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岐阜県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3"/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5F5ACA"/>
                </a:solidFill>
                <a:latin typeface="Arial"/>
                <a:ea typeface="Arial"/>
                <a:cs typeface="Arial"/>
                <a:sym typeface="Arial"/>
              </a:rPr>
              <a:t>岐阜県のホームページ  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https://www.pref.gifu.lg.jp</a:t>
            </a:r>
            <a:endParaRPr sz="11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5" name="Google Shape;805;p33"/>
          <p:cNvGrpSpPr/>
          <p:nvPr/>
        </p:nvGrpSpPr>
        <p:grpSpPr>
          <a:xfrm>
            <a:off x="361230" y="1123100"/>
            <a:ext cx="8782795" cy="5276443"/>
            <a:chOff x="361230" y="1123100"/>
            <a:chExt cx="8782795" cy="5276443"/>
          </a:xfrm>
        </p:grpSpPr>
        <p:sp>
          <p:nvSpPr>
            <p:cNvPr id="806" name="Google Shape;806;p33"/>
            <p:cNvSpPr txBox="1"/>
            <p:nvPr/>
          </p:nvSpPr>
          <p:spPr>
            <a:xfrm>
              <a:off x="4816825" y="1586400"/>
              <a:ext cx="43272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rial"/>
                <a:buNone/>
              </a:pPr>
              <a:r>
                <a:rPr lang="ja-JP" sz="2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「岐阜県のホームページ」</a:t>
              </a:r>
              <a:endPara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3"/>
            <p:cNvGrpSpPr/>
            <p:nvPr/>
          </p:nvGrpSpPr>
          <p:grpSpPr>
            <a:xfrm>
              <a:off x="4799460" y="4659304"/>
              <a:ext cx="3946593" cy="1208875"/>
              <a:chOff x="4799460" y="4659304"/>
              <a:chExt cx="3946593" cy="1208875"/>
            </a:xfrm>
          </p:grpSpPr>
          <p:sp>
            <p:nvSpPr>
              <p:cNvPr id="808" name="Google Shape;808;p33"/>
              <p:cNvSpPr/>
              <p:nvPr/>
            </p:nvSpPr>
            <p:spPr>
              <a:xfrm>
                <a:off x="4799460" y="4659304"/>
                <a:ext cx="3946593" cy="12088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9" name="Google Shape;809;p33"/>
              <p:cNvGrpSpPr/>
              <p:nvPr/>
            </p:nvGrpSpPr>
            <p:grpSpPr>
              <a:xfrm>
                <a:off x="5007429" y="5180004"/>
                <a:ext cx="870857" cy="228599"/>
                <a:chOff x="5007429" y="5180004"/>
                <a:chExt cx="870857" cy="228599"/>
              </a:xfrm>
            </p:grpSpPr>
            <p:sp>
              <p:nvSpPr>
                <p:cNvPr id="810" name="Google Shape;810;p33"/>
                <p:cNvSpPr/>
                <p:nvPr/>
              </p:nvSpPr>
              <p:spPr>
                <a:xfrm>
                  <a:off x="5007429" y="5180004"/>
                  <a:ext cx="870857" cy="2285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3"/>
                <p:cNvSpPr txBox="1"/>
                <p:nvPr/>
              </p:nvSpPr>
              <p:spPr>
                <a:xfrm>
                  <a:off x="5109031" y="5219861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00"/>
                    <a:buFont typeface="Arial"/>
                    <a:buNone/>
                  </a:pPr>
                  <a:r>
                    <a:rPr lang="ja-JP" sz="9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市川 苗己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2" name="Google Shape;812;p33"/>
              <p:cNvGrpSpPr/>
              <p:nvPr/>
            </p:nvGrpSpPr>
            <p:grpSpPr>
              <a:xfrm>
                <a:off x="5934529" y="5180004"/>
                <a:ext cx="2609396" cy="228599"/>
                <a:chOff x="5934529" y="5180004"/>
                <a:chExt cx="2609396" cy="228599"/>
              </a:xfrm>
            </p:grpSpPr>
            <p:sp>
              <p:nvSpPr>
                <p:cNvPr id="813" name="Google Shape;813;p33"/>
                <p:cNvSpPr/>
                <p:nvPr/>
              </p:nvSpPr>
              <p:spPr>
                <a:xfrm>
                  <a:off x="5934529" y="5180004"/>
                  <a:ext cx="2609396" cy="2285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3"/>
                <p:cNvSpPr txBox="1"/>
                <p:nvPr/>
              </p:nvSpPr>
              <p:spPr>
                <a:xfrm>
                  <a:off x="6081488" y="5219861"/>
                  <a:ext cx="1173398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00"/>
                    <a:buFont typeface="Arial"/>
                    <a:buNone/>
                  </a:pPr>
                  <a:r>
                    <a:rPr lang="ja-JP" sz="9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可児市立桜ケ丘小学校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5" name="Google Shape;815;p33"/>
              <p:cNvSpPr/>
              <p:nvPr/>
            </p:nvSpPr>
            <p:spPr>
              <a:xfrm>
                <a:off x="5007429" y="4818961"/>
                <a:ext cx="2525485" cy="260119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0" tIns="0" rIns="0" bIns="1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-JP" sz="900" b="0" i="0" u="none" strike="noStrike" cap="non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編集に協力していただいた先生（敬称略）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 txBox="1"/>
              <p:nvPr/>
            </p:nvSpPr>
            <p:spPr>
              <a:xfrm>
                <a:off x="7512326" y="4908925"/>
                <a:ext cx="117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rPr lang="ja-JP" sz="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（令和８年３月現在）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17" name="Google Shape;817;p33"/>
              <p:cNvGrpSpPr/>
              <p:nvPr/>
            </p:nvGrpSpPr>
            <p:grpSpPr>
              <a:xfrm>
                <a:off x="5007429" y="5434004"/>
                <a:ext cx="870857" cy="228599"/>
                <a:chOff x="5007429" y="5180004"/>
                <a:chExt cx="870857" cy="228599"/>
              </a:xfrm>
            </p:grpSpPr>
            <p:sp>
              <p:nvSpPr>
                <p:cNvPr id="818" name="Google Shape;818;p33"/>
                <p:cNvSpPr/>
                <p:nvPr/>
              </p:nvSpPr>
              <p:spPr>
                <a:xfrm>
                  <a:off x="5007429" y="5180004"/>
                  <a:ext cx="870857" cy="2285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3"/>
                <p:cNvSpPr txBox="1"/>
                <p:nvPr/>
              </p:nvSpPr>
              <p:spPr>
                <a:xfrm>
                  <a:off x="5109031" y="5219861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00"/>
                    <a:buFont typeface="Arial"/>
                    <a:buNone/>
                  </a:pPr>
                  <a:r>
                    <a:rPr lang="ja-JP" sz="9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吉村 晃承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0" name="Google Shape;820;p33"/>
              <p:cNvGrpSpPr/>
              <p:nvPr/>
            </p:nvGrpSpPr>
            <p:grpSpPr>
              <a:xfrm>
                <a:off x="5934529" y="5434004"/>
                <a:ext cx="2609396" cy="228599"/>
                <a:chOff x="5934529" y="5180004"/>
                <a:chExt cx="2609396" cy="228599"/>
              </a:xfrm>
            </p:grpSpPr>
            <p:sp>
              <p:nvSpPr>
                <p:cNvPr id="821" name="Google Shape;821;p33"/>
                <p:cNvSpPr/>
                <p:nvPr/>
              </p:nvSpPr>
              <p:spPr>
                <a:xfrm>
                  <a:off x="5934529" y="5180004"/>
                  <a:ext cx="2609396" cy="2285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3"/>
                <p:cNvSpPr txBox="1"/>
                <p:nvPr/>
              </p:nvSpPr>
              <p:spPr>
                <a:xfrm>
                  <a:off x="6081488" y="5219861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00"/>
                    <a:buFont typeface="Arial"/>
                    <a:buNone/>
                  </a:pPr>
                  <a:r>
                    <a:rPr lang="ja-JP" sz="900" b="0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岐阜市立加納</a:t>
                  </a:r>
                  <a:r>
                    <a:rPr lang="ja-JP" altLang="en-US" sz="900" b="0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中</a:t>
                  </a:r>
                  <a:r>
                    <a:rPr lang="ja-JP" sz="900" b="0" i="0" u="none" strike="noStrike" cap="none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学校</a:t>
                  </a: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23" name="Google Shape;823;p33"/>
            <p:cNvSpPr txBox="1"/>
            <p:nvPr/>
          </p:nvSpPr>
          <p:spPr>
            <a:xfrm>
              <a:off x="4782377" y="1288225"/>
              <a:ext cx="2172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17CD7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817CD7"/>
                  </a:solidFill>
                  <a:latin typeface="Arial"/>
                  <a:ea typeface="Arial"/>
                  <a:cs typeface="Arial"/>
                  <a:sym typeface="Arial"/>
                </a:rPr>
                <a:t>岐阜県の公式Webサイト</a:t>
              </a:r>
              <a:endParaRPr sz="1200" b="0" i="0" u="none" strike="noStrike" cap="none">
                <a:solidFill>
                  <a:srgbClr val="817CD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3"/>
            <p:cNvSpPr txBox="1"/>
            <p:nvPr/>
          </p:nvSpPr>
          <p:spPr>
            <a:xfrm>
              <a:off x="3685202" y="5901125"/>
              <a:ext cx="980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ja-JP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（令和８年３月現在）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5" name="Google Shape;825;p33"/>
            <p:cNvGrpSpPr/>
            <p:nvPr/>
          </p:nvGrpSpPr>
          <p:grpSpPr>
            <a:xfrm>
              <a:off x="4841876" y="2131898"/>
              <a:ext cx="562517" cy="200055"/>
              <a:chOff x="4841876" y="2131898"/>
              <a:chExt cx="562517" cy="200055"/>
            </a:xfrm>
          </p:grpSpPr>
          <p:sp>
            <p:nvSpPr>
              <p:cNvPr id="826" name="Google Shape;826;p33"/>
              <p:cNvSpPr/>
              <p:nvPr/>
            </p:nvSpPr>
            <p:spPr>
              <a:xfrm>
                <a:off x="4841876" y="2158149"/>
                <a:ext cx="558800" cy="156426"/>
              </a:xfrm>
              <a:prstGeom prst="rect">
                <a:avLst/>
              </a:prstGeom>
              <a:noFill/>
              <a:ln w="9525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 txBox="1"/>
              <p:nvPr/>
            </p:nvSpPr>
            <p:spPr>
              <a:xfrm>
                <a:off x="4852494" y="2131898"/>
                <a:ext cx="551899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ja-JP" sz="7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主な内容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8" name="Google Shape;828;p33"/>
            <p:cNvSpPr/>
            <p:nvPr/>
          </p:nvSpPr>
          <p:spPr>
            <a:xfrm>
              <a:off x="5400674" y="2119850"/>
              <a:ext cx="2542500" cy="6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75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・県税ガイドブック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975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・岐阜県税条例（外部リンク）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975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・県税決算額の状況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7216776" y="6044158"/>
              <a:ext cx="1411708" cy="279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75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ja-JP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編集／岐阜県租税教育推進協議会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975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ja-JP" sz="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発行／名古屋国税局・岐阜県</a:t>
              </a:r>
              <a:endPara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0" name="Google Shape;830;p33" descr="ロゴ&#10;&#10;AI によって生成されたコンテンツは間違っている可能性があります。"/>
            <p:cNvPicPr preferRelativeResize="0"/>
            <p:nvPr/>
          </p:nvPicPr>
          <p:blipFill rotWithShape="1">
            <a:blip r:embed="rId3">
              <a:alphaModFix/>
            </a:blip>
            <a:srcRect l="8926" t="22519" r="7785" b="25867"/>
            <a:stretch/>
          </p:blipFill>
          <p:spPr>
            <a:xfrm>
              <a:off x="6081488" y="6011079"/>
              <a:ext cx="611412" cy="379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1" name="Google Shape;831;p33"/>
            <p:cNvSpPr/>
            <p:nvPr/>
          </p:nvSpPr>
          <p:spPr>
            <a:xfrm rot="-5400000">
              <a:off x="4579951" y="1765332"/>
              <a:ext cx="100813" cy="86484"/>
            </a:xfrm>
            <a:prstGeom prst="triangle">
              <a:avLst>
                <a:gd name="adj" fmla="val 47295"/>
              </a:avLst>
            </a:prstGeom>
            <a:solidFill>
              <a:srgbClr val="817CD7"/>
            </a:solidFill>
            <a:ln w="34925" cap="rnd" cmpd="sng">
              <a:solidFill>
                <a:srgbClr val="817C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2" name="Google Shape;832;p33" descr="QR コード&#10;&#10;AI によって生成されたコンテンツは間違っている可能性があります。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64718" y="2085160"/>
              <a:ext cx="846774" cy="84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71226" y="6021543"/>
              <a:ext cx="380537" cy="3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p33"/>
            <p:cNvSpPr txBox="1"/>
            <p:nvPr/>
          </p:nvSpPr>
          <p:spPr>
            <a:xfrm>
              <a:off x="368297" y="1123100"/>
              <a:ext cx="846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TOPページ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5" name="Google Shape;835;p33"/>
            <p:cNvGrpSpPr/>
            <p:nvPr/>
          </p:nvGrpSpPr>
          <p:grpSpPr>
            <a:xfrm>
              <a:off x="361230" y="1310747"/>
              <a:ext cx="4207828" cy="4557432"/>
              <a:chOff x="361230" y="1310747"/>
              <a:chExt cx="4207828" cy="4557432"/>
            </a:xfrm>
          </p:grpSpPr>
          <p:pic>
            <p:nvPicPr>
              <p:cNvPr id="836" name="Google Shape;836;p33" descr="グラフィカル ユーザー インターフェイス, アプリケーション&#10;&#10;AI によって生成されたコンテンツは間違っている可能性があります。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61230" y="1310747"/>
                <a:ext cx="2941192" cy="3431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7" name="Google Shape;837;p33" descr="テーブル&#10;&#10;AI によって生成されたコンテンツは間違っている可能性があります。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60836" y="2152649"/>
                <a:ext cx="2542614" cy="30849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8" name="Google Shape;838;p33" descr="グラフィカル ユーザー インターフェイス, テキスト, アプリケーション&#10;&#10;AI によって生成されたコンテンツは間違っている可能性があります。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834222" y="3133343"/>
                <a:ext cx="2734836" cy="27348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9" name="Google Shape;839;p33"/>
              <p:cNvSpPr/>
              <p:nvPr/>
            </p:nvSpPr>
            <p:spPr>
              <a:xfrm>
                <a:off x="775853" y="1586403"/>
                <a:ext cx="580136" cy="272578"/>
              </a:xfrm>
              <a:prstGeom prst="rect">
                <a:avLst/>
              </a:prstGeom>
              <a:noFill/>
              <a:ln w="50800" cap="flat" cmpd="sng">
                <a:solidFill>
                  <a:srgbClr val="FF395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1222437" y="4412810"/>
                <a:ext cx="315884" cy="214143"/>
              </a:xfrm>
              <a:prstGeom prst="rect">
                <a:avLst/>
              </a:prstGeom>
              <a:noFill/>
              <a:ln w="50800" cap="flat" cmpd="sng">
                <a:solidFill>
                  <a:srgbClr val="FF395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1921915" y="5387535"/>
                <a:ext cx="388505" cy="214143"/>
              </a:xfrm>
              <a:prstGeom prst="rect">
                <a:avLst/>
              </a:prstGeom>
              <a:noFill/>
              <a:ln w="50800" cap="flat" cmpd="sng">
                <a:solidFill>
                  <a:srgbClr val="FF395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1367327" y="1726250"/>
                <a:ext cx="102550" cy="2683380"/>
              </a:xfrm>
              <a:custGeom>
                <a:avLst/>
                <a:gdLst/>
                <a:ahLst/>
                <a:cxnLst/>
                <a:rect l="l" t="t" r="r" b="b"/>
                <a:pathLst>
                  <a:path w="102550" h="2683380" extrusionOk="0">
                    <a:moveTo>
                      <a:pt x="0" y="0"/>
                    </a:moveTo>
                    <a:lnTo>
                      <a:pt x="102550" y="0"/>
                    </a:lnTo>
                    <a:lnTo>
                      <a:pt x="102550" y="2683380"/>
                    </a:lnTo>
                  </a:path>
                </a:pathLst>
              </a:custGeom>
              <a:noFill/>
              <a:ln w="50800" cap="flat" cmpd="sng">
                <a:solidFill>
                  <a:srgbClr val="FF395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1529697" y="4512179"/>
                <a:ext cx="461473" cy="880217"/>
              </a:xfrm>
              <a:custGeom>
                <a:avLst/>
                <a:gdLst/>
                <a:ahLst/>
                <a:cxnLst/>
                <a:rect l="l" t="t" r="r" b="b"/>
                <a:pathLst>
                  <a:path w="461473" h="880217" extrusionOk="0">
                    <a:moveTo>
                      <a:pt x="0" y="0"/>
                    </a:moveTo>
                    <a:lnTo>
                      <a:pt x="461473" y="0"/>
                    </a:lnTo>
                    <a:lnTo>
                      <a:pt x="461473" y="880217"/>
                    </a:lnTo>
                  </a:path>
                </a:pathLst>
              </a:custGeom>
              <a:noFill/>
              <a:ln w="50800" cap="flat" cmpd="sng">
                <a:solidFill>
                  <a:srgbClr val="FF395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>
            <a:off x="843124" y="75800"/>
            <a:ext cx="806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ワーク：税金について考えてみよう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2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body" idx="3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843123" y="75800"/>
            <a:ext cx="802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次のようなときには、どんな税金がかかるでしょうか？？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179388" y="1484784"/>
            <a:ext cx="8785225" cy="0"/>
          </a:xfrm>
          <a:prstGeom prst="straightConnector1">
            <a:avLst/>
          </a:prstGeom>
          <a:noFill/>
          <a:ln w="19050" cap="flat" cmpd="sng">
            <a:solidFill>
              <a:srgbClr val="26C1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19"/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ABDD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税金の種類は約</a:t>
            </a:r>
            <a:r>
              <a:rPr lang="ja-JP" sz="1800" b="1" i="0" u="none" strike="noStrike" cap="non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ja-JP" sz="1800" b="0" i="0" u="none" strike="noStrike" cap="non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種類あります。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878174" y="6493850"/>
            <a:ext cx="748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5AF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D85AF"/>
                </a:solidFill>
                <a:latin typeface="Arial"/>
                <a:ea typeface="Arial"/>
                <a:cs typeface="Arial"/>
                <a:sym typeface="Arial"/>
              </a:rPr>
              <a:t>詳しく学ぼう：財務省キッズコーナーファイナンスらんど  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https://www.mof.go.jp/kids/2018</a:t>
            </a: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（財務省HP）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9" descr="アイコ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560" y="4611508"/>
            <a:ext cx="1354704" cy="12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708474" y="4375600"/>
            <a:ext cx="234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B9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車を持っていると！？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21175" y="5754100"/>
            <a:ext cx="1822200" cy="3852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0C5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26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自動車税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sz="1400" b="0" i="0" u="none" strike="noStrike" cap="non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499351" y="4375600"/>
            <a:ext cx="226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B9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温泉に入ったときは！？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9" descr="部屋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6451" y="4608319"/>
            <a:ext cx="1630470" cy="131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9"/>
          <p:cNvGrpSpPr/>
          <p:nvPr/>
        </p:nvGrpSpPr>
        <p:grpSpPr>
          <a:xfrm>
            <a:off x="3681875" y="5740025"/>
            <a:ext cx="1539622" cy="399280"/>
            <a:chOff x="5081943" y="5919431"/>
            <a:chExt cx="1539622" cy="399280"/>
          </a:xfrm>
        </p:grpSpPr>
        <p:sp>
          <p:nvSpPr>
            <p:cNvPr id="177" name="Google Shape;177;p19"/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rgbClr val="0C5B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626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E22626"/>
                  </a:solidFill>
                  <a:latin typeface="Arial"/>
                  <a:ea typeface="Arial"/>
                  <a:cs typeface="Arial"/>
                  <a:sym typeface="Arial"/>
                </a:rPr>
                <a:t>入湯税</a:t>
              </a:r>
              <a:r>
                <a:rPr lang="ja-JP" sz="1100" b="0" i="0" u="none" strike="noStrike" cap="none">
                  <a:solidFill>
                    <a:srgbClr val="E22626"/>
                  </a:solidFill>
                  <a:latin typeface="Arial"/>
                  <a:ea typeface="Arial"/>
                  <a:cs typeface="Arial"/>
                  <a:sym typeface="Arial"/>
                </a:rPr>
                <a:t>（地方税）</a:t>
              </a:r>
              <a:endParaRPr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5132968" y="5919431"/>
              <a:ext cx="8130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00"/>
                <a:buFont typeface="Arial"/>
                <a:buNone/>
              </a:pPr>
              <a:r>
                <a:rPr lang="ja-JP" sz="7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にゅうとうぜい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19"/>
          <p:cNvSpPr txBox="1"/>
          <p:nvPr/>
        </p:nvSpPr>
        <p:spPr>
          <a:xfrm>
            <a:off x="278823" y="3934725"/>
            <a:ext cx="2998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※住民税とは、都道府県税と市（区）町村民税を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合わせた呼び方です。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9" descr="図形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7695" y="2503689"/>
            <a:ext cx="1567982" cy="10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9" descr="おもちゃ, 挿絵 が含まれている画像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10785" y="2366882"/>
            <a:ext cx="1822307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246700" y="3542825"/>
            <a:ext cx="2685300" cy="3852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0C5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26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所得税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r>
              <a:rPr lang="ja-JP" sz="12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・</a:t>
            </a: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住民税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sz="1200" b="0" i="0" u="none" strike="noStrike" cap="non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387900" y="3542825"/>
            <a:ext cx="2087100" cy="3852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0C5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26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固定資産税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sz="1400" b="0" i="0" u="none" strike="noStrike" cap="non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3636456" y="3512352"/>
            <a:ext cx="100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"/>
              <a:buFont typeface="Arial"/>
              <a:buNone/>
            </a:pPr>
            <a:r>
              <a:rPr lang="ja-JP" sz="7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こていしさんぜい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5803875" y="3542825"/>
            <a:ext cx="3126600" cy="3852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rgbClr val="0C5B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2626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消費税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r>
              <a:rPr lang="ja-JP" sz="14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・地方消費税</a:t>
            </a:r>
            <a:r>
              <a:rPr lang="ja-JP" sz="1100" b="0" i="0" u="none" strike="noStrike" cap="non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sz="1400" b="0" i="0" u="none" strike="noStrike" cap="non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738331" y="2101275"/>
            <a:ext cx="234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B9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給料をもらったら！？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3582947" y="2101275"/>
            <a:ext cx="234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B9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家を持っていると！？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5741250" y="2101275"/>
            <a:ext cx="299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B9C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お店でお買い物をしたときは！？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7047835" y="4843125"/>
            <a:ext cx="439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>
              <a:gd name="adj" fmla="val 50000"/>
            </a:avLst>
          </a:prstGeom>
          <a:solidFill>
            <a:srgbClr val="26C1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803869" y="5364975"/>
            <a:ext cx="464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768337" y="4882925"/>
            <a:ext cx="29985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国税は、「国に納める税金」、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地方税は「都道府県や市区町村に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納める税金」です。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9"/>
          <p:cNvGrpSpPr/>
          <p:nvPr/>
        </p:nvGrpSpPr>
        <p:grpSpPr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200" name="Google Shape;200;p19"/>
            <p:cNvSpPr/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2" name="Google Shape;202;p19" descr="アイコン&#10;&#10;自動的に生成された説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9"/>
            <p:cNvSpPr txBox="1"/>
            <p:nvPr/>
          </p:nvSpPr>
          <p:spPr>
            <a:xfrm>
              <a:off x="708475" y="-2261688"/>
              <a:ext cx="2063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B9C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車を持っていると！？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 txBox="1"/>
            <p:nvPr/>
          </p:nvSpPr>
          <p:spPr>
            <a:xfrm>
              <a:off x="3499352" y="-2261688"/>
              <a:ext cx="2269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B9C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温泉に入ったときは！？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19" descr="部屋 が含まれている画像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9"/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9"/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" name="Google Shape;210;p19" descr="図形&#10;&#10;自動的に生成された説明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9"/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" name="Google Shape;212;p19" descr="おもちゃ, 挿絵 が含まれている画像&#10;&#10;自動的に生成された説明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9"/>
            <p:cNvSpPr txBox="1"/>
            <p:nvPr/>
          </p:nvSpPr>
          <p:spPr>
            <a:xfrm>
              <a:off x="738328" y="-4536013"/>
              <a:ext cx="2033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B9C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給料をもらったら！？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 txBox="1"/>
            <p:nvPr/>
          </p:nvSpPr>
          <p:spPr>
            <a:xfrm>
              <a:off x="3582948" y="-4536013"/>
              <a:ext cx="218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B9C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家を持っていると！？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 txBox="1"/>
            <p:nvPr/>
          </p:nvSpPr>
          <p:spPr>
            <a:xfrm>
              <a:off x="5741375" y="-4536013"/>
              <a:ext cx="2998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B9C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お店でお買い物をしたときは！？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19"/>
          <p:cNvGrpSpPr/>
          <p:nvPr/>
        </p:nvGrpSpPr>
        <p:grpSpPr>
          <a:xfrm>
            <a:off x="-95800" y="6007185"/>
            <a:ext cx="1006080" cy="850815"/>
            <a:chOff x="-95802" y="5996310"/>
            <a:chExt cx="1006080" cy="850815"/>
          </a:xfrm>
        </p:grpSpPr>
        <p:sp>
          <p:nvSpPr>
            <p:cNvPr id="217" name="Google Shape;217;p1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avLst/>
              <a:gdLst/>
              <a:ahLst/>
              <a:cxnLst/>
              <a:rect l="l" t="t" r="r" b="b"/>
              <a:pathLst>
                <a:path w="803912" h="863377" extrusionOk="0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avLst/>
              <a:gdLst/>
              <a:ahLst/>
              <a:cxnLst/>
              <a:rect l="l" t="t" r="r" b="b"/>
              <a:pathLst>
                <a:path w="850815" h="910278" extrusionOk="0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-95802" y="6190850"/>
              <a:ext cx="100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CBD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sz="1600" b="1" i="0" u="none" strike="noStrike" cap="none">
                <a:solidFill>
                  <a:srgbClr val="134C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4CBD"/>
                </a:buClr>
                <a:buSzPts val="1600"/>
                <a:buFont typeface="Arial"/>
                <a:buNone/>
              </a:pPr>
              <a:r>
                <a:rPr lang="ja-JP" sz="1600" b="1" i="0" u="none" strike="noStrike" cap="none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843123" y="75800"/>
            <a:ext cx="816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0"/>
          <p:cNvGrpSpPr/>
          <p:nvPr/>
        </p:nvGrpSpPr>
        <p:grpSpPr>
          <a:xfrm>
            <a:off x="257224" y="1348777"/>
            <a:ext cx="2181719" cy="2750323"/>
            <a:chOff x="250825" y="1066179"/>
            <a:chExt cx="2181719" cy="2750323"/>
          </a:xfrm>
        </p:grpSpPr>
        <p:sp>
          <p:nvSpPr>
            <p:cNvPr id="228" name="Google Shape;228;p20"/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消費者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0" name="Google Shape;230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0"/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ja-JP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ゲーム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1,100円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0"/>
            <p:cNvGrpSpPr/>
            <p:nvPr/>
          </p:nvGrpSpPr>
          <p:grpSpPr>
            <a:xfrm>
              <a:off x="250901" y="2939302"/>
              <a:ext cx="2181600" cy="877200"/>
              <a:chOff x="250901" y="2939302"/>
              <a:chExt cx="2181600" cy="877200"/>
            </a:xfrm>
          </p:grpSpPr>
          <p:sp>
            <p:nvSpPr>
              <p:cNvPr id="233" name="Google Shape;233;p20"/>
              <p:cNvSpPr txBox="1"/>
              <p:nvPr/>
            </p:nvSpPr>
            <p:spPr>
              <a:xfrm>
                <a:off x="250901" y="2939302"/>
                <a:ext cx="2181600" cy="8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品物の金額1,000円と一緒に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消費税100円を支払う。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8181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-JP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(消費税を負担する)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0"/>
              <p:cNvSpPr txBox="1"/>
              <p:nvPr/>
            </p:nvSpPr>
            <p:spPr>
              <a:xfrm>
                <a:off x="891500" y="3469127"/>
                <a:ext cx="439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ふたん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5" name="Google Shape;235;p20"/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237" name="Google Shape;237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8" name="Google Shape;238;p20"/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239" name="Google Shape;239;p20"/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240" name="Google Shape;240;p20" descr="図形&#10;&#10;自動的に生成された説明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1" name="Google Shape;241;p20"/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2000"/>
                    <a:buFont typeface="Arial"/>
                    <a:buNone/>
                  </a:pPr>
                  <a:r>
                    <a:rPr lang="ja-JP" sz="2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1000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2" name="Google Shape;242;p20"/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rPr lang="ja-JP"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20"/>
          <p:cNvGrpSpPr/>
          <p:nvPr/>
        </p:nvGrpSpPr>
        <p:grpSpPr>
          <a:xfrm>
            <a:off x="5326437" y="2116353"/>
            <a:ext cx="439500" cy="373627"/>
            <a:chOff x="5225880" y="2072885"/>
            <a:chExt cx="439500" cy="373627"/>
          </a:xfrm>
        </p:grpSpPr>
        <p:pic>
          <p:nvPicPr>
            <p:cNvPr id="244" name="Google Shape;244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0"/>
            <p:cNvSpPr txBox="1"/>
            <p:nvPr/>
          </p:nvSpPr>
          <p:spPr>
            <a:xfrm>
              <a:off x="5225880" y="2126998"/>
              <a:ext cx="439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20"/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20"/>
          <p:cNvGrpSpPr/>
          <p:nvPr/>
        </p:nvGrpSpPr>
        <p:grpSpPr>
          <a:xfrm>
            <a:off x="5326437" y="3579752"/>
            <a:ext cx="439500" cy="373627"/>
            <a:chOff x="5225880" y="3468591"/>
            <a:chExt cx="439500" cy="373627"/>
          </a:xfrm>
        </p:grpSpPr>
        <p:pic>
          <p:nvPicPr>
            <p:cNvPr id="249" name="Google Shape;249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20"/>
            <p:cNvSpPr txBox="1"/>
            <p:nvPr/>
          </p:nvSpPr>
          <p:spPr>
            <a:xfrm>
              <a:off x="5225880" y="3522704"/>
              <a:ext cx="439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ja-JP" sz="11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3204875" y="4511625"/>
            <a:ext cx="399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預けられた消費税を国のお金 </a:t>
            </a: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(国庫金)</a:t>
            </a:r>
            <a:r>
              <a:rPr lang="ja-JP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として保管する。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20"/>
          <p:cNvGrpSpPr/>
          <p:nvPr/>
        </p:nvGrpSpPr>
        <p:grpSpPr>
          <a:xfrm>
            <a:off x="3186638" y="4015355"/>
            <a:ext cx="5775900" cy="900000"/>
            <a:chOff x="3188676" y="4035242"/>
            <a:chExt cx="5775900" cy="900000"/>
          </a:xfrm>
        </p:grpSpPr>
        <p:sp>
          <p:nvSpPr>
            <p:cNvPr id="253" name="Google Shape;253;p20"/>
            <p:cNvSpPr/>
            <p:nvPr/>
          </p:nvSpPr>
          <p:spPr>
            <a:xfrm>
              <a:off x="3188676" y="4035242"/>
              <a:ext cx="5775900" cy="900000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3188676" y="4035242"/>
              <a:ext cx="12621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72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日本銀行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3415696" y="4039090"/>
              <a:ext cx="437100" cy="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00"/>
                <a:buFont typeface="Arial"/>
                <a:buNone/>
              </a:pPr>
              <a:r>
                <a:rPr lang="ja-JP" sz="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にっぽん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20"/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20"/>
          <p:cNvGrpSpPr/>
          <p:nvPr/>
        </p:nvGrpSpPr>
        <p:grpSpPr>
          <a:xfrm>
            <a:off x="3623299" y="4977530"/>
            <a:ext cx="785487" cy="472437"/>
            <a:chOff x="3544755" y="4870455"/>
            <a:chExt cx="863837" cy="519561"/>
          </a:xfrm>
        </p:grpSpPr>
        <p:sp>
          <p:nvSpPr>
            <p:cNvPr id="258" name="Google Shape;258;p20"/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20"/>
            <p:cNvSpPr txBox="1"/>
            <p:nvPr/>
          </p:nvSpPr>
          <p:spPr>
            <a:xfrm>
              <a:off x="3641166" y="4943944"/>
              <a:ext cx="721500" cy="3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78円</a:t>
              </a: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20"/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20"/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265" name="Google Shape;265;p20"/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6" name="Google Shape;266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0"/>
            <p:cNvSpPr txBox="1"/>
            <p:nvPr/>
          </p:nvSpPr>
          <p:spPr>
            <a:xfrm>
              <a:off x="6857262" y="4936046"/>
              <a:ext cx="721500" cy="3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22円</a:t>
              </a: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271" name="Google Shape;271;p20"/>
            <p:cNvSpPr/>
            <p:nvPr/>
          </p:nvSpPr>
          <p:spPr>
            <a:xfrm>
              <a:off x="3188676" y="5494198"/>
              <a:ext cx="2823484" cy="815122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国　（国税）</a:t>
              </a:r>
              <a:endPara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0"/>
            <p:cNvSpPr txBox="1"/>
            <p:nvPr/>
          </p:nvSpPr>
          <p:spPr>
            <a:xfrm>
              <a:off x="4243605" y="5920250"/>
              <a:ext cx="10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７．８％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0"/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275" name="Google Shape;275;p20"/>
            <p:cNvSpPr/>
            <p:nvPr/>
          </p:nvSpPr>
          <p:spPr>
            <a:xfrm>
              <a:off x="6213137" y="5494198"/>
              <a:ext cx="2751476" cy="815122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地方　（地方税）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0"/>
            <p:cNvSpPr txBox="1"/>
            <p:nvPr/>
          </p:nvSpPr>
          <p:spPr>
            <a:xfrm>
              <a:off x="7232052" y="5920250"/>
              <a:ext cx="109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２．２％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20"/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279" name="Google Shape;279;p20"/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lt1"/>
            </a:solidFill>
            <a:ln w="19050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" name="Google Shape;280;p20"/>
            <p:cNvGrpSpPr/>
            <p:nvPr/>
          </p:nvGrpSpPr>
          <p:grpSpPr>
            <a:xfrm>
              <a:off x="843125" y="4504700"/>
              <a:ext cx="2116500" cy="495000"/>
              <a:chOff x="843125" y="4504700"/>
              <a:chExt cx="2116500" cy="495000"/>
            </a:xfrm>
          </p:grpSpPr>
          <p:sp>
            <p:nvSpPr>
              <p:cNvPr id="281" name="Google Shape;281;p20"/>
              <p:cNvSpPr txBox="1"/>
              <p:nvPr/>
            </p:nvSpPr>
            <p:spPr>
              <a:xfrm>
                <a:off x="843125" y="4504700"/>
                <a:ext cx="21165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-JP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お店は、 消費税を預かって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-JP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まとめて納めているんだね。</a:t>
                </a: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0"/>
              <p:cNvSpPr txBox="1"/>
              <p:nvPr/>
            </p:nvSpPr>
            <p:spPr>
              <a:xfrm>
                <a:off x="1405301" y="4673826"/>
                <a:ext cx="419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" name="Google Shape;283;p20"/>
          <p:cNvGrpSpPr/>
          <p:nvPr/>
        </p:nvGrpSpPr>
        <p:grpSpPr>
          <a:xfrm>
            <a:off x="5390699" y="1116225"/>
            <a:ext cx="1660100" cy="846523"/>
            <a:chOff x="5418409" y="1116225"/>
            <a:chExt cx="1660100" cy="846523"/>
          </a:xfrm>
        </p:grpSpPr>
        <p:sp>
          <p:nvSpPr>
            <p:cNvPr id="284" name="Google Shape;284;p20"/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5418409" y="1116225"/>
              <a:ext cx="1532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お店の売上</a:t>
              </a:r>
              <a:endParaRPr sz="1100" b="0" i="0" u="none" strike="noStrike" cap="non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6" name="Google Shape;286;p20"/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287" name="Google Shape;287;p20" descr="図形&#10;&#10;自動的に生成された説明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8" name="Google Shape;288;p20"/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None/>
                </a:pPr>
                <a:r>
                  <a:rPr lang="ja-JP" sz="2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1000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9" name="Google Shape;289;p20"/>
          <p:cNvGrpSpPr/>
          <p:nvPr/>
        </p:nvGrpSpPr>
        <p:grpSpPr>
          <a:xfrm>
            <a:off x="3161567" y="1058406"/>
            <a:ext cx="5727300" cy="980897"/>
            <a:chOff x="3165917" y="1066181"/>
            <a:chExt cx="5727300" cy="980897"/>
          </a:xfrm>
        </p:grpSpPr>
        <p:sp>
          <p:nvSpPr>
            <p:cNvPr id="290" name="Google Shape;290;p20"/>
            <p:cNvSpPr/>
            <p:nvPr/>
          </p:nvSpPr>
          <p:spPr>
            <a:xfrm>
              <a:off x="3165917" y="1070278"/>
              <a:ext cx="5727300" cy="976800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165967" y="1066181"/>
              <a:ext cx="12621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お店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3204953" y="1444009"/>
            <a:ext cx="2425728" cy="525785"/>
            <a:chOff x="3204878" y="1444057"/>
            <a:chExt cx="2194832" cy="525785"/>
          </a:xfrm>
        </p:grpSpPr>
        <p:sp>
          <p:nvSpPr>
            <p:cNvPr id="293" name="Google Shape;293;p20"/>
            <p:cNvSpPr txBox="1"/>
            <p:nvPr/>
          </p:nvSpPr>
          <p:spPr>
            <a:xfrm>
              <a:off x="3204878" y="1444057"/>
              <a:ext cx="2194832" cy="525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消費者から預かった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消費税の額を計算して納める。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4677488" y="1622310"/>
              <a:ext cx="295274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ja-JP" sz="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おさ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0"/>
          <p:cNvSpPr/>
          <p:nvPr/>
        </p:nvSpPr>
        <p:spPr>
          <a:xfrm>
            <a:off x="3102975" y="6432900"/>
            <a:ext cx="5433000" cy="132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※消費税は国税（消費税）と地方税（地方消費税）に分かれていて10%のうち7.8%が国税、2.2％が地方税です。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0"/>
          <p:cNvGrpSpPr/>
          <p:nvPr/>
        </p:nvGrpSpPr>
        <p:grpSpPr>
          <a:xfrm>
            <a:off x="3184581" y="2462342"/>
            <a:ext cx="5780032" cy="1016399"/>
            <a:chOff x="3184581" y="2462342"/>
            <a:chExt cx="5780032" cy="1016399"/>
          </a:xfrm>
        </p:grpSpPr>
        <p:sp>
          <p:nvSpPr>
            <p:cNvPr id="298" name="Google Shape;298;p20"/>
            <p:cNvSpPr/>
            <p:nvPr/>
          </p:nvSpPr>
          <p:spPr>
            <a:xfrm>
              <a:off x="3188676" y="2578741"/>
              <a:ext cx="5775937" cy="900000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9" name="Google Shape;299;p20"/>
            <p:cNvGrpSpPr/>
            <p:nvPr/>
          </p:nvGrpSpPr>
          <p:grpSpPr>
            <a:xfrm>
              <a:off x="3184581" y="2462342"/>
              <a:ext cx="1266112" cy="462995"/>
              <a:chOff x="3184581" y="2462342"/>
              <a:chExt cx="1266112" cy="462995"/>
            </a:xfrm>
          </p:grpSpPr>
          <p:sp>
            <p:nvSpPr>
              <p:cNvPr id="300" name="Google Shape;300;p20"/>
              <p:cNvSpPr/>
              <p:nvPr/>
            </p:nvSpPr>
            <p:spPr>
              <a:xfrm>
                <a:off x="3188676" y="2578741"/>
                <a:ext cx="1262017" cy="346596"/>
              </a:xfrm>
              <a:prstGeom prst="rect">
                <a:avLst/>
              </a:prstGeom>
              <a:solidFill>
                <a:srgbClr val="26C1F2"/>
              </a:solidFill>
              <a:ln>
                <a:noFill/>
              </a:ln>
            </p:spPr>
            <p:txBody>
              <a:bodyPr spcFirstLastPara="1" wrap="square" lIns="91425" tIns="1080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Arial"/>
                  <a:buNone/>
                </a:pPr>
                <a:r>
                  <a:rPr lang="ja-JP" sz="16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税務署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3184581" y="2462342"/>
                <a:ext cx="1262017" cy="346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360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00"/>
                  <a:buFont typeface="Arial"/>
                  <a:buNone/>
                </a:pPr>
                <a:r>
                  <a:rPr lang="ja-JP" sz="7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ぜいむしょ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02" name="Google Shape;302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0"/>
          <p:cNvSpPr txBox="1"/>
          <p:nvPr/>
        </p:nvSpPr>
        <p:spPr>
          <a:xfrm>
            <a:off x="194200" y="957275"/>
            <a:ext cx="27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消費税についての説明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20"/>
          <p:cNvGrpSpPr/>
          <p:nvPr/>
        </p:nvGrpSpPr>
        <p:grpSpPr>
          <a:xfrm>
            <a:off x="3204867" y="2950141"/>
            <a:ext cx="3990394" cy="375524"/>
            <a:chOff x="3204878" y="2950152"/>
            <a:chExt cx="2848857" cy="375524"/>
          </a:xfrm>
        </p:grpSpPr>
        <p:sp>
          <p:nvSpPr>
            <p:cNvPr id="306" name="Google Shape;306;p20"/>
            <p:cNvSpPr txBox="1"/>
            <p:nvPr/>
          </p:nvSpPr>
          <p:spPr>
            <a:xfrm>
              <a:off x="3204878" y="3048677"/>
              <a:ext cx="28488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納められた消費税を日本銀行に預ける。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3228224" y="2989635"/>
              <a:ext cx="295274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ja-JP" sz="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おさ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 txBox="1"/>
            <p:nvPr/>
          </p:nvSpPr>
          <p:spPr>
            <a:xfrm>
              <a:off x="4224323" y="2950152"/>
              <a:ext cx="42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ja-JP" sz="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にっぽん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0"/>
          <p:cNvSpPr txBox="1"/>
          <p:nvPr/>
        </p:nvSpPr>
        <p:spPr>
          <a:xfrm>
            <a:off x="1316049" y="3461875"/>
            <a:ext cx="439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1"/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315" name="Google Shape;315;p21"/>
            <p:cNvSpPr/>
            <p:nvPr/>
          </p:nvSpPr>
          <p:spPr>
            <a:xfrm>
              <a:off x="6785581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8B7FD3"/>
                  </a:solidFill>
                  <a:latin typeface="Arial"/>
                  <a:ea typeface="Arial"/>
                  <a:cs typeface="Arial"/>
                  <a:sym typeface="Arial"/>
                </a:rPr>
                <a:t>住民税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2038472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8B7FD3"/>
                  </a:solidFill>
                  <a:latin typeface="Arial"/>
                  <a:ea typeface="Arial"/>
                  <a:cs typeface="Arial"/>
                  <a:sym typeface="Arial"/>
                </a:rPr>
                <a:t>所得税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/>
              <a:ahLst/>
              <a:cxnLst/>
              <a:rect l="l" t="t" r="r" b="b"/>
              <a:pathLst>
                <a:path w="3966890" h="455133" extrusionOk="0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7367407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4352148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1355298" y="2583642"/>
            <a:ext cx="290866" cy="643350"/>
          </a:xfrm>
          <a:prstGeom prst="downArrow">
            <a:avLst>
              <a:gd name="adj1" fmla="val 50000"/>
              <a:gd name="adj2" fmla="val 52188"/>
            </a:avLst>
          </a:prstGeom>
          <a:solidFill>
            <a:srgbClr val="7ADE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1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843123" y="75800"/>
            <a:ext cx="806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21"/>
          <p:cNvGrpSpPr/>
          <p:nvPr/>
        </p:nvGrpSpPr>
        <p:grpSpPr>
          <a:xfrm>
            <a:off x="259302" y="1344996"/>
            <a:ext cx="3920298" cy="1508329"/>
            <a:chOff x="259302" y="1066181"/>
            <a:chExt cx="3920298" cy="1508329"/>
          </a:xfrm>
        </p:grpSpPr>
        <p:sp>
          <p:nvSpPr>
            <p:cNvPr id="324" name="Google Shape;324;p21"/>
            <p:cNvSpPr/>
            <p:nvPr/>
          </p:nvSpPr>
          <p:spPr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5" name="Google Shape;325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21"/>
            <p:cNvSpPr/>
            <p:nvPr/>
          </p:nvSpPr>
          <p:spPr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商品を買った場合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1"/>
            <p:cNvSpPr txBox="1"/>
            <p:nvPr/>
          </p:nvSpPr>
          <p:spPr>
            <a:xfrm>
              <a:off x="259800" y="1466310"/>
              <a:ext cx="39198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お店で商品を買いました。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代金 1,000円と、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税金100円を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支払いました。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21"/>
          <p:cNvGrpSpPr/>
          <p:nvPr/>
        </p:nvGrpSpPr>
        <p:grpSpPr>
          <a:xfrm>
            <a:off x="3276625" y="1344996"/>
            <a:ext cx="2743684" cy="1472054"/>
            <a:chOff x="3276625" y="1066181"/>
            <a:chExt cx="2743684" cy="1472054"/>
          </a:xfrm>
        </p:grpSpPr>
        <p:sp>
          <p:nvSpPr>
            <p:cNvPr id="329" name="Google Shape;329;p21"/>
            <p:cNvSpPr/>
            <p:nvPr/>
          </p:nvSpPr>
          <p:spPr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p21" descr="グラフィカル ユーザー インターフェイス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1"/>
            <p:cNvSpPr/>
            <p:nvPr/>
          </p:nvSpPr>
          <p:spPr>
            <a:xfrm>
              <a:off x="3276625" y="1066181"/>
              <a:ext cx="25920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自分で商売をしている場合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1"/>
            <p:cNvGrpSpPr/>
            <p:nvPr/>
          </p:nvGrpSpPr>
          <p:grpSpPr>
            <a:xfrm>
              <a:off x="3276626" y="1401235"/>
              <a:ext cx="2592000" cy="1137000"/>
              <a:chOff x="3218598" y="1377125"/>
              <a:chExt cx="2592000" cy="1137000"/>
            </a:xfrm>
          </p:grpSpPr>
          <p:sp>
            <p:nvSpPr>
              <p:cNvPr id="333" name="Google Shape;333;p21"/>
              <p:cNvSpPr txBox="1"/>
              <p:nvPr/>
            </p:nvSpPr>
            <p:spPr>
              <a:xfrm>
                <a:off x="3218598" y="1377125"/>
                <a:ext cx="2592000" cy="11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YouTuberや大工さん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など自分で商売を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している方は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確定申告で税金を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納めています。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1"/>
              <p:cNvSpPr txBox="1"/>
              <p:nvPr/>
            </p:nvSpPr>
            <p:spPr>
              <a:xfrm>
                <a:off x="3269250" y="1923975"/>
                <a:ext cx="1005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1"/>
              <p:cNvSpPr txBox="1"/>
              <p:nvPr/>
            </p:nvSpPr>
            <p:spPr>
              <a:xfrm>
                <a:off x="3243672" y="2171300"/>
                <a:ext cx="419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6" name="Google Shape;336;p21"/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337" name="Google Shape;337;p21"/>
            <p:cNvSpPr/>
            <p:nvPr/>
          </p:nvSpPr>
          <p:spPr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21" descr="男性の顔の絵&#10;&#10;低い精度で自動的に生成された説明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1"/>
            <p:cNvSpPr/>
            <p:nvPr/>
          </p:nvSpPr>
          <p:spPr>
            <a:xfrm>
              <a:off x="6177892" y="1066181"/>
              <a:ext cx="25920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会社などに勤めている場合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1"/>
            <p:cNvSpPr txBox="1"/>
            <p:nvPr/>
          </p:nvSpPr>
          <p:spPr>
            <a:xfrm>
              <a:off x="6180628" y="1466310"/>
              <a:ext cx="2530800" cy="88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会社員は、毎月会社から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はらわれる給料の中から、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</a:t>
              </a:r>
              <a:r>
                <a:rPr lang="ja-JP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(所得税・住民税)</a:t>
              </a: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が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差し引かれています。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3276000" y="3227568"/>
            <a:ext cx="5702792" cy="1497532"/>
            <a:chOff x="3276000" y="2948753"/>
            <a:chExt cx="5702792" cy="1497532"/>
          </a:xfrm>
        </p:grpSpPr>
        <p:sp>
          <p:nvSpPr>
            <p:cNvPr id="342" name="Google Shape;342;p21"/>
            <p:cNvSpPr/>
            <p:nvPr/>
          </p:nvSpPr>
          <p:spPr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rgbClr val="C3A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3" name="Google Shape;343;p21" descr="白いバックグラウンドの前にあるキーボード&#10;&#10;低い精度で自動的に生成された説明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21"/>
            <p:cNvSpPr/>
            <p:nvPr/>
          </p:nvSpPr>
          <p:spPr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会社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21" descr="時計 が含まれている画像&#10;&#10;自動的に生成された説明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21"/>
            <p:cNvSpPr/>
            <p:nvPr/>
          </p:nvSpPr>
          <p:spPr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個人事業主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" name="Google Shape;347;p21"/>
            <p:cNvGrpSpPr/>
            <p:nvPr/>
          </p:nvGrpSpPr>
          <p:grpSpPr>
            <a:xfrm>
              <a:off x="3277627" y="3405885"/>
              <a:ext cx="2623500" cy="1040400"/>
              <a:chOff x="3277627" y="3405885"/>
              <a:chExt cx="2623500" cy="1040400"/>
            </a:xfrm>
          </p:grpSpPr>
          <p:sp>
            <p:nvSpPr>
              <p:cNvPr id="348" name="Google Shape;348;p21"/>
              <p:cNvSpPr txBox="1"/>
              <p:nvPr/>
            </p:nvSpPr>
            <p:spPr>
              <a:xfrm>
                <a:off x="3277627" y="3405885"/>
                <a:ext cx="2623500" cy="104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自分で税金を計算して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税務署に申告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(申し出ること）</a:t>
                </a: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し、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納めます </a:t>
                </a:r>
                <a:r>
                  <a:rPr lang="ja-JP" sz="11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(確定申告)</a:t>
                </a: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。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1"/>
              <p:cNvSpPr txBox="1"/>
              <p:nvPr/>
            </p:nvSpPr>
            <p:spPr>
              <a:xfrm>
                <a:off x="3386209" y="3590810"/>
                <a:ext cx="2240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ぜいむしょ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1"/>
              <p:cNvSpPr txBox="1"/>
              <p:nvPr/>
            </p:nvSpPr>
            <p:spPr>
              <a:xfrm>
                <a:off x="3925175" y="3590810"/>
                <a:ext cx="596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しんこく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1"/>
              <p:cNvSpPr txBox="1"/>
              <p:nvPr/>
            </p:nvSpPr>
            <p:spPr>
              <a:xfrm>
                <a:off x="4030352" y="4082810"/>
                <a:ext cx="8475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1"/>
              <p:cNvSpPr txBox="1"/>
              <p:nvPr/>
            </p:nvSpPr>
            <p:spPr>
              <a:xfrm>
                <a:off x="3339542" y="3837035"/>
                <a:ext cx="945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もう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21"/>
            <p:cNvGrpSpPr/>
            <p:nvPr/>
          </p:nvGrpSpPr>
          <p:grpSpPr>
            <a:xfrm>
              <a:off x="6081550" y="3405885"/>
              <a:ext cx="2151300" cy="942000"/>
              <a:chOff x="6081550" y="3405885"/>
              <a:chExt cx="2151300" cy="942000"/>
            </a:xfrm>
          </p:grpSpPr>
          <p:sp>
            <p:nvSpPr>
              <p:cNvPr id="354" name="Google Shape;354;p21"/>
              <p:cNvSpPr txBox="1"/>
              <p:nvPr/>
            </p:nvSpPr>
            <p:spPr>
              <a:xfrm>
                <a:off x="6081550" y="3405885"/>
                <a:ext cx="2151300" cy="94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会社は、社員から預かった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税金をまとめて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納めます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ja-JP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（源泉徴収）。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1"/>
              <p:cNvSpPr txBox="1"/>
              <p:nvPr/>
            </p:nvSpPr>
            <p:spPr>
              <a:xfrm>
                <a:off x="6245302" y="3985460"/>
                <a:ext cx="900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ja-JP" sz="5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げんせんちょうしゅう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6" name="Google Shape;356;p21"/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357" name="Google Shape;357;p21"/>
            <p:cNvSpPr/>
            <p:nvPr/>
          </p:nvSpPr>
          <p:spPr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21"/>
            <p:cNvSpPr/>
            <p:nvPr/>
          </p:nvSpPr>
          <p:spPr>
            <a:xfrm>
              <a:off x="5091569" y="4948063"/>
              <a:ext cx="1487626" cy="818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都道府県</a:t>
              </a:r>
              <a:endParaRPr sz="1600" b="0" i="0" u="none" strike="noStrike" cap="non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市区町村</a:t>
              </a:r>
              <a:endParaRPr sz="1600" b="0" i="0" u="none" strike="noStrike" cap="non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0" name="Google Shape;360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5400000">
              <a:off x="5726826" y="5206539"/>
              <a:ext cx="217112" cy="118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1"/>
            <p:cNvSpPr/>
            <p:nvPr/>
          </p:nvSpPr>
          <p:spPr>
            <a:xfrm>
              <a:off x="5091568" y="5936260"/>
              <a:ext cx="1634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400"/>
                <a:buFont typeface="Arial"/>
                <a:buNone/>
              </a:pPr>
              <a:r>
                <a:rPr lang="ja-JP" sz="14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（地方公共団体）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21"/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363" name="Google Shape;363;p21"/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451232" y="4413839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10F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39B10F"/>
                  </a:solidFill>
                  <a:latin typeface="Arial"/>
                  <a:ea typeface="Arial"/>
                  <a:cs typeface="Arial"/>
                  <a:sym typeface="Arial"/>
                </a:rPr>
                <a:t>消費税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366" name="Google Shape;366;p21"/>
            <p:cNvSpPr/>
            <p:nvPr/>
          </p:nvSpPr>
          <p:spPr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 cap="flat" cmpd="sng">
              <a:solidFill>
                <a:srgbClr val="26C1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1428224" y="5327483"/>
              <a:ext cx="1487626" cy="576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2000"/>
                <a:buFont typeface="Arial"/>
                <a:buNone/>
              </a:pPr>
              <a:r>
                <a:rPr lang="ja-JP" sz="20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税務署</a:t>
              </a:r>
              <a:endParaRPr sz="2000" b="0" i="0" u="none" strike="noStrike" cap="non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（国）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21" descr="ダイアグラム&#10;&#10;自動的に生成された説明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1"/>
            <p:cNvSpPr/>
            <p:nvPr/>
          </p:nvSpPr>
          <p:spPr>
            <a:xfrm>
              <a:off x="1428224" y="5212950"/>
              <a:ext cx="1487626" cy="128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371" name="Google Shape;371;p21"/>
            <p:cNvSpPr/>
            <p:nvPr/>
          </p:nvSpPr>
          <p:spPr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lt1"/>
            </a:solidFill>
            <a:ln w="22225" cap="flat" cmpd="sng">
              <a:solidFill>
                <a:srgbClr val="39B10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>
              <a:noFill/>
            </a:ln>
          </p:spPr>
          <p:txBody>
            <a:bodyPr spcFirstLastPara="1" wrap="square" lIns="91425" tIns="360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お店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1"/>
            <p:cNvSpPr txBox="1"/>
            <p:nvPr/>
          </p:nvSpPr>
          <p:spPr>
            <a:xfrm>
              <a:off x="259798" y="3405885"/>
              <a:ext cx="25920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お店は、預かった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消費税を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まとめて納めます。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" name="Google Shape;374;p21" descr="図形, カレンダー&#10;&#10;自動的に生成された説明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21"/>
          <p:cNvSpPr txBox="1"/>
          <p:nvPr/>
        </p:nvSpPr>
        <p:spPr>
          <a:xfrm>
            <a:off x="3297814" y="4362050"/>
            <a:ext cx="669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 txBox="1"/>
          <p:nvPr/>
        </p:nvSpPr>
        <p:spPr>
          <a:xfrm>
            <a:off x="6101545" y="4038938"/>
            <a:ext cx="4632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894130" y="4038950"/>
            <a:ext cx="527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1"/>
          <p:cNvSpPr txBox="1"/>
          <p:nvPr/>
        </p:nvSpPr>
        <p:spPr>
          <a:xfrm>
            <a:off x="194199" y="957275"/>
            <a:ext cx="284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-JP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税金の流れと納め方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1"/>
          <p:cNvSpPr txBox="1"/>
          <p:nvPr/>
        </p:nvSpPr>
        <p:spPr>
          <a:xfrm>
            <a:off x="326470" y="2485500"/>
            <a:ext cx="5961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ja-JP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593863"/>
            <a:ext cx="8785222" cy="46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2"/>
          <p:cNvSpPr txBox="1"/>
          <p:nvPr/>
        </p:nvSpPr>
        <p:spPr>
          <a:xfrm>
            <a:off x="843124" y="75800"/>
            <a:ext cx="803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交番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市役所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公園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2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小学校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信号機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市民病院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ごみ処理場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会社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2"/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銀行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2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ごみ処理場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2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公園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市民病院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小学校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信号機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市役所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2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交番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コンビニ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309976" y="3672825"/>
            <a:ext cx="1476000" cy="363600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D125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レストラン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2"/>
          <p:cNvGrpSpPr/>
          <p:nvPr/>
        </p:nvGrpSpPr>
        <p:grpSpPr>
          <a:xfrm>
            <a:off x="107504" y="873450"/>
            <a:ext cx="8935200" cy="451133"/>
            <a:chOff x="107504" y="873450"/>
            <a:chExt cx="8935200" cy="451133"/>
          </a:xfrm>
        </p:grpSpPr>
        <p:sp>
          <p:nvSpPr>
            <p:cNvPr id="408" name="Google Shape;408;p22"/>
            <p:cNvSpPr txBox="1"/>
            <p:nvPr/>
          </p:nvSpPr>
          <p:spPr>
            <a:xfrm>
              <a:off x="107504" y="985883"/>
              <a:ext cx="893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1800"/>
                <a:buFont typeface="Arial"/>
                <a:buNone/>
              </a:pPr>
              <a:r>
                <a:rPr lang="ja-JP" sz="1600" b="0" i="0" u="none" strike="noStrike" cap="non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次の街の絵の中で、税金を使ってつくられたり、運営されたりしている施設はどれでしょう？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6635795" y="873450"/>
              <a:ext cx="723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しせつ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3"/>
          <p:cNvGrpSpPr/>
          <p:nvPr/>
        </p:nvGrpSpPr>
        <p:grpSpPr>
          <a:xfrm>
            <a:off x="5457554" y="2613228"/>
            <a:ext cx="3507057" cy="3713140"/>
            <a:chOff x="5457554" y="2613228"/>
            <a:chExt cx="3507057" cy="3713140"/>
          </a:xfrm>
        </p:grpSpPr>
        <p:sp>
          <p:nvSpPr>
            <p:cNvPr id="415" name="Google Shape;415;p23"/>
            <p:cNvSpPr/>
            <p:nvPr/>
          </p:nvSpPr>
          <p:spPr>
            <a:xfrm>
              <a:off x="5457554" y="2613228"/>
              <a:ext cx="3507057" cy="3713140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rgbClr val="F250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23"/>
            <p:cNvGrpSpPr/>
            <p:nvPr/>
          </p:nvGrpSpPr>
          <p:grpSpPr>
            <a:xfrm>
              <a:off x="6000291" y="2699875"/>
              <a:ext cx="2628035" cy="576250"/>
              <a:chOff x="6299670" y="2684121"/>
              <a:chExt cx="2628035" cy="576250"/>
            </a:xfrm>
          </p:grpSpPr>
          <p:sp>
            <p:nvSpPr>
              <p:cNvPr id="417" name="Google Shape;417;p23"/>
              <p:cNvSpPr/>
              <p:nvPr/>
            </p:nvSpPr>
            <p:spPr>
              <a:xfrm>
                <a:off x="7563905" y="2713471"/>
                <a:ext cx="1363800" cy="54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ja-JP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道路、学校、公園 など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3"/>
              <p:cNvSpPr txBox="1"/>
              <p:nvPr/>
            </p:nvSpPr>
            <p:spPr>
              <a:xfrm>
                <a:off x="6299670" y="2786910"/>
                <a:ext cx="121058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25044"/>
                  </a:buClr>
                  <a:buSzPts val="2000"/>
                  <a:buFont typeface="Arial"/>
                  <a:buNone/>
                </a:pPr>
                <a:r>
                  <a:rPr lang="ja-JP" sz="2000" b="0" i="0" u="none" strike="noStrike" cap="none">
                    <a:solidFill>
                      <a:srgbClr val="F25044"/>
                    </a:solidFill>
                    <a:latin typeface="Arial"/>
                    <a:ea typeface="Arial"/>
                    <a:cs typeface="Arial"/>
                    <a:sym typeface="Arial"/>
                  </a:rPr>
                  <a:t>公共施設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3"/>
              <p:cNvSpPr txBox="1"/>
              <p:nvPr/>
            </p:nvSpPr>
            <p:spPr>
              <a:xfrm>
                <a:off x="6304853" y="2684121"/>
                <a:ext cx="1016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25044"/>
                  </a:buClr>
                  <a:buSzPts val="800"/>
                  <a:buFont typeface="Arial"/>
                  <a:buNone/>
                </a:pPr>
                <a:r>
                  <a:rPr lang="ja-JP" sz="800" b="0" i="0" u="none" strike="noStrike" cap="none">
                    <a:solidFill>
                      <a:srgbClr val="F25044"/>
                    </a:solidFill>
                    <a:latin typeface="Arial"/>
                    <a:ea typeface="Arial"/>
                    <a:cs typeface="Arial"/>
                    <a:sym typeface="Arial"/>
                  </a:rPr>
                  <a:t>こうきょうしせつ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" name="Google Shape;420;p23"/>
          <p:cNvGrpSpPr/>
          <p:nvPr/>
        </p:nvGrpSpPr>
        <p:grpSpPr>
          <a:xfrm>
            <a:off x="188491" y="2613228"/>
            <a:ext cx="5171477" cy="3704763"/>
            <a:chOff x="188491" y="2613228"/>
            <a:chExt cx="5171477" cy="3704763"/>
          </a:xfrm>
        </p:grpSpPr>
        <p:sp>
          <p:nvSpPr>
            <p:cNvPr id="421" name="Google Shape;421;p23"/>
            <p:cNvSpPr/>
            <p:nvPr/>
          </p:nvSpPr>
          <p:spPr>
            <a:xfrm>
              <a:off x="188491" y="2613228"/>
              <a:ext cx="5171477" cy="3704763"/>
            </a:xfrm>
            <a:prstGeom prst="roundRect">
              <a:avLst>
                <a:gd name="adj" fmla="val 0"/>
              </a:avLst>
            </a:prstGeom>
            <a:noFill/>
            <a:ln w="19050" cap="flat" cmpd="sng">
              <a:solidFill>
                <a:srgbClr val="F250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" name="Google Shape;422;p23"/>
            <p:cNvGrpSpPr/>
            <p:nvPr/>
          </p:nvGrpSpPr>
          <p:grpSpPr>
            <a:xfrm>
              <a:off x="361801" y="2708700"/>
              <a:ext cx="4786263" cy="494175"/>
              <a:chOff x="361801" y="2708700"/>
              <a:chExt cx="4786263" cy="494175"/>
            </a:xfrm>
          </p:grpSpPr>
          <p:grpSp>
            <p:nvGrpSpPr>
              <p:cNvPr id="423" name="Google Shape;423;p23"/>
              <p:cNvGrpSpPr/>
              <p:nvPr/>
            </p:nvGrpSpPr>
            <p:grpSpPr>
              <a:xfrm>
                <a:off x="494125" y="2738400"/>
                <a:ext cx="4653939" cy="464475"/>
                <a:chOff x="687829" y="2722646"/>
                <a:chExt cx="4653939" cy="464475"/>
              </a:xfrm>
            </p:grpSpPr>
            <p:sp>
              <p:nvSpPr>
                <p:cNvPr id="424" name="Google Shape;424;p23"/>
                <p:cNvSpPr/>
                <p:nvPr/>
              </p:nvSpPr>
              <p:spPr>
                <a:xfrm>
                  <a:off x="2435601" y="2831955"/>
                  <a:ext cx="2906167" cy="3004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ja-JP"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警察、消防、ごみ収集、福祉 など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3"/>
                <p:cNvSpPr txBox="1"/>
                <p:nvPr/>
              </p:nvSpPr>
              <p:spPr>
                <a:xfrm>
                  <a:off x="687829" y="2786921"/>
                  <a:ext cx="17319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25044"/>
                    </a:buClr>
                    <a:buSzPts val="2000"/>
                    <a:buFont typeface="Arial"/>
                    <a:buNone/>
                  </a:pPr>
                  <a:r>
                    <a:rPr lang="ja-JP" sz="2000" b="0" i="0" u="none" strike="noStrike" cap="none">
                      <a:solidFill>
                        <a:srgbClr val="F25044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公共サービス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3"/>
                <p:cNvSpPr/>
                <p:nvPr/>
              </p:nvSpPr>
              <p:spPr>
                <a:xfrm>
                  <a:off x="4407371" y="2722646"/>
                  <a:ext cx="649200" cy="21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ja-JP" sz="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ふくし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7" name="Google Shape;427;p23"/>
              <p:cNvSpPr txBox="1"/>
              <p:nvPr/>
            </p:nvSpPr>
            <p:spPr>
              <a:xfrm flipH="1">
                <a:off x="361801" y="2708700"/>
                <a:ext cx="1040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25044"/>
                  </a:buClr>
                  <a:buSzPts val="800"/>
                  <a:buFont typeface="Arial"/>
                  <a:buNone/>
                </a:pPr>
                <a:r>
                  <a:rPr lang="ja-JP" sz="800" b="0" i="0" u="none" strike="noStrike" cap="none">
                    <a:solidFill>
                      <a:srgbClr val="F25044"/>
                    </a:solidFill>
                    <a:latin typeface="Arial"/>
                    <a:ea typeface="Arial"/>
                    <a:cs typeface="Arial"/>
                    <a:sym typeface="Arial"/>
                  </a:rPr>
                  <a:t>こうきょう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8" name="Google Shape;428;p23" descr="挿絵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043" y="478166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3"/>
          <p:cNvSpPr/>
          <p:nvPr/>
        </p:nvSpPr>
        <p:spPr>
          <a:xfrm>
            <a:off x="179388" y="2127848"/>
            <a:ext cx="8796000" cy="524700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52"/>
              <a:buFont typeface="Arial"/>
              <a:buNone/>
            </a:pPr>
            <a:endParaRPr sz="20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3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3"/>
          <p:cNvSpPr/>
          <p:nvPr/>
        </p:nvSpPr>
        <p:spPr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23"/>
          <p:cNvGrpSpPr/>
          <p:nvPr/>
        </p:nvGrpSpPr>
        <p:grpSpPr>
          <a:xfrm>
            <a:off x="2001225" y="3394577"/>
            <a:ext cx="1549200" cy="2546323"/>
            <a:chOff x="322288" y="3394577"/>
            <a:chExt cx="1549200" cy="2546323"/>
          </a:xfrm>
        </p:grpSpPr>
        <p:sp>
          <p:nvSpPr>
            <p:cNvPr id="433" name="Google Shape;433;p23"/>
            <p:cNvSpPr/>
            <p:nvPr/>
          </p:nvSpPr>
          <p:spPr>
            <a:xfrm>
              <a:off x="322288" y="4452600"/>
              <a:ext cx="1549200" cy="14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ごみ処理費用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（令和５年度）</a:t>
              </a:r>
              <a:endParaRPr sz="12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約2兆6,002億円</a:t>
              </a:r>
              <a:r>
                <a:rPr lang="ja-JP" sz="13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※２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約20,910円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Google Shape;434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5" name="Google Shape;435;p23"/>
          <p:cNvGrpSpPr/>
          <p:nvPr/>
        </p:nvGrpSpPr>
        <p:grpSpPr>
          <a:xfrm>
            <a:off x="3680100" y="3419240"/>
            <a:ext cx="1644600" cy="2607160"/>
            <a:chOff x="3680100" y="3419240"/>
            <a:chExt cx="1644600" cy="2607160"/>
          </a:xfrm>
        </p:grpSpPr>
        <p:sp>
          <p:nvSpPr>
            <p:cNvPr id="436" name="Google Shape;436;p23"/>
            <p:cNvSpPr/>
            <p:nvPr/>
          </p:nvSpPr>
          <p:spPr>
            <a:xfrm>
              <a:off x="3680100" y="4452600"/>
              <a:ext cx="1644600" cy="15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国民医療費の</a:t>
              </a:r>
              <a:endParaRPr sz="13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公費負担額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（令和４年度）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約17兆6,837億円</a:t>
              </a:r>
              <a:r>
                <a:rPr lang="ja-JP" sz="13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※３</a:t>
              </a:r>
              <a:endParaRPr sz="13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約141,530円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7" name="Google Shape;437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23"/>
            <p:cNvSpPr/>
            <p:nvPr/>
          </p:nvSpPr>
          <p:spPr>
            <a:xfrm>
              <a:off x="4228415" y="4353783"/>
              <a:ext cx="562771" cy="250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288169" y="4632510"/>
              <a:ext cx="562771" cy="250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sz="8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p23"/>
          <p:cNvGrpSpPr/>
          <p:nvPr/>
        </p:nvGrpSpPr>
        <p:grpSpPr>
          <a:xfrm>
            <a:off x="322300" y="3498585"/>
            <a:ext cx="1549200" cy="2442315"/>
            <a:chOff x="1991499" y="3498585"/>
            <a:chExt cx="1549200" cy="2442315"/>
          </a:xfrm>
        </p:grpSpPr>
        <p:sp>
          <p:nvSpPr>
            <p:cNvPr id="441" name="Google Shape;441;p23"/>
            <p:cNvSpPr/>
            <p:nvPr/>
          </p:nvSpPr>
          <p:spPr>
            <a:xfrm>
              <a:off x="1991499" y="4452600"/>
              <a:ext cx="1549200" cy="14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警察費・消防費</a:t>
              </a:r>
              <a:endParaRPr sz="13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（令和５年度）</a:t>
              </a:r>
              <a:endParaRPr sz="12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約5兆4,456億円</a:t>
              </a:r>
              <a:r>
                <a:rPr lang="ja-JP" sz="13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※１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約43,792円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23"/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444" name="Google Shape;444;p23"/>
            <p:cNvSpPr/>
            <p:nvPr/>
          </p:nvSpPr>
          <p:spPr>
            <a:xfrm>
              <a:off x="5481816" y="4452611"/>
              <a:ext cx="1579136" cy="1039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道路整備事業費</a:t>
              </a:r>
              <a:endParaRPr sz="13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（令和７年度）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約1兆6,721億円</a:t>
              </a:r>
              <a:r>
                <a:rPr lang="ja-JP" sz="13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※４</a:t>
              </a:r>
              <a:endParaRPr sz="13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5" name="Google Shape;445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23"/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447" name="Google Shape;447;p23"/>
            <p:cNvSpPr/>
            <p:nvPr/>
          </p:nvSpPr>
          <p:spPr>
            <a:xfrm>
              <a:off x="7245552" y="4452611"/>
              <a:ext cx="154928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校舎・体育館</a:t>
              </a:r>
              <a:endParaRPr sz="13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などの建設費用</a:t>
              </a:r>
              <a:endParaRPr sz="13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（令和７年度）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ja-JP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約736億円</a:t>
              </a:r>
              <a:r>
                <a:rPr lang="ja-JP" sz="1300" b="0" i="0" u="none" strike="noStrike" cap="none" baseline="30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※５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8" name="Google Shape;448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9" name="Google Shape;449;p23"/>
          <p:cNvCxnSpPr/>
          <p:nvPr/>
        </p:nvCxnSpPr>
        <p:spPr>
          <a:xfrm>
            <a:off x="1908854" y="3490182"/>
            <a:ext cx="0" cy="2497947"/>
          </a:xfrm>
          <a:prstGeom prst="straightConnector1">
            <a:avLst/>
          </a:prstGeom>
          <a:noFill/>
          <a:ln w="9525" cap="flat" cmpd="sng">
            <a:solidFill>
              <a:srgbClr val="F46C6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3"/>
          <p:cNvCxnSpPr/>
          <p:nvPr/>
        </p:nvCxnSpPr>
        <p:spPr>
          <a:xfrm>
            <a:off x="3597449" y="3490182"/>
            <a:ext cx="0" cy="2497947"/>
          </a:xfrm>
          <a:prstGeom prst="straightConnector1">
            <a:avLst/>
          </a:prstGeom>
          <a:noFill/>
          <a:ln w="9525" cap="flat" cmpd="sng">
            <a:solidFill>
              <a:srgbClr val="F46C6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3"/>
          <p:cNvCxnSpPr/>
          <p:nvPr/>
        </p:nvCxnSpPr>
        <p:spPr>
          <a:xfrm>
            <a:off x="7153252" y="3490182"/>
            <a:ext cx="0" cy="2497947"/>
          </a:xfrm>
          <a:prstGeom prst="straightConnector1">
            <a:avLst/>
          </a:prstGeom>
          <a:noFill/>
          <a:ln w="9525" cap="flat" cmpd="sng">
            <a:solidFill>
              <a:srgbClr val="F46C6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52" name="Google Shape;452;p23"/>
          <p:cNvGrpSpPr/>
          <p:nvPr/>
        </p:nvGrpSpPr>
        <p:grpSpPr>
          <a:xfrm>
            <a:off x="252000" y="6371975"/>
            <a:ext cx="7230394" cy="288190"/>
            <a:chOff x="109010" y="6284220"/>
            <a:chExt cx="5583192" cy="178515"/>
          </a:xfrm>
        </p:grpSpPr>
        <p:sp>
          <p:nvSpPr>
            <p:cNvPr id="453" name="Google Shape;453;p23"/>
            <p:cNvSpPr/>
            <p:nvPr/>
          </p:nvSpPr>
          <p:spPr>
            <a:xfrm>
              <a:off x="109010" y="6284220"/>
              <a:ext cx="2484900" cy="1785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※１・２　出所：総務省「令和７年版地方財政白書」　　　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※３　出所：厚生労働省「令和４（2022）年度国民医療費の概況」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2277302" y="6284235"/>
              <a:ext cx="3414900" cy="1785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72000" tIns="0" rIns="72000" bIns="0" anchor="t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※４・５　出所：財務省｢令和７年度予算及び財政投融資計画の説明（予算修正後）」　　　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23"/>
          <p:cNvSpPr txBox="1"/>
          <p:nvPr/>
        </p:nvSpPr>
        <p:spPr>
          <a:xfrm>
            <a:off x="843123" y="75800"/>
            <a:ext cx="8204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4498468" y="2188047"/>
            <a:ext cx="894000" cy="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まかな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23"/>
          <p:cNvGrpSpPr/>
          <p:nvPr/>
        </p:nvGrpSpPr>
        <p:grpSpPr>
          <a:xfrm>
            <a:off x="199285" y="881221"/>
            <a:ext cx="8776123" cy="1224566"/>
            <a:chOff x="199285" y="881221"/>
            <a:chExt cx="8776123" cy="1224566"/>
          </a:xfrm>
        </p:grpSpPr>
        <p:sp>
          <p:nvSpPr>
            <p:cNvPr id="458" name="Google Shape;458;p23"/>
            <p:cNvSpPr/>
            <p:nvPr/>
          </p:nvSpPr>
          <p:spPr>
            <a:xfrm>
              <a:off x="199285" y="881221"/>
              <a:ext cx="8776123" cy="1224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lang="ja-JP" sz="2000" b="0" i="0" u="none" strike="noStrike" cap="non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皆さんは「税金」にどのようなイメージを持っていますか？</a:t>
              </a:r>
              <a:endParaRPr sz="20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ja-JP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わたしたちの身の回りには、国や地方公共団体による「公共サービス」や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ja-JP" sz="1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「公共施設」があります。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399974" y="1639275"/>
              <a:ext cx="35505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こうきょうしせつ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5559717" y="1246442"/>
              <a:ext cx="8865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こうきょう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23"/>
          <p:cNvSpPr/>
          <p:nvPr/>
        </p:nvSpPr>
        <p:spPr>
          <a:xfrm>
            <a:off x="2653475" y="2174788"/>
            <a:ext cx="4005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ja-JP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「税金」</a:t>
            </a:r>
            <a:r>
              <a:rPr lang="ja-JP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により賄われています。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"/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動画で学ぼう：「税の学習コーナー」　</a:t>
            </a:r>
            <a:r>
              <a:rPr lang="ja-JP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https://www.nta.go.jp/taxes/kids/video/index.htm#anime</a:t>
            </a:r>
            <a:r>
              <a:rPr lang="ja-JP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843124" y="75800"/>
            <a:ext cx="812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5393775" y="5890050"/>
            <a:ext cx="3654900" cy="34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Arial"/>
              <a:buNone/>
            </a:pPr>
            <a:r>
              <a:rPr lang="ja-JP" sz="85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※出所：文部科学省「令和５年度地方教育費調査（令和４会計年度）」　　　</a:t>
            </a:r>
            <a:endParaRPr sz="85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>
            <a:solidFill>
              <a:srgbClr val="F250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455548" y="2190900"/>
            <a:ext cx="1620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（全国平均）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" name="Google Shape;471;p24"/>
          <p:cNvGrpSpPr/>
          <p:nvPr/>
        </p:nvGrpSpPr>
        <p:grpSpPr>
          <a:xfrm>
            <a:off x="6384206" y="1981173"/>
            <a:ext cx="2247847" cy="3269614"/>
            <a:chOff x="6384206" y="1981173"/>
            <a:chExt cx="2247847" cy="3269614"/>
          </a:xfrm>
        </p:grpSpPr>
        <p:pic>
          <p:nvPicPr>
            <p:cNvPr id="472" name="Google Shape;47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24"/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>
              <a:solidFill>
                <a:srgbClr val="F250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高校生</a:t>
              </a:r>
              <a:r>
                <a:rPr lang="ja-JP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（全日制）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24"/>
          <p:cNvSpPr txBox="1"/>
          <p:nvPr/>
        </p:nvSpPr>
        <p:spPr>
          <a:xfrm>
            <a:off x="6424882" y="5403700"/>
            <a:ext cx="2166495" cy="40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lang="ja-JP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1,127,000</a:t>
            </a: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p24"/>
          <p:cNvGrpSpPr/>
          <p:nvPr/>
        </p:nvGrpSpPr>
        <p:grpSpPr>
          <a:xfrm>
            <a:off x="3458596" y="2343882"/>
            <a:ext cx="2247847" cy="2907489"/>
            <a:chOff x="3458596" y="2343882"/>
            <a:chExt cx="2247847" cy="2907489"/>
          </a:xfrm>
        </p:grpSpPr>
        <p:pic>
          <p:nvPicPr>
            <p:cNvPr id="476" name="Google Shape;47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4"/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>
              <a:solidFill>
                <a:srgbClr val="F250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中学生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4"/>
          <p:cNvSpPr txBox="1"/>
          <p:nvPr/>
        </p:nvSpPr>
        <p:spPr>
          <a:xfrm>
            <a:off x="3499272" y="5403701"/>
            <a:ext cx="2166495" cy="40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lang="ja-JP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1,086,000</a:t>
            </a: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4"/>
          <p:cNvGrpSpPr/>
          <p:nvPr/>
        </p:nvGrpSpPr>
        <p:grpSpPr>
          <a:xfrm>
            <a:off x="532986" y="2841735"/>
            <a:ext cx="2247847" cy="2409636"/>
            <a:chOff x="532986" y="2841735"/>
            <a:chExt cx="2247847" cy="2409636"/>
          </a:xfrm>
        </p:grpSpPr>
        <p:pic>
          <p:nvPicPr>
            <p:cNvPr id="480" name="Google Shape;480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24"/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>
              <a:solidFill>
                <a:srgbClr val="F250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ja-JP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小学生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4"/>
          <p:cNvSpPr txBox="1"/>
          <p:nvPr/>
        </p:nvSpPr>
        <p:spPr>
          <a:xfrm>
            <a:off x="573662" y="5403700"/>
            <a:ext cx="2166495" cy="40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r>
              <a:rPr lang="ja-JP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941,000</a:t>
            </a:r>
            <a:r>
              <a:rPr lang="ja-JP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円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4"/>
          <p:cNvSpPr/>
          <p:nvPr/>
        </p:nvSpPr>
        <p:spPr>
          <a:xfrm>
            <a:off x="69450" y="967175"/>
            <a:ext cx="90744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公立学校の児童・生徒一人当たりの公費負担額 </a:t>
            </a:r>
            <a:r>
              <a:rPr lang="ja-JP" sz="16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（令和４年度）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普段通っている学校で使う用品や施設のほか、教科書の無償配付などにも、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税金が使われています。皆さんのためにどのぐらい使われているか、確認してみましょう。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13091">
            <a:off x="7270195" y="438692"/>
            <a:ext cx="1996787" cy="11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4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3342050" y="1263450"/>
            <a:ext cx="62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4"/>
          <p:cNvSpPr/>
          <p:nvPr/>
        </p:nvSpPr>
        <p:spPr>
          <a:xfrm>
            <a:off x="4886699" y="878197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46C62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rPr>
              <a:t>ふたん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4"/>
          <p:cNvSpPr txBox="1"/>
          <p:nvPr/>
        </p:nvSpPr>
        <p:spPr>
          <a:xfrm>
            <a:off x="5491903" y="1263450"/>
            <a:ext cx="684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むしょう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/>
          <p:nvPr/>
        </p:nvSpPr>
        <p:spPr>
          <a:xfrm>
            <a:off x="48550" y="921125"/>
            <a:ext cx="8999400" cy="1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税金の使いみち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そのために必要なたくさんのお金を、</a:t>
            </a:r>
            <a:r>
              <a:rPr lang="ja-JP" sz="16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みんなで出し合って</a:t>
            </a:r>
            <a:r>
              <a:rPr lang="ja-JP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負担するのが「税金」です。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 txBox="1">
            <a:spLocks noGrp="1"/>
          </p:cNvSpPr>
          <p:nvPr>
            <p:ph type="sldNum" idx="12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25"/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497" name="Google Shape;497;p25"/>
            <p:cNvSpPr/>
            <p:nvPr/>
          </p:nvSpPr>
          <p:spPr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1337876" y="3277473"/>
              <a:ext cx="5809200" cy="9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税金は、みんなで社会を支えるための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ja-JP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「会費」のようなもの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25"/>
          <p:cNvGrpSpPr/>
          <p:nvPr/>
        </p:nvGrpSpPr>
        <p:grpSpPr>
          <a:xfrm>
            <a:off x="1126298" y="1522240"/>
            <a:ext cx="1656698" cy="226620"/>
            <a:chOff x="1126298" y="1544269"/>
            <a:chExt cx="1656698" cy="226620"/>
          </a:xfrm>
        </p:grpSpPr>
        <p:sp>
          <p:nvSpPr>
            <p:cNvPr id="500" name="Google Shape;500;p25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ねんきん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5"/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5"/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ja-JP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03" name="Google Shape;5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5"/>
          <p:cNvSpPr txBox="1"/>
          <p:nvPr/>
        </p:nvSpPr>
        <p:spPr>
          <a:xfrm>
            <a:off x="843124" y="75800"/>
            <a:ext cx="804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ja-JP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 txBox="1"/>
          <p:nvPr/>
        </p:nvSpPr>
        <p:spPr>
          <a:xfrm>
            <a:off x="878182" y="649384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1100"/>
              <a:buFont typeface="Arial"/>
              <a:buNone/>
            </a:pPr>
            <a:r>
              <a:rPr lang="ja-JP" sz="1000" b="0" i="0" u="none" strike="noStrike" cap="non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ゲームで学ぼう：うんこ税金ドリル  </a:t>
            </a:r>
            <a:r>
              <a:rPr lang="ja-JP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https://www.mof.go.jp/tax_policy/publication/brochure/zeikin_drill/index.html</a:t>
            </a:r>
            <a:r>
              <a:rPr lang="ja-JP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（財務省HP）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5"/>
          <p:cNvSpPr txBox="1"/>
          <p:nvPr/>
        </p:nvSpPr>
        <p:spPr>
          <a:xfrm>
            <a:off x="5382643" y="1859697"/>
            <a:ext cx="504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ふたん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1963</Words>
  <Application>Microsoft Office PowerPoint</Application>
  <PresentationFormat>画面に合わせる (4:3)</PresentationFormat>
  <Paragraphs>433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Times</vt:lpstr>
      <vt:lpstr>Helvetica Neue</vt:lpstr>
      <vt:lpstr>Arial</vt:lpstr>
      <vt:lpstr>MS Mincho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大松 聖弥</cp:lastModifiedBy>
  <cp:revision>2</cp:revision>
  <dcterms:modified xsi:type="dcterms:W3CDTF">2026-04-02T00:04:19Z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2026-04-02T00:04:18Z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d8dbb1ac-8c58-46fc-a803-dc04c4366373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