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4" r:id="rId2"/>
    <p:sldId id="263" r:id="rId3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A0CD85"/>
    <a:srgbClr val="AFABAB"/>
    <a:srgbClr val="E2F0D9"/>
    <a:srgbClr val="C9D1C4"/>
    <a:srgbClr val="E6E6E6"/>
    <a:srgbClr val="FFCCFF"/>
    <a:srgbClr val="FFCCCC"/>
    <a:srgbClr val="FFBA2F"/>
    <a:srgbClr val="009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0" autoAdjust="0"/>
    <p:restoredTop sz="93622" autoAdjust="0"/>
  </p:normalViewPr>
  <p:slideViewPr>
    <p:cSldViewPr snapToGrid="0">
      <p:cViewPr varScale="1">
        <p:scale>
          <a:sx n="77" d="100"/>
          <a:sy n="77" d="100"/>
        </p:scale>
        <p:origin x="2025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5DBB2-D4B8-44FE-9B9D-2CC1B053BC8E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070C2-2FBE-4F01-B180-A7BB987F8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0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070C2-2FBE-4F01-B180-A7BB987F885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34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070C2-2FBE-4F01-B180-A7BB987F885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57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952-9FC7-4B49-8F03-0AA3F7B5827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3E0A-3DA8-40C5-82DA-B795554AA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49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952-9FC7-4B49-8F03-0AA3F7B5827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3E0A-3DA8-40C5-82DA-B795554AA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91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952-9FC7-4B49-8F03-0AA3F7B5827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3E0A-3DA8-40C5-82DA-B795554AA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59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952-9FC7-4B49-8F03-0AA3F7B5827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3E0A-3DA8-40C5-82DA-B795554AA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82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952-9FC7-4B49-8F03-0AA3F7B5827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3E0A-3DA8-40C5-82DA-B795554AA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54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952-9FC7-4B49-8F03-0AA3F7B5827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3E0A-3DA8-40C5-82DA-B795554AA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38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952-9FC7-4B49-8F03-0AA3F7B5827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3E0A-3DA8-40C5-82DA-B795554AA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36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952-9FC7-4B49-8F03-0AA3F7B5827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3E0A-3DA8-40C5-82DA-B795554AA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13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952-9FC7-4B49-8F03-0AA3F7B5827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3E0A-3DA8-40C5-82DA-B795554AA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28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952-9FC7-4B49-8F03-0AA3F7B5827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3E0A-3DA8-40C5-82DA-B795554AA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91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2952-9FC7-4B49-8F03-0AA3F7B5827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3E0A-3DA8-40C5-82DA-B795554AA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66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2952-9FC7-4B49-8F03-0AA3F7B58270}" type="datetimeFigureOut">
              <a:rPr kumimoji="1" lang="ja-JP" altLang="en-US" smtClean="0"/>
              <a:t>2026/6/30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B3E0A-3DA8-40C5-82DA-B795554AA0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88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15.jpeg"/><Relationship Id="rId5" Type="http://schemas.openxmlformats.org/officeDocument/2006/relationships/image" Target="../media/image3.jpeg"/><Relationship Id="rId15" Type="http://schemas.openxmlformats.org/officeDocument/2006/relationships/image" Target="../media/image18.jpeg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097" y="352711"/>
            <a:ext cx="2515791" cy="114184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テキスト ボックス 15"/>
          <p:cNvSpPr txBox="1"/>
          <p:nvPr/>
        </p:nvSpPr>
        <p:spPr>
          <a:xfrm>
            <a:off x="-45721" y="-19610"/>
            <a:ext cx="6903721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err="1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障がい</a:t>
            </a:r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者就労支援事業所製造・製作商品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213" y="1579292"/>
            <a:ext cx="6721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～県庁舎販売会のご案内～</a:t>
            </a:r>
          </a:p>
        </p:txBody>
      </p:sp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12267"/>
              </p:ext>
            </p:extLst>
          </p:nvPr>
        </p:nvGraphicFramePr>
        <p:xfrm>
          <a:off x="-8233" y="2826717"/>
          <a:ext cx="6874459" cy="53490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1212">
                  <a:extLst>
                    <a:ext uri="{9D8B030D-6E8A-4147-A177-3AD203B41FA5}">
                      <a16:colId xmlns:a16="http://schemas.microsoft.com/office/drawing/2014/main" val="4242510210"/>
                    </a:ext>
                  </a:extLst>
                </a:gridCol>
                <a:gridCol w="2033268">
                  <a:extLst>
                    <a:ext uri="{9D8B030D-6E8A-4147-A177-3AD203B41FA5}">
                      <a16:colId xmlns:a16="http://schemas.microsoft.com/office/drawing/2014/main" val="2766765044"/>
                    </a:ext>
                  </a:extLst>
                </a:gridCol>
                <a:gridCol w="2999655">
                  <a:extLst>
                    <a:ext uri="{9D8B030D-6E8A-4147-A177-3AD203B41FA5}">
                      <a16:colId xmlns:a16="http://schemas.microsoft.com/office/drawing/2014/main" val="2624002461"/>
                    </a:ext>
                  </a:extLst>
                </a:gridCol>
                <a:gridCol w="1050324">
                  <a:extLst>
                    <a:ext uri="{9D8B030D-6E8A-4147-A177-3AD203B41FA5}">
                      <a16:colId xmlns:a16="http://schemas.microsoft.com/office/drawing/2014/main" val="3112704473"/>
                    </a:ext>
                  </a:extLst>
                </a:gridCol>
              </a:tblGrid>
              <a:tr h="3933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日にち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施設・事業所名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販売商品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spc="-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おすすめ商品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584907075"/>
                  </a:ext>
                </a:extLst>
              </a:tr>
              <a:tr h="619458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７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/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２１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(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火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)</a:t>
                      </a: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あしたの会共働学校</a:t>
                      </a:r>
                      <a:endParaRPr kumimoji="1" lang="en-US" altLang="ja-JP" sz="1600" spc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spc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クッキー、シフォンケーキ、ケーキ等</a:t>
                      </a:r>
                      <a:endParaRPr kumimoji="1" lang="en-US" altLang="ja-JP" sz="1400" spc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069031"/>
                  </a:ext>
                </a:extLst>
              </a:tr>
              <a:tr h="6194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ポラリス</a:t>
                      </a:r>
                      <a:endParaRPr kumimoji="1" lang="en-US" altLang="ja-JP" sz="1600" spc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カゴバッグ、花リース等</a:t>
                      </a:r>
                      <a:endParaRPr kumimoji="1" lang="en-US" altLang="ja-JP" sz="1600" spc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25451"/>
                  </a:ext>
                </a:extLst>
              </a:tr>
              <a:tr h="619458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７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/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２３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（木）</a:t>
                      </a: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ビー・カンパニー</a:t>
                      </a:r>
                      <a:endParaRPr kumimoji="1" lang="en-US" altLang="ja-JP" sz="1600" spc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パン、ジャム、キッシュ、タルト等</a:t>
                      </a:r>
                      <a:endParaRPr kumimoji="1" lang="en-US" altLang="ja-JP" sz="1600" spc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752147"/>
                  </a:ext>
                </a:extLst>
              </a:tr>
              <a:tr h="6194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000" spc="-150" baseline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うぇる工房そら</a:t>
                      </a: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焼きドーナツ、クッキー各種</a:t>
                      </a:r>
                      <a:endParaRPr kumimoji="1" lang="en-US" altLang="ja-JP" sz="1600" spc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836820"/>
                  </a:ext>
                </a:extLst>
              </a:tr>
              <a:tr h="619458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７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/28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（火）</a:t>
                      </a: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あしたの会</a:t>
                      </a:r>
                      <a:endParaRPr kumimoji="1" lang="en-US" altLang="ja-JP" sz="1600" spc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どんぐり村福祉工場</a:t>
                      </a:r>
                      <a:endParaRPr kumimoji="1" lang="en-US" altLang="ja-JP" sz="1600" spc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spc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菓子パン、調理パン、クッキー各種</a:t>
                      </a:r>
                      <a:endParaRPr kumimoji="1" lang="en-US" altLang="ja-JP" sz="1400" spc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732409"/>
                  </a:ext>
                </a:extLst>
              </a:tr>
              <a:tr h="61945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長良ひまわり社</a:t>
                      </a:r>
                      <a:endParaRPr kumimoji="1" lang="en-US" altLang="ja-JP" sz="1600" spc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spc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シフォンケーキ、醤油さぶれ、各種クッキー</a:t>
                      </a:r>
                      <a:endParaRPr kumimoji="1" lang="en-US" altLang="ja-JP" sz="1300" spc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116498"/>
                  </a:ext>
                </a:extLst>
              </a:tr>
              <a:tr h="619458"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７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/30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（木）</a:t>
                      </a: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kern="1000" spc="-150" baseline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ほたるの仕事場岐阜栄光</a:t>
                      </a: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パン各種、クッキー各種</a:t>
                      </a:r>
                      <a:endParaRPr kumimoji="1" lang="en-US" altLang="ja-JP" sz="1600" spc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149932"/>
                  </a:ext>
                </a:extLst>
              </a:tr>
              <a:tr h="619458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ワークサポートひの</a:t>
                      </a:r>
                      <a:endParaRPr kumimoji="1" lang="en-US" altLang="ja-JP" sz="1600" spc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spc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オーガニック野菜、ガーゼ製品等</a:t>
                      </a:r>
                      <a:endParaRPr kumimoji="1" lang="en-US" altLang="ja-JP" sz="1600" spc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471010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965050" y="1918580"/>
            <a:ext cx="2927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開催日：毎週火、木曜日、第３金曜日</a:t>
            </a:r>
            <a:br>
              <a:rPr kumimoji="1"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時　　間：１１：３０～１３：００</a:t>
            </a:r>
            <a:br>
              <a:rPr kumimoji="1"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場　　所：県庁２階　物販スペース</a:t>
            </a: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1EA5F366-C5B6-CCB1-FAD2-C50FF066D046}"/>
              </a:ext>
            </a:extLst>
          </p:cNvPr>
          <p:cNvGrpSpPr/>
          <p:nvPr/>
        </p:nvGrpSpPr>
        <p:grpSpPr>
          <a:xfrm>
            <a:off x="2281514" y="8401566"/>
            <a:ext cx="5798353" cy="502813"/>
            <a:chOff x="2193369" y="8485431"/>
            <a:chExt cx="5798353" cy="502813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203529" y="8485431"/>
              <a:ext cx="57881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※</a:t>
              </a:r>
              <a:r>
                <a:rPr kumimoji="1" lang="ja-JP" altLang="en-US" sz="1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出店事業所等について当日変更になる場合があります。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193369" y="8711245"/>
              <a:ext cx="516758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ja-JP" altLang="en-US" sz="12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</a:t>
              </a:r>
              <a:r>
                <a:rPr kumimoji="1" lang="ja-JP" altLang="en-US" sz="1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お問合せ先：岐阜県セルプ支援センター（</a:t>
              </a:r>
              <a:r>
                <a:rPr kumimoji="1" lang="en-US" altLang="ja-JP" sz="1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TEL</a:t>
              </a:r>
              <a:r>
                <a:rPr kumimoji="1" lang="ja-JP" altLang="en-US" sz="1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　</a:t>
              </a:r>
              <a:r>
                <a:rPr kumimoji="1" lang="en-US" altLang="ja-JP" sz="1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058</a:t>
              </a:r>
              <a:r>
                <a:rPr kumimoji="1" lang="ja-JP" altLang="en-US" sz="1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－</a:t>
              </a:r>
              <a:r>
                <a:rPr kumimoji="1" lang="en-US" altLang="ja-JP" sz="1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201-1561</a:t>
              </a:r>
              <a:r>
                <a:rPr kumimoji="1" lang="ja-JP" altLang="en-US" sz="1100" dirty="0"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）</a:t>
              </a:r>
              <a:endParaRPr lang="ja-JP" altLang="en-US" sz="1100" dirty="0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1A4265D0-4CBC-EE45-B68F-DD8216322522}"/>
              </a:ext>
            </a:extLst>
          </p:cNvPr>
          <p:cNvGrpSpPr/>
          <p:nvPr/>
        </p:nvGrpSpPr>
        <p:grpSpPr>
          <a:xfrm>
            <a:off x="5971354" y="4493496"/>
            <a:ext cx="731929" cy="552822"/>
            <a:chOff x="5923814" y="6814952"/>
            <a:chExt cx="756022" cy="571019"/>
          </a:xfrm>
        </p:grpSpPr>
        <p:pic>
          <p:nvPicPr>
            <p:cNvPr id="29" name="図 28" descr="テーブル, 座る, 食品, 鍋 が含まれている画像&#10;&#10;自動的に生成された説明">
              <a:extLst>
                <a:ext uri="{FF2B5EF4-FFF2-40B4-BE49-F238E27FC236}">
                  <a16:creationId xmlns:a16="http://schemas.microsoft.com/office/drawing/2014/main" id="{B92463B0-648E-6940-F403-A9D7CFD04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75" b="13013"/>
            <a:stretch/>
          </p:blipFill>
          <p:spPr>
            <a:xfrm>
              <a:off x="5923814" y="6814952"/>
              <a:ext cx="756022" cy="565596"/>
            </a:xfrm>
            <a:prstGeom prst="roundRect">
              <a:avLst/>
            </a:prstGeom>
          </p:spPr>
        </p:pic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664441FE-02F3-6493-B7CE-C9897BECE990}"/>
                </a:ext>
              </a:extLst>
            </p:cNvPr>
            <p:cNvGrpSpPr/>
            <p:nvPr/>
          </p:nvGrpSpPr>
          <p:grpSpPr>
            <a:xfrm>
              <a:off x="6070572" y="7267258"/>
              <a:ext cx="444203" cy="118713"/>
              <a:chOff x="295845" y="631370"/>
              <a:chExt cx="444203" cy="118713"/>
            </a:xfrm>
            <a:scene3d>
              <a:camera prst="orthographicFront"/>
              <a:lightRig rig="flat" dir="t"/>
            </a:scene3d>
          </p:grpSpPr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719CC62A-A5B8-15D6-2125-FCEFD9EAA7F1}"/>
                  </a:ext>
                </a:extLst>
              </p:cNvPr>
              <p:cNvSpPr/>
              <p:nvPr/>
            </p:nvSpPr>
            <p:spPr>
              <a:xfrm>
                <a:off x="295845" y="631370"/>
                <a:ext cx="444203" cy="11871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lumMod val="110000"/>
                      <a:satMod val="105000"/>
                      <a:tint val="67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lumMod val="105000"/>
                      <a:satMod val="103000"/>
                      <a:tint val="73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105000"/>
                      <a:satMod val="109000"/>
                      <a:tint val="81000"/>
                    </a:sysClr>
                  </a:gs>
                </a:gsLst>
                <a:lin ang="5400000" scaled="0"/>
              </a:gradFill>
              <a:ln>
                <a:noFill/>
              </a:ln>
              <a:effectLst/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08B2E5CB-625D-6FD2-87A9-496287E9DDC9}"/>
                  </a:ext>
                </a:extLst>
              </p:cNvPr>
              <p:cNvSpPr txBox="1"/>
              <p:nvPr/>
            </p:nvSpPr>
            <p:spPr>
              <a:xfrm>
                <a:off x="295845" y="631370"/>
                <a:ext cx="444203" cy="11871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5000"/>
                  </a:spcAft>
                  <a:buNone/>
                </a:pPr>
                <a:r>
                  <a:rPr kumimoji="1" lang="ja-JP" altLang="en-US" sz="800" b="0" kern="1200" dirty="0">
                    <a:solidFill>
                      <a:srgbClr val="44546A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キッシュ</a:t>
                </a:r>
                <a:endParaRPr kumimoji="1" lang="en-US" altLang="ja-JP" sz="800" b="0" kern="1200" dirty="0"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</p:grp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F1E218B-46E4-A054-2E8F-3CFCAA6E78B1}"/>
              </a:ext>
            </a:extLst>
          </p:cNvPr>
          <p:cNvGrpSpPr/>
          <p:nvPr/>
        </p:nvGrpSpPr>
        <p:grpSpPr>
          <a:xfrm>
            <a:off x="5897748" y="6349752"/>
            <a:ext cx="892026" cy="575288"/>
            <a:chOff x="5670905" y="4905921"/>
            <a:chExt cx="625948" cy="403688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39E33C18-667F-AB5C-4065-65CC63D5C36B}"/>
                </a:ext>
              </a:extLst>
            </p:cNvPr>
            <p:cNvSpPr/>
            <p:nvPr/>
          </p:nvSpPr>
          <p:spPr>
            <a:xfrm>
              <a:off x="5670905" y="4905921"/>
              <a:ext cx="625948" cy="403688"/>
            </a:xfrm>
            <a:prstGeom prst="roundRect">
              <a:avLst/>
            </a:prstGeom>
            <a:blipFill rotWithShape="1">
              <a:blip r:embed="rId5"/>
              <a:srcRect/>
              <a:stretch>
                <a:fillRect t="-18000" b="-18000"/>
              </a:stretch>
            </a:blipFill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B676EC29-C78F-5C1B-925B-1E4E7F898B3B}"/>
                </a:ext>
              </a:extLst>
            </p:cNvPr>
            <p:cNvGrpSpPr/>
            <p:nvPr/>
          </p:nvGrpSpPr>
          <p:grpSpPr>
            <a:xfrm>
              <a:off x="5744662" y="5211162"/>
              <a:ext cx="488811" cy="92404"/>
              <a:chOff x="303897" y="3394853"/>
              <a:chExt cx="567355" cy="107252"/>
            </a:xfrm>
            <a:scene3d>
              <a:camera prst="orthographicFront"/>
              <a:lightRig rig="flat" dir="t"/>
            </a:scene3d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26FE52D5-2534-C272-3100-A819C6D06915}"/>
                  </a:ext>
                </a:extLst>
              </p:cNvPr>
              <p:cNvSpPr/>
              <p:nvPr/>
            </p:nvSpPr>
            <p:spPr>
              <a:xfrm>
                <a:off x="312280" y="3394853"/>
                <a:ext cx="546355" cy="107252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722D78DD-B1CB-DF55-8E44-0BD500D0ADD0}"/>
                  </a:ext>
                </a:extLst>
              </p:cNvPr>
              <p:cNvSpPr txBox="1"/>
              <p:nvPr/>
            </p:nvSpPr>
            <p:spPr>
              <a:xfrm>
                <a:off x="303897" y="3394856"/>
                <a:ext cx="567355" cy="10724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08000" rIns="15240" bIns="72000" numCol="1" spcCol="1270" anchor="ctr" anchorCtr="0">
                <a:noAutofit/>
              </a:bodyPr>
              <a:lstStyle/>
              <a:p>
                <a:pPr marL="0" lvl="0" indent="0" algn="ctr" defTabSz="333375">
                  <a:lnSpc>
                    <a:spcPct val="90000"/>
                  </a:lnSpc>
                  <a:spcBef>
                    <a:spcPct val="0"/>
                  </a:spcBef>
                  <a:spcAft>
                    <a:spcPct val="5000"/>
                  </a:spcAft>
                  <a:buNone/>
                </a:pPr>
                <a:r>
                  <a:rPr kumimoji="1" lang="ja-JP" altLang="en-US" sz="750" b="0" kern="1200" dirty="0">
                    <a:solidFill>
                      <a:srgbClr val="44546A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醤油さぶれ</a:t>
                </a:r>
              </a:p>
            </p:txBody>
          </p:sp>
        </p:grp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4B47D629-C944-C86F-87E5-7D91DC837677}"/>
              </a:ext>
            </a:extLst>
          </p:cNvPr>
          <p:cNvGrpSpPr/>
          <p:nvPr/>
        </p:nvGrpSpPr>
        <p:grpSpPr>
          <a:xfrm>
            <a:off x="5962515" y="5105696"/>
            <a:ext cx="751598" cy="557845"/>
            <a:chOff x="5637201" y="3451164"/>
            <a:chExt cx="704238" cy="435036"/>
          </a:xfrm>
        </p:grpSpPr>
        <p:sp>
          <p:nvSpPr>
            <p:cNvPr id="66" name="四角形: 角を丸くする 65">
              <a:extLst>
                <a:ext uri="{FF2B5EF4-FFF2-40B4-BE49-F238E27FC236}">
                  <a16:creationId xmlns:a16="http://schemas.microsoft.com/office/drawing/2014/main" id="{6BF5DE33-DE77-7EEF-C9EC-61B1A5B3B171}"/>
                </a:ext>
              </a:extLst>
            </p:cNvPr>
            <p:cNvSpPr/>
            <p:nvPr/>
          </p:nvSpPr>
          <p:spPr>
            <a:xfrm>
              <a:off x="5637201" y="3451164"/>
              <a:ext cx="704238" cy="435036"/>
            </a:xfrm>
            <a:prstGeom prst="roundRect">
              <a:avLst/>
            </a:prstGeom>
            <a:blipFill rotWithShape="1">
              <a:blip r:embed="rId6"/>
              <a:srcRect/>
              <a:stretch>
                <a:fillRect t="-4000" b="-4000"/>
              </a:stretch>
            </a:blip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7F17FEF9-D1E6-2293-0E81-C9978E559DEE}"/>
                </a:ext>
              </a:extLst>
            </p:cNvPr>
            <p:cNvGrpSpPr/>
            <p:nvPr/>
          </p:nvGrpSpPr>
          <p:grpSpPr>
            <a:xfrm>
              <a:off x="5670905" y="3760788"/>
              <a:ext cx="640253" cy="125412"/>
              <a:chOff x="240458" y="1125945"/>
              <a:chExt cx="640253" cy="125412"/>
            </a:xfrm>
            <a:scene3d>
              <a:camera prst="orthographicFront"/>
              <a:lightRig rig="flat" dir="t"/>
            </a:scene3d>
          </p:grpSpPr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117DE987-AADF-EB22-D4E7-5551D644DD92}"/>
                  </a:ext>
                </a:extLst>
              </p:cNvPr>
              <p:cNvSpPr/>
              <p:nvPr/>
            </p:nvSpPr>
            <p:spPr>
              <a:xfrm>
                <a:off x="240458" y="1125945"/>
                <a:ext cx="640253" cy="125412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288047B1-C322-6F78-CD9B-12F2E3A5E51A}"/>
                  </a:ext>
                </a:extLst>
              </p:cNvPr>
              <p:cNvSpPr txBox="1"/>
              <p:nvPr/>
            </p:nvSpPr>
            <p:spPr>
              <a:xfrm>
                <a:off x="240458" y="1125945"/>
                <a:ext cx="640253" cy="12541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lvl="0" indent="0" algn="ctr" defTabSz="333375">
                  <a:lnSpc>
                    <a:spcPct val="90000"/>
                  </a:lnSpc>
                  <a:spcBef>
                    <a:spcPct val="0"/>
                  </a:spcBef>
                  <a:spcAft>
                    <a:spcPct val="5000"/>
                  </a:spcAft>
                  <a:buNone/>
                </a:pPr>
                <a:r>
                  <a:rPr kumimoji="1" lang="ja-JP" altLang="en-US" sz="750" b="0" kern="1200" dirty="0">
                    <a:solidFill>
                      <a:srgbClr val="44546A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焼きドーナツ</a:t>
                </a:r>
                <a:endParaRPr kumimoji="1" lang="en-US" altLang="ja-JP" sz="750" b="0" kern="1200" dirty="0"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</p:grp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C39F04F-4F5A-E058-9B12-4076E09D686F}"/>
              </a:ext>
            </a:extLst>
          </p:cNvPr>
          <p:cNvGrpSpPr/>
          <p:nvPr/>
        </p:nvGrpSpPr>
        <p:grpSpPr>
          <a:xfrm>
            <a:off x="5964170" y="3253766"/>
            <a:ext cx="756163" cy="563757"/>
            <a:chOff x="6025592" y="4718165"/>
            <a:chExt cx="641900" cy="478568"/>
          </a:xfrm>
        </p:grpSpPr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955A9556-75BF-7443-F551-957847D60ED8}"/>
                </a:ext>
              </a:extLst>
            </p:cNvPr>
            <p:cNvSpPr/>
            <p:nvPr/>
          </p:nvSpPr>
          <p:spPr>
            <a:xfrm>
              <a:off x="6025592" y="4718165"/>
              <a:ext cx="641900" cy="461156"/>
            </a:xfrm>
            <a:prstGeom prst="roundRect">
              <a:avLst/>
            </a:prstGeom>
            <a:blipFill rotWithShape="1">
              <a:blip r:embed="rId7"/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28CBCEA4-9C44-7BE2-4D0D-9425E63EEDDD}"/>
                </a:ext>
              </a:extLst>
            </p:cNvPr>
            <p:cNvSpPr/>
            <p:nvPr/>
          </p:nvSpPr>
          <p:spPr>
            <a:xfrm>
              <a:off x="6101671" y="5080320"/>
              <a:ext cx="481019" cy="116413"/>
            </a:xfrm>
            <a:custGeom>
              <a:avLst/>
              <a:gdLst>
                <a:gd name="connsiteX0" fmla="*/ 0 w 481019"/>
                <a:gd name="connsiteY0" fmla="*/ 0 h 116413"/>
                <a:gd name="connsiteX1" fmla="*/ 481019 w 481019"/>
                <a:gd name="connsiteY1" fmla="*/ 0 h 116413"/>
                <a:gd name="connsiteX2" fmla="*/ 481019 w 481019"/>
                <a:gd name="connsiteY2" fmla="*/ 116413 h 116413"/>
                <a:gd name="connsiteX3" fmla="*/ 0 w 481019"/>
                <a:gd name="connsiteY3" fmla="*/ 116413 h 116413"/>
                <a:gd name="connsiteX4" fmla="*/ 0 w 481019"/>
                <a:gd name="connsiteY4" fmla="*/ 0 h 11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019" h="116413">
                  <a:moveTo>
                    <a:pt x="0" y="0"/>
                  </a:moveTo>
                  <a:lnTo>
                    <a:pt x="481019" y="0"/>
                  </a:lnTo>
                  <a:lnTo>
                    <a:pt x="481019" y="116413"/>
                  </a:lnTo>
                  <a:lnTo>
                    <a:pt x="0" y="1164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333375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kumimoji="1" lang="ja-JP" altLang="en-US" sz="750" kern="1200" dirty="0"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クッキー</a:t>
              </a:r>
              <a:endParaRPr kumimoji="1" lang="en-US" altLang="ja-JP" sz="750" kern="12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14C29721-EEB4-BBD7-8B34-F66C72A53E6D}"/>
              </a:ext>
            </a:extLst>
          </p:cNvPr>
          <p:cNvGrpSpPr/>
          <p:nvPr/>
        </p:nvGrpSpPr>
        <p:grpSpPr>
          <a:xfrm>
            <a:off x="5979914" y="3847214"/>
            <a:ext cx="712237" cy="617229"/>
            <a:chOff x="6587045" y="746744"/>
            <a:chExt cx="1409290" cy="1221300"/>
          </a:xfrm>
        </p:grpSpPr>
        <p:pic>
          <p:nvPicPr>
            <p:cNvPr id="35" name="図 34" descr="花の飾り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B245C789-6559-5F44-47A3-0451B1D6F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31" b="10581"/>
            <a:stretch/>
          </p:blipFill>
          <p:spPr>
            <a:xfrm>
              <a:off x="6602916" y="746744"/>
              <a:ext cx="1393419" cy="1093860"/>
            </a:xfrm>
            <a:prstGeom prst="roundRect">
              <a:avLst/>
            </a:prstGeom>
          </p:spPr>
        </p:pic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E51A84E4-FBA5-B674-2A28-5F71024513F1}"/>
                </a:ext>
              </a:extLst>
            </p:cNvPr>
            <p:cNvSpPr/>
            <p:nvPr/>
          </p:nvSpPr>
          <p:spPr>
            <a:xfrm>
              <a:off x="6587045" y="1679621"/>
              <a:ext cx="1409290" cy="288423"/>
            </a:xfrm>
            <a:custGeom>
              <a:avLst/>
              <a:gdLst>
                <a:gd name="connsiteX0" fmla="*/ 0 w 564272"/>
                <a:gd name="connsiteY0" fmla="*/ 0 h 111232"/>
                <a:gd name="connsiteX1" fmla="*/ 564272 w 564272"/>
                <a:gd name="connsiteY1" fmla="*/ 0 h 111232"/>
                <a:gd name="connsiteX2" fmla="*/ 564272 w 564272"/>
                <a:gd name="connsiteY2" fmla="*/ 111232 h 111232"/>
                <a:gd name="connsiteX3" fmla="*/ 0 w 564272"/>
                <a:gd name="connsiteY3" fmla="*/ 111232 h 111232"/>
                <a:gd name="connsiteX4" fmla="*/ 0 w 564272"/>
                <a:gd name="connsiteY4" fmla="*/ 0 h 11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272" h="111232">
                  <a:moveTo>
                    <a:pt x="0" y="0"/>
                  </a:moveTo>
                  <a:lnTo>
                    <a:pt x="564272" y="0"/>
                  </a:lnTo>
                  <a:lnTo>
                    <a:pt x="564272" y="111232"/>
                  </a:lnTo>
                  <a:lnTo>
                    <a:pt x="0" y="111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kumimoji="1" lang="ja-JP" altLang="en-US" sz="800" dirty="0"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お花リース</a:t>
              </a:r>
              <a:endParaRPr kumimoji="1" lang="en-US" altLang="ja-JP" sz="800" b="0" kern="12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1CE086C5-69B3-5485-BB99-05F8975CA07D}"/>
              </a:ext>
            </a:extLst>
          </p:cNvPr>
          <p:cNvGrpSpPr/>
          <p:nvPr/>
        </p:nvGrpSpPr>
        <p:grpSpPr>
          <a:xfrm>
            <a:off x="5959213" y="5723508"/>
            <a:ext cx="764084" cy="557844"/>
            <a:chOff x="6012417" y="5804500"/>
            <a:chExt cx="624343" cy="455821"/>
          </a:xfrm>
        </p:grpSpPr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D3FBF9AB-DCF1-D033-2456-CBE276254B49}"/>
                </a:ext>
              </a:extLst>
            </p:cNvPr>
            <p:cNvSpPr/>
            <p:nvPr/>
          </p:nvSpPr>
          <p:spPr>
            <a:xfrm>
              <a:off x="6012417" y="5804500"/>
              <a:ext cx="624343" cy="437961"/>
            </a:xfrm>
            <a:prstGeom prst="roundRect">
              <a:avLst/>
            </a:prstGeom>
            <a:blipFill rotWithShape="1">
              <a:blip r:embed="rId9"/>
              <a:srcRect/>
              <a:stretch>
                <a:fillRect t="-2000" b="-2000"/>
              </a:stretch>
            </a:blip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5ECFAC35-E7D4-2F83-3F30-DBBA617C0D46}"/>
                </a:ext>
              </a:extLst>
            </p:cNvPr>
            <p:cNvSpPr/>
            <p:nvPr/>
          </p:nvSpPr>
          <p:spPr>
            <a:xfrm>
              <a:off x="6035054" y="6155919"/>
              <a:ext cx="580954" cy="104402"/>
            </a:xfrm>
            <a:custGeom>
              <a:avLst/>
              <a:gdLst>
                <a:gd name="connsiteX0" fmla="*/ 0 w 580954"/>
                <a:gd name="connsiteY0" fmla="*/ 0 h 145031"/>
                <a:gd name="connsiteX1" fmla="*/ 580954 w 580954"/>
                <a:gd name="connsiteY1" fmla="*/ 0 h 145031"/>
                <a:gd name="connsiteX2" fmla="*/ 580954 w 580954"/>
                <a:gd name="connsiteY2" fmla="*/ 145031 h 145031"/>
                <a:gd name="connsiteX3" fmla="*/ 0 w 580954"/>
                <a:gd name="connsiteY3" fmla="*/ 145031 h 145031"/>
                <a:gd name="connsiteX4" fmla="*/ 0 w 580954"/>
                <a:gd name="connsiteY4" fmla="*/ 0 h 1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954" h="145031">
                  <a:moveTo>
                    <a:pt x="0" y="0"/>
                  </a:moveTo>
                  <a:lnTo>
                    <a:pt x="580954" y="0"/>
                  </a:lnTo>
                  <a:lnTo>
                    <a:pt x="580954" y="145031"/>
                  </a:lnTo>
                  <a:lnTo>
                    <a:pt x="0" y="145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kumimoji="1" lang="ja-JP" altLang="en-US" sz="700" b="0" kern="1200" dirty="0"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菓子パン</a:t>
              </a:r>
              <a:endParaRPr kumimoji="1" lang="en-US" altLang="ja-JP" sz="700" b="0" kern="12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D2E4A05C-144B-8A22-05C9-FCE3899F3F3B}"/>
              </a:ext>
            </a:extLst>
          </p:cNvPr>
          <p:cNvGrpSpPr/>
          <p:nvPr/>
        </p:nvGrpSpPr>
        <p:grpSpPr>
          <a:xfrm>
            <a:off x="5967498" y="6938586"/>
            <a:ext cx="747639" cy="626122"/>
            <a:chOff x="5937582" y="5000939"/>
            <a:chExt cx="742950" cy="596781"/>
          </a:xfrm>
        </p:grpSpPr>
        <p:pic>
          <p:nvPicPr>
            <p:cNvPr id="53" name="図 52" descr="紙の上にあるピザ&#10;&#10;中程度の精度で自動的に生成された説明">
              <a:extLst>
                <a:ext uri="{FF2B5EF4-FFF2-40B4-BE49-F238E27FC236}">
                  <a16:creationId xmlns:a16="http://schemas.microsoft.com/office/drawing/2014/main" id="{B97BA86C-B153-BFB6-36B0-436EA053A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582" y="5000939"/>
              <a:ext cx="742254" cy="556691"/>
            </a:xfrm>
            <a:prstGeom prst="roundRect">
              <a:avLst/>
            </a:prstGeom>
          </p:spPr>
        </p:pic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F57677F2-27D4-000B-71A9-B2E31F9FABC5}"/>
                </a:ext>
              </a:extLst>
            </p:cNvPr>
            <p:cNvGrpSpPr/>
            <p:nvPr/>
          </p:nvGrpSpPr>
          <p:grpSpPr>
            <a:xfrm>
              <a:off x="5937582" y="5446940"/>
              <a:ext cx="742950" cy="150780"/>
              <a:chOff x="159667" y="3825338"/>
              <a:chExt cx="742950" cy="150780"/>
            </a:xfrm>
            <a:scene3d>
              <a:camera prst="orthographicFront"/>
              <a:lightRig rig="flat" dir="t"/>
            </a:scene3d>
          </p:grpSpPr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0874851A-93DC-2987-4D65-30B922C728AF}"/>
                  </a:ext>
                </a:extLst>
              </p:cNvPr>
              <p:cNvSpPr/>
              <p:nvPr/>
            </p:nvSpPr>
            <p:spPr>
              <a:xfrm>
                <a:off x="159667" y="3825338"/>
                <a:ext cx="742950" cy="150780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A92E728B-9435-2532-2727-F0B6127F0B8D}"/>
                  </a:ext>
                </a:extLst>
              </p:cNvPr>
              <p:cNvSpPr txBox="1"/>
              <p:nvPr/>
            </p:nvSpPr>
            <p:spPr>
              <a:xfrm>
                <a:off x="159667" y="3825338"/>
                <a:ext cx="742950" cy="15078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5000"/>
                  </a:spcAft>
                  <a:buNone/>
                </a:pPr>
                <a:r>
                  <a:rPr kumimoji="1" lang="ja-JP" altLang="en-US" sz="800" b="0" kern="1200" dirty="0">
                    <a:solidFill>
                      <a:srgbClr val="44546A">
                        <a:hueOff val="0"/>
                        <a:satOff val="0"/>
                        <a:lumOff val="0"/>
                        <a:alphaOff val="0"/>
                      </a:srgbClr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カレードーナツ</a:t>
                </a:r>
                <a:endParaRPr kumimoji="1" lang="en-US" altLang="ja-JP" sz="800" b="0" kern="1200" dirty="0"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</p:grp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488B7F94-BA56-6F0B-6A24-E7C028490B76}"/>
              </a:ext>
            </a:extLst>
          </p:cNvPr>
          <p:cNvGrpSpPr/>
          <p:nvPr/>
        </p:nvGrpSpPr>
        <p:grpSpPr>
          <a:xfrm>
            <a:off x="5949009" y="7579618"/>
            <a:ext cx="775650" cy="575015"/>
            <a:chOff x="10144211" y="3347520"/>
            <a:chExt cx="714290" cy="529527"/>
          </a:xfrm>
        </p:grpSpPr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EEEA626C-658F-F9EB-DBD9-53F19C59B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4211" y="3347520"/>
              <a:ext cx="714290" cy="529527"/>
            </a:xfrm>
            <a:prstGeom prst="roundRect">
              <a:avLst/>
            </a:prstGeom>
          </p:spPr>
        </p:pic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90F09933-2618-8BFE-A036-1650E80C332B}"/>
                </a:ext>
              </a:extLst>
            </p:cNvPr>
            <p:cNvSpPr/>
            <p:nvPr/>
          </p:nvSpPr>
          <p:spPr>
            <a:xfrm>
              <a:off x="10194993" y="3741312"/>
              <a:ext cx="612726" cy="135735"/>
            </a:xfrm>
            <a:custGeom>
              <a:avLst/>
              <a:gdLst>
                <a:gd name="connsiteX0" fmla="*/ 0 w 716266"/>
                <a:gd name="connsiteY0" fmla="*/ 0 h 140301"/>
                <a:gd name="connsiteX1" fmla="*/ 716266 w 716266"/>
                <a:gd name="connsiteY1" fmla="*/ 0 h 140301"/>
                <a:gd name="connsiteX2" fmla="*/ 716266 w 716266"/>
                <a:gd name="connsiteY2" fmla="*/ 140301 h 140301"/>
                <a:gd name="connsiteX3" fmla="*/ 0 w 716266"/>
                <a:gd name="connsiteY3" fmla="*/ 140301 h 140301"/>
                <a:gd name="connsiteX4" fmla="*/ 0 w 716266"/>
                <a:gd name="connsiteY4" fmla="*/ 0 h 14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66" h="140301">
                  <a:moveTo>
                    <a:pt x="0" y="0"/>
                  </a:moveTo>
                  <a:lnTo>
                    <a:pt x="716266" y="0"/>
                  </a:lnTo>
                  <a:lnTo>
                    <a:pt x="716266" y="140301"/>
                  </a:lnTo>
                  <a:lnTo>
                    <a:pt x="0" y="14030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>
                    <a:hueOff val="0"/>
                    <a:satOff val="0"/>
                    <a:lumOff val="0"/>
                    <a:alphaOff val="0"/>
                    <a:lumMod val="110000"/>
                    <a:satMod val="105000"/>
                    <a:tint val="67000"/>
                  </a:sysClr>
                </a:gs>
                <a:gs pos="50000">
                  <a:sysClr val="window" lastClr="FFFFFF">
                    <a:hueOff val="0"/>
                    <a:satOff val="0"/>
                    <a:lumOff val="0"/>
                    <a:alphaOff val="0"/>
                    <a:lumMod val="105000"/>
                    <a:satMod val="103000"/>
                    <a:tint val="73000"/>
                  </a:sysClr>
                </a:gs>
                <a:gs pos="100000">
                  <a:sysClr val="window" lastClr="FFFFFF">
                    <a:hueOff val="0"/>
                    <a:satOff val="0"/>
                    <a:lumOff val="0"/>
                    <a:alphaOff val="0"/>
                    <a:lumMod val="105000"/>
                    <a:satMod val="109000"/>
                    <a:tint val="81000"/>
                  </a:sys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kumimoji="1" lang="ja-JP" altLang="en-US" sz="600" b="0" kern="1200" dirty="0">
                  <a:solidFill>
                    <a:srgbClr val="44546A">
                      <a:hueOff val="0"/>
                      <a:satOff val="0"/>
                      <a:lumOff val="0"/>
                      <a:alphaOff val="0"/>
                    </a:srgbClr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オーガニック野菜</a:t>
              </a:r>
              <a:endParaRPr kumimoji="1" lang="en-US" altLang="ja-JP" sz="600" b="0" kern="1200" dirty="0">
                <a:solidFill>
                  <a:srgbClr val="44546A">
                    <a:hueOff val="0"/>
                    <a:satOff val="0"/>
                    <a:lumOff val="0"/>
                    <a:alphaOff val="0"/>
                  </a:srgb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57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小波 96"/>
          <p:cNvSpPr/>
          <p:nvPr/>
        </p:nvSpPr>
        <p:spPr>
          <a:xfrm>
            <a:off x="1590511" y="333575"/>
            <a:ext cx="3676978" cy="477274"/>
          </a:xfrm>
          <a:prstGeom prst="doubleWav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出店事業所紹介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0148E1E-623E-A015-DBE7-E808D5E6D452}"/>
              </a:ext>
            </a:extLst>
          </p:cNvPr>
          <p:cNvSpPr/>
          <p:nvPr/>
        </p:nvSpPr>
        <p:spPr>
          <a:xfrm>
            <a:off x="126096" y="2533077"/>
            <a:ext cx="6696578" cy="2606040"/>
          </a:xfrm>
          <a:prstGeom prst="rect">
            <a:avLst/>
          </a:prstGeom>
          <a:noFill/>
        </p:spPr>
        <p:txBody>
          <a:bodyPr/>
          <a:lstStyle/>
          <a:p>
            <a:endParaRPr lang="ja-JP" altLang="en-US"/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CF358E73-E51C-E883-1D0E-FE9E4E6D517A}"/>
              </a:ext>
            </a:extLst>
          </p:cNvPr>
          <p:cNvGrpSpPr/>
          <p:nvPr/>
        </p:nvGrpSpPr>
        <p:grpSpPr>
          <a:xfrm>
            <a:off x="56964" y="7351407"/>
            <a:ext cx="6744072" cy="1524771"/>
            <a:chOff x="107156" y="7576297"/>
            <a:chExt cx="6744072" cy="1524771"/>
          </a:xfrm>
        </p:grpSpPr>
        <p:sp>
          <p:nvSpPr>
            <p:cNvPr id="159" name="角丸四角形 158"/>
            <p:cNvSpPr/>
            <p:nvPr/>
          </p:nvSpPr>
          <p:spPr>
            <a:xfrm>
              <a:off x="126096" y="7698339"/>
              <a:ext cx="6725132" cy="1402729"/>
            </a:xfrm>
            <a:prstGeom prst="roundRect">
              <a:avLst>
                <a:gd name="adj" fmla="val 1252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4" name="テキスト ボックス 153"/>
            <p:cNvSpPr txBox="1"/>
            <p:nvPr/>
          </p:nvSpPr>
          <p:spPr>
            <a:xfrm>
              <a:off x="107156" y="7827146"/>
              <a:ext cx="596217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+mn-cs"/>
                </a:rPr>
                <a:t>　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+mn-cs"/>
                </a:rPr>
                <a:t>岐阜県社会福祉協議会・セルプ支援センターでは、岐阜県内の</a:t>
              </a:r>
              <a:r>
                <a:rPr kumimoji="1" lang="ja-JP" alt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+mn-cs"/>
                </a:rPr>
                <a:t>障がい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+mn-cs"/>
                </a:rPr>
                <a:t>者就労支援事業所等が製造・製作する商品を取り扱うオンライン販売サイト「岐阜福祉の杜オンライン」を開設しております。パソコンやスマートフォンからお気軽にお買い求めいただけますので、ぜひご覧ください。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endParaRPr>
            </a:p>
          </p:txBody>
        </p:sp>
        <p:sp>
          <p:nvSpPr>
            <p:cNvPr id="155" name="テキスト ボックス 154"/>
            <p:cNvSpPr txBox="1"/>
            <p:nvPr/>
          </p:nvSpPr>
          <p:spPr>
            <a:xfrm>
              <a:off x="113253" y="8639403"/>
              <a:ext cx="548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+mn-cs"/>
                </a:rPr>
                <a:t>●「岐阜福祉の杜オンラインショップ」で検索</a:t>
              </a: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+mn-cs"/>
                </a:rPr>
                <a:t>●スマートフォンからのご購入の場合は、</a:t>
              </a:r>
              <a:r>
                <a:rPr kumimoji="1" lang="ja-JP" altLang="en-US" sz="1200" dirty="0">
                  <a:solidFill>
                    <a:prstClr val="black"/>
                  </a:solidFill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</a:rPr>
                <a:t>二次元コード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P-R" panose="02020400000000000000" pitchFamily="18" charset="-128"/>
                  <a:ea typeface="UD デジタル 教科書体 NP-R" panose="02020400000000000000" pitchFamily="18" charset="-128"/>
                  <a:cs typeface="+mn-cs"/>
                </a:rPr>
                <a:t>を読み取りください。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endParaRPr>
            </a:p>
          </p:txBody>
        </p:sp>
        <p:pic>
          <p:nvPicPr>
            <p:cNvPr id="156" name="図 1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6620" y="8302292"/>
              <a:ext cx="715120" cy="723064"/>
            </a:xfrm>
            <a:prstGeom prst="rect">
              <a:avLst/>
            </a:prstGeom>
          </p:spPr>
        </p:pic>
        <p:sp>
          <p:nvSpPr>
            <p:cNvPr id="158" name="小波 157"/>
            <p:cNvSpPr/>
            <p:nvPr/>
          </p:nvSpPr>
          <p:spPr>
            <a:xfrm>
              <a:off x="1651069" y="7576297"/>
              <a:ext cx="3564000" cy="324706"/>
            </a:xfrm>
            <a:prstGeom prst="doubleWave">
              <a:avLst/>
            </a:prstGeom>
            <a:solidFill>
              <a:srgbClr val="FFB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岐阜福祉の杜オンラインのご案内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17D8008-4839-3103-4041-4C70A8D9F8F6}"/>
              </a:ext>
            </a:extLst>
          </p:cNvPr>
          <p:cNvGrpSpPr/>
          <p:nvPr/>
        </p:nvGrpSpPr>
        <p:grpSpPr>
          <a:xfrm>
            <a:off x="4523429" y="1091747"/>
            <a:ext cx="1873258" cy="1927093"/>
            <a:chOff x="9738593" y="4484981"/>
            <a:chExt cx="2311645" cy="2310594"/>
          </a:xfrm>
        </p:grpSpPr>
        <p:sp>
          <p:nvSpPr>
            <p:cNvPr id="14" name="角丸四角形 100">
              <a:extLst>
                <a:ext uri="{FF2B5EF4-FFF2-40B4-BE49-F238E27FC236}">
                  <a16:creationId xmlns:a16="http://schemas.microsoft.com/office/drawing/2014/main" id="{3C456A90-8465-6E32-C0DE-983C234AAE39}"/>
                </a:ext>
              </a:extLst>
            </p:cNvPr>
            <p:cNvSpPr/>
            <p:nvPr/>
          </p:nvSpPr>
          <p:spPr>
            <a:xfrm>
              <a:off x="9767562" y="4484981"/>
              <a:ext cx="2193815" cy="2310594"/>
            </a:xfrm>
            <a:prstGeom prst="roundRect">
              <a:avLst>
                <a:gd name="adj" fmla="val 13020"/>
              </a:avLst>
            </a:prstGeom>
            <a:solidFill>
              <a:srgbClr val="E2F0D9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3FFB077-4693-B7C6-93A0-45E7E885D25C}"/>
                </a:ext>
              </a:extLst>
            </p:cNvPr>
            <p:cNvSpPr/>
            <p:nvPr/>
          </p:nvSpPr>
          <p:spPr>
            <a:xfrm>
              <a:off x="9971080" y="4825386"/>
              <a:ext cx="1803989" cy="1285888"/>
            </a:xfrm>
            <a:prstGeom prst="rect">
              <a:avLst/>
            </a:prstGeom>
            <a:blipFill rotWithShape="1">
              <a:blip r:embed="rId4"/>
              <a:srcRect/>
              <a:stretch>
                <a:fillRect t="-8000" b="-8000"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AD32AB6A-4276-CED4-E5C4-41891C2E2AE7}"/>
                </a:ext>
              </a:extLst>
            </p:cNvPr>
            <p:cNvSpPr/>
            <p:nvPr/>
          </p:nvSpPr>
          <p:spPr>
            <a:xfrm>
              <a:off x="9979719" y="4584146"/>
              <a:ext cx="1801999" cy="287999"/>
            </a:xfrm>
            <a:custGeom>
              <a:avLst/>
              <a:gdLst>
                <a:gd name="connsiteX0" fmla="*/ 0 w 1801999"/>
                <a:gd name="connsiteY0" fmla="*/ 0 h 287999"/>
                <a:gd name="connsiteX1" fmla="*/ 1801999 w 1801999"/>
                <a:gd name="connsiteY1" fmla="*/ 0 h 287999"/>
                <a:gd name="connsiteX2" fmla="*/ 1801999 w 1801999"/>
                <a:gd name="connsiteY2" fmla="*/ 287999 h 287999"/>
                <a:gd name="connsiteX3" fmla="*/ 0 w 1801999"/>
                <a:gd name="connsiteY3" fmla="*/ 287999 h 287999"/>
                <a:gd name="connsiteX4" fmla="*/ 0 w 1801999"/>
                <a:gd name="connsiteY4" fmla="*/ 0 h 2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999" h="287999">
                  <a:moveTo>
                    <a:pt x="0" y="0"/>
                  </a:moveTo>
                  <a:lnTo>
                    <a:pt x="1801999" y="0"/>
                  </a:lnTo>
                  <a:lnTo>
                    <a:pt x="1801999" y="287999"/>
                  </a:lnTo>
                  <a:lnTo>
                    <a:pt x="0" y="28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CD8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1300" kern="1200" dirty="0">
                  <a:solidFill>
                    <a:sysClr val="windowText" lastClr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ビー・カンパニー</a:t>
              </a:r>
              <a:endParaRPr kumimoji="1" lang="en-US" altLang="ja-JP" sz="1300" kern="1200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FA90DD5D-39E3-7818-5B76-54D03CF6CB30}"/>
                </a:ext>
              </a:extLst>
            </p:cNvPr>
            <p:cNvSpPr txBox="1"/>
            <p:nvPr/>
          </p:nvSpPr>
          <p:spPr>
            <a:xfrm>
              <a:off x="9738593" y="6159758"/>
              <a:ext cx="2311645" cy="479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「共に」を常に考え、一緒に商品や製品を考え作っています。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7647804-D9DF-1256-B13E-BF34B94AE5A4}"/>
              </a:ext>
            </a:extLst>
          </p:cNvPr>
          <p:cNvGrpSpPr/>
          <p:nvPr/>
        </p:nvGrpSpPr>
        <p:grpSpPr>
          <a:xfrm>
            <a:off x="4547755" y="3179156"/>
            <a:ext cx="1754745" cy="1967008"/>
            <a:chOff x="2324072" y="2928943"/>
            <a:chExt cx="2193815" cy="2263500"/>
          </a:xfrm>
        </p:grpSpPr>
        <p:sp>
          <p:nvSpPr>
            <p:cNvPr id="7" name="角丸四角形 135">
              <a:extLst>
                <a:ext uri="{FF2B5EF4-FFF2-40B4-BE49-F238E27FC236}">
                  <a16:creationId xmlns:a16="http://schemas.microsoft.com/office/drawing/2014/main" id="{9B195D2A-1085-0CBB-8C29-4DFFD92EA84B}"/>
                </a:ext>
              </a:extLst>
            </p:cNvPr>
            <p:cNvSpPr/>
            <p:nvPr/>
          </p:nvSpPr>
          <p:spPr>
            <a:xfrm>
              <a:off x="2324072" y="2928943"/>
              <a:ext cx="2193815" cy="2263500"/>
            </a:xfrm>
            <a:prstGeom prst="roundRect">
              <a:avLst>
                <a:gd name="adj" fmla="val 13020"/>
              </a:avLst>
            </a:prstGeom>
            <a:solidFill>
              <a:srgbClr val="E2F0D9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899157D-90A0-A77D-560F-87AF082B022A}"/>
                </a:ext>
              </a:extLst>
            </p:cNvPr>
            <p:cNvSpPr/>
            <p:nvPr/>
          </p:nvSpPr>
          <p:spPr>
            <a:xfrm>
              <a:off x="2528995" y="3276001"/>
              <a:ext cx="1799998" cy="1295996"/>
            </a:xfrm>
            <a:prstGeom prst="rect">
              <a:avLst/>
            </a:prstGeom>
            <a:blipFill rotWithShape="1">
              <a:blip r:embed="rId5"/>
              <a:srcRect/>
              <a:stretch>
                <a:fillRect t="-19000" b="-19000"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0DC1603B-4C08-3257-77F8-1CFF175A75BA}"/>
                </a:ext>
              </a:extLst>
            </p:cNvPr>
            <p:cNvSpPr/>
            <p:nvPr/>
          </p:nvSpPr>
          <p:spPr>
            <a:xfrm>
              <a:off x="2515080" y="2979714"/>
              <a:ext cx="1803989" cy="287999"/>
            </a:xfrm>
            <a:custGeom>
              <a:avLst/>
              <a:gdLst>
                <a:gd name="connsiteX0" fmla="*/ 0 w 1803989"/>
                <a:gd name="connsiteY0" fmla="*/ 0 h 287999"/>
                <a:gd name="connsiteX1" fmla="*/ 1803989 w 1803989"/>
                <a:gd name="connsiteY1" fmla="*/ 0 h 287999"/>
                <a:gd name="connsiteX2" fmla="*/ 1803989 w 1803989"/>
                <a:gd name="connsiteY2" fmla="*/ 287999 h 287999"/>
                <a:gd name="connsiteX3" fmla="*/ 0 w 1803989"/>
                <a:gd name="connsiteY3" fmla="*/ 287999 h 287999"/>
                <a:gd name="connsiteX4" fmla="*/ 0 w 1803989"/>
                <a:gd name="connsiteY4" fmla="*/ 0 h 2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989" h="287999">
                  <a:moveTo>
                    <a:pt x="0" y="0"/>
                  </a:moveTo>
                  <a:lnTo>
                    <a:pt x="1803989" y="0"/>
                  </a:lnTo>
                  <a:lnTo>
                    <a:pt x="1803989" y="287999"/>
                  </a:lnTo>
                  <a:lnTo>
                    <a:pt x="0" y="28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1100" kern="1200" dirty="0">
                  <a:solidFill>
                    <a:schemeClr val="bg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長良ひまわり社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E3D1795-5E2D-1592-BD44-CE2C838E3F47}"/>
                </a:ext>
              </a:extLst>
            </p:cNvPr>
            <p:cNvSpPr txBox="1"/>
            <p:nvPr/>
          </p:nvSpPr>
          <p:spPr>
            <a:xfrm>
              <a:off x="2426450" y="4565213"/>
              <a:ext cx="2017545" cy="584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ja-JP" altLang="en-US" sz="9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アーモンド風味のサブレ生地に</a:t>
              </a:r>
              <a:r>
                <a:rPr lang="en-US" altLang="ja-JP" sz="9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『</a:t>
              </a:r>
              <a:r>
                <a:rPr lang="ja-JP" altLang="en-US" sz="9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山川醸造</a:t>
              </a:r>
              <a:r>
                <a:rPr lang="en-US" altLang="ja-JP" sz="9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』</a:t>
              </a:r>
              <a:r>
                <a:rPr lang="ja-JP" altLang="en-US" sz="9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さんの「たまり醤油」を練りこみました。</a:t>
              </a: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51C7F103-3F73-A978-2D16-4577B8CE2247}"/>
              </a:ext>
            </a:extLst>
          </p:cNvPr>
          <p:cNvGrpSpPr/>
          <p:nvPr/>
        </p:nvGrpSpPr>
        <p:grpSpPr>
          <a:xfrm>
            <a:off x="512699" y="3149820"/>
            <a:ext cx="1883236" cy="2010599"/>
            <a:chOff x="-1142791" y="2722344"/>
            <a:chExt cx="2274539" cy="2369495"/>
          </a:xfrm>
        </p:grpSpPr>
        <p:sp>
          <p:nvSpPr>
            <p:cNvPr id="63" name="角丸四角形 132">
              <a:extLst>
                <a:ext uri="{FF2B5EF4-FFF2-40B4-BE49-F238E27FC236}">
                  <a16:creationId xmlns:a16="http://schemas.microsoft.com/office/drawing/2014/main" id="{67040BD6-0C02-31DB-D017-FE052B06E152}"/>
                </a:ext>
              </a:extLst>
            </p:cNvPr>
            <p:cNvSpPr/>
            <p:nvPr/>
          </p:nvSpPr>
          <p:spPr>
            <a:xfrm>
              <a:off x="-1117526" y="2722344"/>
              <a:ext cx="2193815" cy="2304000"/>
            </a:xfrm>
            <a:prstGeom prst="roundRect">
              <a:avLst>
                <a:gd name="adj" fmla="val 10789"/>
              </a:avLst>
            </a:prstGeom>
            <a:solidFill>
              <a:srgbClr val="E2F0D9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590D7D23-59D4-4D2D-5330-4AF8CCC291D7}"/>
                </a:ext>
              </a:extLst>
            </p:cNvPr>
            <p:cNvSpPr/>
            <p:nvPr/>
          </p:nvSpPr>
          <p:spPr>
            <a:xfrm>
              <a:off x="-900238" y="3119083"/>
              <a:ext cx="1806002" cy="1281279"/>
            </a:xfrm>
            <a:prstGeom prst="rect">
              <a:avLst/>
            </a:prstGeom>
            <a:blipFill rotWithShape="1">
              <a:blip r:embed="rId6"/>
              <a:srcRect/>
              <a:stretch>
                <a:fillRect t="-3000" b="-3000"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ABE0B39A-CCC9-B026-6868-040C99018ECA}"/>
                </a:ext>
              </a:extLst>
            </p:cNvPr>
            <p:cNvSpPr/>
            <p:nvPr/>
          </p:nvSpPr>
          <p:spPr>
            <a:xfrm>
              <a:off x="-895442" y="2799879"/>
              <a:ext cx="1803989" cy="287999"/>
            </a:xfrm>
            <a:custGeom>
              <a:avLst/>
              <a:gdLst>
                <a:gd name="connsiteX0" fmla="*/ 0 w 1803989"/>
                <a:gd name="connsiteY0" fmla="*/ 0 h 287999"/>
                <a:gd name="connsiteX1" fmla="*/ 1803989 w 1803989"/>
                <a:gd name="connsiteY1" fmla="*/ 0 h 287999"/>
                <a:gd name="connsiteX2" fmla="*/ 1803989 w 1803989"/>
                <a:gd name="connsiteY2" fmla="*/ 287999 h 287999"/>
                <a:gd name="connsiteX3" fmla="*/ 0 w 1803989"/>
                <a:gd name="connsiteY3" fmla="*/ 287999 h 287999"/>
                <a:gd name="connsiteX4" fmla="*/ 0 w 1803989"/>
                <a:gd name="connsiteY4" fmla="*/ 0 h 2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989" h="287999">
                  <a:moveTo>
                    <a:pt x="0" y="0"/>
                  </a:moveTo>
                  <a:lnTo>
                    <a:pt x="1803989" y="0"/>
                  </a:lnTo>
                  <a:lnTo>
                    <a:pt x="1803989" y="287999"/>
                  </a:lnTo>
                  <a:lnTo>
                    <a:pt x="0" y="28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AD47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1200" kern="1200" dirty="0">
                  <a:solidFill>
                    <a:sysClr val="window" lastClr="FFFFFF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うぇる工房そら</a:t>
              </a: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B60A5F00-788F-1F33-34C2-46BE626B6102}"/>
                </a:ext>
              </a:extLst>
            </p:cNvPr>
            <p:cNvSpPr txBox="1"/>
            <p:nvPr/>
          </p:nvSpPr>
          <p:spPr>
            <a:xfrm>
              <a:off x="-1142791" y="4380265"/>
              <a:ext cx="2274539" cy="711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ja-JP" altLang="en-US" sz="9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ひとつひとつ真心込めて丁寧に焼き上げた焼きドーナツを販売しております！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49C161A-BC76-D845-2652-70DEAA80AE73}"/>
              </a:ext>
            </a:extLst>
          </p:cNvPr>
          <p:cNvGrpSpPr/>
          <p:nvPr/>
        </p:nvGrpSpPr>
        <p:grpSpPr>
          <a:xfrm>
            <a:off x="474548" y="1098122"/>
            <a:ext cx="1922574" cy="1922891"/>
            <a:chOff x="4551703" y="553556"/>
            <a:chExt cx="2312636" cy="2313020"/>
          </a:xfrm>
        </p:grpSpPr>
        <p:sp>
          <p:nvSpPr>
            <p:cNvPr id="19" name="角丸四角形 133">
              <a:extLst>
                <a:ext uri="{FF2B5EF4-FFF2-40B4-BE49-F238E27FC236}">
                  <a16:creationId xmlns:a16="http://schemas.microsoft.com/office/drawing/2014/main" id="{DD17EC91-0743-104F-F69D-A78CBE3935A9}"/>
                </a:ext>
              </a:extLst>
            </p:cNvPr>
            <p:cNvSpPr/>
            <p:nvPr/>
          </p:nvSpPr>
          <p:spPr>
            <a:xfrm>
              <a:off x="4610338" y="553556"/>
              <a:ext cx="2193815" cy="2304000"/>
            </a:xfrm>
            <a:prstGeom prst="roundRect">
              <a:avLst>
                <a:gd name="adj" fmla="val 11858"/>
              </a:avLst>
            </a:prstGeom>
            <a:solidFill>
              <a:srgbClr val="E2F0D9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62868C8F-8A3D-F682-1A98-F587FF7CC20F}"/>
                </a:ext>
              </a:extLst>
            </p:cNvPr>
            <p:cNvSpPr/>
            <p:nvPr/>
          </p:nvSpPr>
          <p:spPr>
            <a:xfrm>
              <a:off x="4813545" y="927288"/>
              <a:ext cx="1799998" cy="1259999"/>
            </a:xfrm>
            <a:prstGeom prst="rect">
              <a:avLst/>
            </a:prstGeom>
            <a:blipFill rotWithShape="1">
              <a:blip r:embed="rId7"/>
              <a:srcRect/>
              <a:stretch>
                <a:fillRect t="-5000" b="-5000"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16561132-467D-699D-5EAC-344B6DEF9958}"/>
                </a:ext>
              </a:extLst>
            </p:cNvPr>
            <p:cNvSpPr/>
            <p:nvPr/>
          </p:nvSpPr>
          <p:spPr>
            <a:xfrm>
              <a:off x="4808558" y="640849"/>
              <a:ext cx="1799998" cy="287999"/>
            </a:xfrm>
            <a:custGeom>
              <a:avLst/>
              <a:gdLst>
                <a:gd name="connsiteX0" fmla="*/ 0 w 1799998"/>
                <a:gd name="connsiteY0" fmla="*/ 0 h 287999"/>
                <a:gd name="connsiteX1" fmla="*/ 1799998 w 1799998"/>
                <a:gd name="connsiteY1" fmla="*/ 0 h 287999"/>
                <a:gd name="connsiteX2" fmla="*/ 1799998 w 1799998"/>
                <a:gd name="connsiteY2" fmla="*/ 287999 h 287999"/>
                <a:gd name="connsiteX3" fmla="*/ 0 w 1799998"/>
                <a:gd name="connsiteY3" fmla="*/ 287999 h 287999"/>
                <a:gd name="connsiteX4" fmla="*/ 0 w 1799998"/>
                <a:gd name="connsiteY4" fmla="*/ 0 h 2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9998" h="287999">
                  <a:moveTo>
                    <a:pt x="0" y="0"/>
                  </a:moveTo>
                  <a:lnTo>
                    <a:pt x="1799998" y="0"/>
                  </a:lnTo>
                  <a:lnTo>
                    <a:pt x="1799998" y="287999"/>
                  </a:lnTo>
                  <a:lnTo>
                    <a:pt x="0" y="28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CD8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1100" kern="1200" dirty="0">
                  <a:solidFill>
                    <a:sysClr val="windowText" lastClr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あしたの会共働学校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F94456E6-209A-B41C-3A86-869A3443A4C5}"/>
                </a:ext>
              </a:extLst>
            </p:cNvPr>
            <p:cNvSpPr txBox="1"/>
            <p:nvPr/>
          </p:nvSpPr>
          <p:spPr>
            <a:xfrm>
              <a:off x="4551703" y="2171962"/>
              <a:ext cx="2312636" cy="694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ja-JP" altLang="en-US" sz="9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すべて手作りで作っています。</a:t>
              </a:r>
              <a:endParaRPr lang="en-US" altLang="ja-JP" sz="900" dirty="0">
                <a:solidFill>
                  <a:prstClr val="black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lvl="0">
                <a:defRPr/>
              </a:pPr>
              <a:r>
                <a:rPr lang="ja-JP" altLang="en-US" sz="9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真心こもったやさしい味となっております。</a:t>
              </a: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6483BD61-7A2E-D892-D028-4016CCA15D26}"/>
              </a:ext>
            </a:extLst>
          </p:cNvPr>
          <p:cNvGrpSpPr/>
          <p:nvPr/>
        </p:nvGrpSpPr>
        <p:grpSpPr>
          <a:xfrm>
            <a:off x="2564850" y="1097405"/>
            <a:ext cx="1773437" cy="1935542"/>
            <a:chOff x="2404703" y="124797"/>
            <a:chExt cx="2193815" cy="2285763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6A7689DF-432E-338D-C4A9-C2D1C5FCA352}"/>
                </a:ext>
              </a:extLst>
            </p:cNvPr>
            <p:cNvGrpSpPr/>
            <p:nvPr/>
          </p:nvGrpSpPr>
          <p:grpSpPr>
            <a:xfrm>
              <a:off x="2404703" y="124797"/>
              <a:ext cx="2193815" cy="2285763"/>
              <a:chOff x="3726792" y="677166"/>
              <a:chExt cx="2193815" cy="2285763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F2B46826-0630-CCF3-75B2-B4B1F160344F}"/>
                  </a:ext>
                </a:extLst>
              </p:cNvPr>
              <p:cNvGrpSpPr/>
              <p:nvPr/>
            </p:nvGrpSpPr>
            <p:grpSpPr>
              <a:xfrm>
                <a:off x="3726792" y="677166"/>
                <a:ext cx="2193815" cy="2285763"/>
                <a:chOff x="-954678" y="5035566"/>
                <a:chExt cx="2193815" cy="2285763"/>
              </a:xfrm>
            </p:grpSpPr>
            <p:sp>
              <p:nvSpPr>
                <p:cNvPr id="41" name="角丸四角形 135">
                  <a:extLst>
                    <a:ext uri="{FF2B5EF4-FFF2-40B4-BE49-F238E27FC236}">
                      <a16:creationId xmlns:a16="http://schemas.microsoft.com/office/drawing/2014/main" id="{A5EFD9E4-585B-9CE3-A3CA-7591C1F3F907}"/>
                    </a:ext>
                  </a:extLst>
                </p:cNvPr>
                <p:cNvSpPr/>
                <p:nvPr/>
              </p:nvSpPr>
              <p:spPr>
                <a:xfrm>
                  <a:off x="-954678" y="5035566"/>
                  <a:ext cx="2193815" cy="2263500"/>
                </a:xfrm>
                <a:prstGeom prst="roundRect">
                  <a:avLst>
                    <a:gd name="adj" fmla="val 13020"/>
                  </a:avLst>
                </a:prstGeom>
                <a:solidFill>
                  <a:srgbClr val="E2F0D9"/>
                </a:solidFill>
                <a:ln w="127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endParaRPr>
                </a:p>
              </p:txBody>
            </p:sp>
            <p:sp>
              <p:nvSpPr>
                <p:cNvPr id="43" name="フリーフォーム: 図形 42">
                  <a:extLst>
                    <a:ext uri="{FF2B5EF4-FFF2-40B4-BE49-F238E27FC236}">
                      <a16:creationId xmlns:a16="http://schemas.microsoft.com/office/drawing/2014/main" id="{06ECE6E1-DB25-43A3-D98C-E0C5C4AB82BB}"/>
                    </a:ext>
                  </a:extLst>
                </p:cNvPr>
                <p:cNvSpPr/>
                <p:nvPr/>
              </p:nvSpPr>
              <p:spPr>
                <a:xfrm>
                  <a:off x="-776371" y="5128218"/>
                  <a:ext cx="1803989" cy="287999"/>
                </a:xfrm>
                <a:custGeom>
                  <a:avLst/>
                  <a:gdLst>
                    <a:gd name="connsiteX0" fmla="*/ 0 w 1803989"/>
                    <a:gd name="connsiteY0" fmla="*/ 0 h 287999"/>
                    <a:gd name="connsiteX1" fmla="*/ 1803989 w 1803989"/>
                    <a:gd name="connsiteY1" fmla="*/ 0 h 287999"/>
                    <a:gd name="connsiteX2" fmla="*/ 1803989 w 1803989"/>
                    <a:gd name="connsiteY2" fmla="*/ 287999 h 287999"/>
                    <a:gd name="connsiteX3" fmla="*/ 0 w 1803989"/>
                    <a:gd name="connsiteY3" fmla="*/ 287999 h 287999"/>
                    <a:gd name="connsiteX4" fmla="*/ 0 w 1803989"/>
                    <a:gd name="connsiteY4" fmla="*/ 0 h 287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3989" h="287999">
                      <a:moveTo>
                        <a:pt x="0" y="0"/>
                      </a:moveTo>
                      <a:lnTo>
                        <a:pt x="1803989" y="0"/>
                      </a:lnTo>
                      <a:lnTo>
                        <a:pt x="1803989" y="287999"/>
                      </a:lnTo>
                      <a:lnTo>
                        <a:pt x="0" y="2879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 w="127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9530" tIns="49530" rIns="49530" bIns="49530" numCol="1" spcCol="1270" anchor="ctr" anchorCtr="0">
                  <a:noAutofit/>
                </a:bodyPr>
                <a:lstStyle/>
                <a:p>
                  <a:pPr marL="0" lvl="0" indent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ja-JP" altLang="en-US" sz="1300" dirty="0">
                      <a:solidFill>
                        <a:sysClr val="window" lastClr="FFFFFF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ポラリス</a:t>
                  </a:r>
                  <a:endParaRPr kumimoji="1" lang="ja-JP" altLang="en-US" sz="1300" kern="1200" dirty="0">
                    <a:solidFill>
                      <a:sysClr val="window" lastClr="FFFFFF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endParaRPr>
                </a:p>
              </p:txBody>
            </p:sp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FB2C3D08-9280-068A-8EE5-D3F595F6CE7C}"/>
                    </a:ext>
                  </a:extLst>
                </p:cNvPr>
                <p:cNvSpPr txBox="1"/>
                <p:nvPr/>
              </p:nvSpPr>
              <p:spPr>
                <a:xfrm>
                  <a:off x="-925638" y="6721610"/>
                  <a:ext cx="2135736" cy="5997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defRPr/>
                  </a:pPr>
                  <a:r>
                    <a:rPr lang="ja-JP" altLang="en-US" sz="900" dirty="0">
                      <a:solidFill>
                        <a:prstClr val="black"/>
                      </a:solidFill>
                      <a:latin typeface="UD デジタル 教科書体 NK-R" panose="02020400000000000000" pitchFamily="18" charset="-128"/>
                      <a:ea typeface="UD デジタル 教科書体 NK-R" panose="02020400000000000000" pitchFamily="18" charset="-128"/>
                    </a:rPr>
                    <a:t>皆さんの生活に彩りを・・・　そんなハンドメイドのお店です。ご希望の色などお作りできます。</a:t>
                  </a:r>
                </a:p>
              </p:txBody>
            </p:sp>
          </p:grpSp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E3560D9E-ED44-80CA-7AD9-E8080225A05E}"/>
                  </a:ext>
                </a:extLst>
              </p:cNvPr>
              <p:cNvGrpSpPr/>
              <p:nvPr/>
            </p:nvGrpSpPr>
            <p:grpSpPr>
              <a:xfrm>
                <a:off x="4012403" y="1104900"/>
                <a:ext cx="1597485" cy="1271022"/>
                <a:chOff x="0" y="0"/>
                <a:chExt cx="4130041" cy="4031017"/>
              </a:xfrm>
            </p:grpSpPr>
            <p:pic>
              <p:nvPicPr>
                <p:cNvPr id="34" name="図 33">
                  <a:extLst>
                    <a:ext uri="{FF2B5EF4-FFF2-40B4-BE49-F238E27FC236}">
                      <a16:creationId xmlns:a16="http://schemas.microsoft.com/office/drawing/2014/main" id="{0180667F-B30A-7DA9-419E-AC923CA4D6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130189"/>
                  <a:ext cx="2030729" cy="1897599"/>
                </a:xfrm>
                <a:prstGeom prst="rect">
                  <a:avLst/>
                </a:prstGeom>
              </p:spPr>
            </p:pic>
            <p:pic>
              <p:nvPicPr>
                <p:cNvPr id="35" name="図 34">
                  <a:extLst>
                    <a:ext uri="{FF2B5EF4-FFF2-40B4-BE49-F238E27FC236}">
                      <a16:creationId xmlns:a16="http://schemas.microsoft.com/office/drawing/2014/main" id="{BC4ACC0C-D837-8A03-D7F1-DBAD4A090F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799"/>
                <a:stretch/>
              </p:blipFill>
              <p:spPr>
                <a:xfrm>
                  <a:off x="1819277" y="38"/>
                  <a:ext cx="2310764" cy="2131695"/>
                </a:xfrm>
                <a:prstGeom prst="rect">
                  <a:avLst/>
                </a:prstGeom>
              </p:spPr>
            </p:pic>
            <p:pic>
              <p:nvPicPr>
                <p:cNvPr id="36" name="図 35">
                  <a:extLst>
                    <a:ext uri="{FF2B5EF4-FFF2-40B4-BE49-F238E27FC236}">
                      <a16:creationId xmlns:a16="http://schemas.microsoft.com/office/drawing/2014/main" id="{5ABD13EB-D717-3FA5-1540-7DA718D0A1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2656" b="1"/>
                <a:stretch/>
              </p:blipFill>
              <p:spPr>
                <a:xfrm>
                  <a:off x="1940339" y="2078393"/>
                  <a:ext cx="2189700" cy="1952624"/>
                </a:xfrm>
                <a:prstGeom prst="rect">
                  <a:avLst/>
                </a:prstGeom>
              </p:spPr>
            </p:pic>
            <p:pic>
              <p:nvPicPr>
                <p:cNvPr id="40" name="図 39">
                  <a:extLst>
                    <a:ext uri="{FF2B5EF4-FFF2-40B4-BE49-F238E27FC236}">
                      <a16:creationId xmlns:a16="http://schemas.microsoft.com/office/drawing/2014/main" id="{3912560D-A80A-81AF-FE75-7ABD31E169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1828801" cy="2136812"/>
                </a:xfrm>
                <a:prstGeom prst="rect">
                  <a:avLst/>
                </a:prstGeom>
              </p:spPr>
            </p:pic>
          </p:grpSp>
        </p:grpSp>
        <p:pic>
          <p:nvPicPr>
            <p:cNvPr id="31" name="図 30" descr="バスケット, 容器, テーブル, 座る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7F2BBC64-423E-78C8-9DD7-881286D15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66" b="11913"/>
            <a:stretch/>
          </p:blipFill>
          <p:spPr>
            <a:xfrm>
              <a:off x="3437209" y="1227403"/>
              <a:ext cx="846773" cy="589708"/>
            </a:xfrm>
            <a:prstGeom prst="rect">
              <a:avLst/>
            </a:prstGeom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83F377CE-7CFF-F6DA-8110-BF0E397B4388}"/>
              </a:ext>
            </a:extLst>
          </p:cNvPr>
          <p:cNvGrpSpPr/>
          <p:nvPr/>
        </p:nvGrpSpPr>
        <p:grpSpPr>
          <a:xfrm>
            <a:off x="2553243" y="3159941"/>
            <a:ext cx="1812787" cy="1976696"/>
            <a:chOff x="61343" y="5238118"/>
            <a:chExt cx="2229811" cy="2239788"/>
          </a:xfrm>
        </p:grpSpPr>
        <p:sp>
          <p:nvSpPr>
            <p:cNvPr id="48" name="角丸四角形 137">
              <a:extLst>
                <a:ext uri="{FF2B5EF4-FFF2-40B4-BE49-F238E27FC236}">
                  <a16:creationId xmlns:a16="http://schemas.microsoft.com/office/drawing/2014/main" id="{0B26A4BF-A48E-A8DE-051F-4ED38E648FC7}"/>
                </a:ext>
              </a:extLst>
            </p:cNvPr>
            <p:cNvSpPr/>
            <p:nvPr/>
          </p:nvSpPr>
          <p:spPr>
            <a:xfrm>
              <a:off x="61343" y="5238118"/>
              <a:ext cx="2193815" cy="2239788"/>
            </a:xfrm>
            <a:prstGeom prst="roundRect">
              <a:avLst>
                <a:gd name="adj" fmla="val 13541"/>
              </a:avLst>
            </a:prstGeom>
            <a:solidFill>
              <a:srgbClr val="E2F0D9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88BEBFFA-30D4-E98E-F3FD-D75D0FD38DC0}"/>
                </a:ext>
              </a:extLst>
            </p:cNvPr>
            <p:cNvSpPr/>
            <p:nvPr/>
          </p:nvSpPr>
          <p:spPr>
            <a:xfrm>
              <a:off x="262188" y="5615126"/>
              <a:ext cx="1803989" cy="1285888"/>
            </a:xfrm>
            <a:prstGeom prst="rect">
              <a:avLst/>
            </a:prstGeom>
            <a:blipFill rotWithShape="1">
              <a:blip r:embed="rId13"/>
              <a:srcRect/>
              <a:stretch>
                <a:fillRect t="-2000" b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5C413A63-FDFE-24A3-5F7A-0AD128B2D00D}"/>
                </a:ext>
              </a:extLst>
            </p:cNvPr>
            <p:cNvSpPr/>
            <p:nvPr/>
          </p:nvSpPr>
          <p:spPr>
            <a:xfrm>
              <a:off x="259926" y="5330012"/>
              <a:ext cx="1801999" cy="287999"/>
            </a:xfrm>
            <a:custGeom>
              <a:avLst/>
              <a:gdLst>
                <a:gd name="connsiteX0" fmla="*/ 0 w 1801999"/>
                <a:gd name="connsiteY0" fmla="*/ 0 h 287999"/>
                <a:gd name="connsiteX1" fmla="*/ 1801999 w 1801999"/>
                <a:gd name="connsiteY1" fmla="*/ 0 h 287999"/>
                <a:gd name="connsiteX2" fmla="*/ 1801999 w 1801999"/>
                <a:gd name="connsiteY2" fmla="*/ 287999 h 287999"/>
                <a:gd name="connsiteX3" fmla="*/ 0 w 1801999"/>
                <a:gd name="connsiteY3" fmla="*/ 287999 h 287999"/>
                <a:gd name="connsiteX4" fmla="*/ 0 w 1801999"/>
                <a:gd name="connsiteY4" fmla="*/ 0 h 2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999" h="287999">
                  <a:moveTo>
                    <a:pt x="0" y="0"/>
                  </a:moveTo>
                  <a:lnTo>
                    <a:pt x="1801999" y="0"/>
                  </a:lnTo>
                  <a:lnTo>
                    <a:pt x="1801999" y="287999"/>
                  </a:lnTo>
                  <a:lnTo>
                    <a:pt x="0" y="28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CD8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ja-JP" altLang="en-US" sz="1100" kern="1200" spc="0" dirty="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どんぐり村福祉工場</a:t>
              </a:r>
              <a:endParaRPr lang="en-US" altLang="ja-JP" sz="1100" kern="1200" spc="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913FF9C3-89DC-A2C9-2E8E-F29A2445B154}"/>
                </a:ext>
              </a:extLst>
            </p:cNvPr>
            <p:cNvSpPr txBox="1"/>
            <p:nvPr/>
          </p:nvSpPr>
          <p:spPr>
            <a:xfrm>
              <a:off x="132739" y="6885646"/>
              <a:ext cx="2158415" cy="57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健康的で、極力添加物を控えたパンやクッキーやケーキを愛情込めて作っています。</a:t>
              </a:r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FF83390F-56C9-0BCF-3AFE-32E9E9605E91}"/>
              </a:ext>
            </a:extLst>
          </p:cNvPr>
          <p:cNvGrpSpPr/>
          <p:nvPr/>
        </p:nvGrpSpPr>
        <p:grpSpPr>
          <a:xfrm>
            <a:off x="558046" y="5256846"/>
            <a:ext cx="1777208" cy="1955530"/>
            <a:chOff x="5672277" y="357251"/>
            <a:chExt cx="2193815" cy="2413940"/>
          </a:xfrm>
        </p:grpSpPr>
        <p:sp>
          <p:nvSpPr>
            <p:cNvPr id="101" name="角丸四角形 134">
              <a:extLst>
                <a:ext uri="{FF2B5EF4-FFF2-40B4-BE49-F238E27FC236}">
                  <a16:creationId xmlns:a16="http://schemas.microsoft.com/office/drawing/2014/main" id="{E1C22F13-764F-425A-4B63-B1601C6A59D6}"/>
                </a:ext>
              </a:extLst>
            </p:cNvPr>
            <p:cNvSpPr/>
            <p:nvPr/>
          </p:nvSpPr>
          <p:spPr>
            <a:xfrm>
              <a:off x="5672277" y="357251"/>
              <a:ext cx="2193815" cy="2330417"/>
            </a:xfrm>
            <a:prstGeom prst="roundRect">
              <a:avLst>
                <a:gd name="adj" fmla="val 11978"/>
              </a:avLst>
            </a:prstGeom>
            <a:solidFill>
              <a:srgbClr val="E2F0D9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0E6D546B-ADEC-602A-9897-B65A1179B9ED}"/>
                </a:ext>
              </a:extLst>
            </p:cNvPr>
            <p:cNvSpPr/>
            <p:nvPr/>
          </p:nvSpPr>
          <p:spPr>
            <a:xfrm>
              <a:off x="5873476" y="780103"/>
              <a:ext cx="1803989" cy="1331837"/>
            </a:xfrm>
            <a:prstGeom prst="rect">
              <a:avLst/>
            </a:prstGeom>
            <a:blipFill rotWithShape="1">
              <a:blip r:embed="rId14"/>
              <a:srcRect/>
              <a:stretch>
                <a:fillRect t="-3000" b="-3000"/>
              </a:stretch>
            </a:blip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D3C7DDD2-FA0C-6EEF-D3FD-390E0A6FF123}"/>
                </a:ext>
              </a:extLst>
            </p:cNvPr>
            <p:cNvSpPr/>
            <p:nvPr/>
          </p:nvSpPr>
          <p:spPr>
            <a:xfrm>
              <a:off x="5885282" y="489871"/>
              <a:ext cx="1803989" cy="298290"/>
            </a:xfrm>
            <a:custGeom>
              <a:avLst/>
              <a:gdLst>
                <a:gd name="connsiteX0" fmla="*/ 0 w 1801999"/>
                <a:gd name="connsiteY0" fmla="*/ 0 h 287999"/>
                <a:gd name="connsiteX1" fmla="*/ 1801999 w 1801999"/>
                <a:gd name="connsiteY1" fmla="*/ 0 h 287999"/>
                <a:gd name="connsiteX2" fmla="*/ 1801999 w 1801999"/>
                <a:gd name="connsiteY2" fmla="*/ 287999 h 287999"/>
                <a:gd name="connsiteX3" fmla="*/ 0 w 1801999"/>
                <a:gd name="connsiteY3" fmla="*/ 287999 h 287999"/>
                <a:gd name="connsiteX4" fmla="*/ 0 w 1801999"/>
                <a:gd name="connsiteY4" fmla="*/ 0 h 28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999" h="287999">
                  <a:moveTo>
                    <a:pt x="0" y="0"/>
                  </a:moveTo>
                  <a:lnTo>
                    <a:pt x="1801999" y="0"/>
                  </a:lnTo>
                  <a:lnTo>
                    <a:pt x="1801999" y="287999"/>
                  </a:lnTo>
                  <a:lnTo>
                    <a:pt x="0" y="28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CD8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800" kern="1200" dirty="0">
                  <a:solidFill>
                    <a:sysClr val="windowText" lastClr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rPr>
                <a:t>ほたるの仕事場岐阜栄光</a:t>
              </a:r>
              <a:endParaRPr kumimoji="1" lang="en-US" altLang="ja-JP" sz="800" kern="1200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endParaRPr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9ECCE968-5263-2E48-7635-8E269BE32DC7}"/>
                </a:ext>
              </a:extLst>
            </p:cNvPr>
            <p:cNvSpPr txBox="1"/>
            <p:nvPr/>
          </p:nvSpPr>
          <p:spPr>
            <a:xfrm>
              <a:off x="5765600" y="2052317"/>
              <a:ext cx="2017545" cy="71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ja-JP" altLang="en-US" sz="9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北海道産の小麦粉を</a:t>
              </a:r>
              <a:r>
                <a:rPr lang="en-US" altLang="ja-JP" sz="9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100</a:t>
              </a:r>
              <a:r>
                <a:rPr lang="ja-JP" altLang="en-US" sz="900" dirty="0">
                  <a:solidFill>
                    <a:prstClr val="black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％使用し、天然酵母にこだわったパンです。</a:t>
              </a:r>
            </a:p>
          </p:txBody>
        </p:sp>
      </p:grp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5B0F53B0-844D-65CF-173D-56049A35A47B}"/>
              </a:ext>
            </a:extLst>
          </p:cNvPr>
          <p:cNvGrpSpPr/>
          <p:nvPr/>
        </p:nvGrpSpPr>
        <p:grpSpPr>
          <a:xfrm>
            <a:off x="2559463" y="5278992"/>
            <a:ext cx="1777208" cy="1891539"/>
            <a:chOff x="5277481" y="4470183"/>
            <a:chExt cx="2211060" cy="2353301"/>
          </a:xfrm>
        </p:grpSpPr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258AE8B7-7B11-0B9C-CE0D-06DB0194743B}"/>
                </a:ext>
              </a:extLst>
            </p:cNvPr>
            <p:cNvGrpSpPr/>
            <p:nvPr/>
          </p:nvGrpSpPr>
          <p:grpSpPr>
            <a:xfrm>
              <a:off x="5277481" y="4470183"/>
              <a:ext cx="2211060" cy="2353301"/>
              <a:chOff x="2539919" y="4430992"/>
              <a:chExt cx="2211060" cy="2353301"/>
            </a:xfrm>
          </p:grpSpPr>
          <p:sp>
            <p:nvSpPr>
              <p:cNvPr id="108" name="角丸四角形 132">
                <a:extLst>
                  <a:ext uri="{FF2B5EF4-FFF2-40B4-BE49-F238E27FC236}">
                    <a16:creationId xmlns:a16="http://schemas.microsoft.com/office/drawing/2014/main" id="{0D38F71C-D27F-BC3D-9956-8E48B971086A}"/>
                  </a:ext>
                </a:extLst>
              </p:cNvPr>
              <p:cNvSpPr/>
              <p:nvPr/>
            </p:nvSpPr>
            <p:spPr>
              <a:xfrm>
                <a:off x="2539919" y="4430992"/>
                <a:ext cx="2193815" cy="2304000"/>
              </a:xfrm>
              <a:prstGeom prst="roundRect">
                <a:avLst>
                  <a:gd name="adj" fmla="val 10789"/>
                </a:avLst>
              </a:prstGeom>
              <a:solidFill>
                <a:srgbClr val="E2F0D9"/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2146C4DF-FB23-DDB3-0A57-B61D49F76D90}"/>
                  </a:ext>
                </a:extLst>
              </p:cNvPr>
              <p:cNvSpPr/>
              <p:nvPr/>
            </p:nvSpPr>
            <p:spPr>
              <a:xfrm>
                <a:off x="2753287" y="4508528"/>
                <a:ext cx="1803989" cy="287999"/>
              </a:xfrm>
              <a:custGeom>
                <a:avLst/>
                <a:gdLst>
                  <a:gd name="connsiteX0" fmla="*/ 0 w 1803989"/>
                  <a:gd name="connsiteY0" fmla="*/ 0 h 287999"/>
                  <a:gd name="connsiteX1" fmla="*/ 1803989 w 1803989"/>
                  <a:gd name="connsiteY1" fmla="*/ 0 h 287999"/>
                  <a:gd name="connsiteX2" fmla="*/ 1803989 w 1803989"/>
                  <a:gd name="connsiteY2" fmla="*/ 287999 h 287999"/>
                  <a:gd name="connsiteX3" fmla="*/ 0 w 1803989"/>
                  <a:gd name="connsiteY3" fmla="*/ 287999 h 287999"/>
                  <a:gd name="connsiteX4" fmla="*/ 0 w 1803989"/>
                  <a:gd name="connsiteY4" fmla="*/ 0 h 287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3989" h="287999">
                    <a:moveTo>
                      <a:pt x="0" y="0"/>
                    </a:moveTo>
                    <a:lnTo>
                      <a:pt x="1803989" y="0"/>
                    </a:lnTo>
                    <a:lnTo>
                      <a:pt x="1803989" y="287999"/>
                    </a:lnTo>
                    <a:lnTo>
                      <a:pt x="0" y="2879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AD4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alpha val="90000"/>
                  <a:hueOff val="0"/>
                  <a:satOff val="0"/>
                  <a:lumOff val="0"/>
                  <a:alphaOff val="-2000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9530" tIns="49530" rIns="49530" bIns="49530" numCol="1" spcCol="1270" anchor="ctr" anchorCtr="0">
                <a:noAutofit/>
              </a:bodyPr>
              <a:lstStyle/>
              <a:p>
                <a:pPr marL="0" lvl="0" indent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kumimoji="1" lang="ja-JP" altLang="en-US" sz="1100" kern="1200" dirty="0">
                    <a:solidFill>
                      <a:schemeClr val="bg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ワークサポートひの</a:t>
                </a:r>
              </a:p>
            </p:txBody>
          </p:sp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id="{86F452E0-3007-C19F-6BE5-9C96A2A8628E}"/>
                  </a:ext>
                </a:extLst>
              </p:cNvPr>
              <p:cNvSpPr txBox="1"/>
              <p:nvPr/>
            </p:nvSpPr>
            <p:spPr>
              <a:xfrm>
                <a:off x="2557164" y="6038531"/>
                <a:ext cx="2193815" cy="745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ja-JP" sz="800" dirty="0"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rPr>
                  <a:t>身体にやさしいオーガニック野菜、国産はちみつの販売、環境に配慮した素材を使用した自主製品の作成、その他軽作業を行っています。</a:t>
                </a:r>
              </a:p>
            </p:txBody>
          </p:sp>
        </p:grpSp>
        <p:pic>
          <p:nvPicPr>
            <p:cNvPr id="107" name="図 106">
              <a:extLst>
                <a:ext uri="{FF2B5EF4-FFF2-40B4-BE49-F238E27FC236}">
                  <a16:creationId xmlns:a16="http://schemas.microsoft.com/office/drawing/2014/main" id="{BBEB5A53-0FB9-5537-68BB-4C999B5F2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68" y="4859726"/>
              <a:ext cx="1791270" cy="1208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473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8668</TotalTime>
  <Words>461</Words>
  <Application>Microsoft Office PowerPoint</Application>
  <PresentationFormat>画面に合わせる (4:3)</PresentationFormat>
  <Paragraphs>64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UD デジタル 教科書体 NK</vt:lpstr>
      <vt:lpstr>UD デジタル 教科書体 NK-R</vt:lpstr>
      <vt:lpstr>UD デジタル 教科書体 NP-R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Gifu</dc:creator>
  <cp:lastModifiedBy>林 倫花</cp:lastModifiedBy>
  <cp:revision>439</cp:revision>
  <cp:lastPrinted>2026-01-23T04:12:00Z</cp:lastPrinted>
  <dcterms:created xsi:type="dcterms:W3CDTF">2023-02-06T01:20:08Z</dcterms:created>
  <dcterms:modified xsi:type="dcterms:W3CDTF">2026-06-30T05:56:26Z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2024-06-21T05:24:27Z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b3aceacd-ceff-4204-ad98-1574a3312f69</vt:lpwstr>
  </property>
  <property fmtid="{D5CDD505-2E9C-101B-9397-08002B2CF9AE}" pid="7" name="MSIP_Label_defa4170-0d19-0005-0004-bc88714345d2_ActionId">
    <vt:lpwstr>ca767b12-2585-436d-ba78-b81a7cf8e423</vt:lpwstr>
  </property>
  <property fmtid="{D5CDD505-2E9C-101B-9397-08002B2CF9AE}" pid="8" name="MSIP_Label_defa4170-0d19-0005-0004-bc88714345d2_ContentBits">
    <vt:lpwstr>0</vt:lpwstr>
  </property>
</Properties>
</file>