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64" r:id="rId2"/>
    <p:sldId id="263" r:id="rId3"/>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CD85"/>
    <a:srgbClr val="70AD47"/>
    <a:srgbClr val="AFABAB"/>
    <a:srgbClr val="E2F0D9"/>
    <a:srgbClr val="C9D1C4"/>
    <a:srgbClr val="E6E6E6"/>
    <a:srgbClr val="FFCCFF"/>
    <a:srgbClr val="FFCCCC"/>
    <a:srgbClr val="FFBA2F"/>
    <a:srgbClr val="0094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0" autoAdjust="0"/>
    <p:restoredTop sz="93622" autoAdjust="0"/>
  </p:normalViewPr>
  <p:slideViewPr>
    <p:cSldViewPr snapToGrid="0">
      <p:cViewPr>
        <p:scale>
          <a:sx n="125" d="100"/>
          <a:sy n="125" d="100"/>
        </p:scale>
        <p:origin x="978" y="-24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C045DBB2-D4B8-44FE-9B9D-2CC1B053BC8E}" type="datetimeFigureOut">
              <a:rPr kumimoji="1" lang="ja-JP" altLang="en-US" smtClean="0"/>
              <a:t>2026/6/30</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48070C2-2FBE-4F01-B180-A7BB987F885B}" type="slidenum">
              <a:rPr kumimoji="1" lang="ja-JP" altLang="en-US" smtClean="0"/>
              <a:t>‹#›</a:t>
            </a:fld>
            <a:endParaRPr kumimoji="1" lang="ja-JP" altLang="en-US"/>
          </a:p>
        </p:txBody>
      </p:sp>
    </p:spTree>
    <p:extLst>
      <p:ext uri="{BB962C8B-B14F-4D97-AF65-F5344CB8AC3E}">
        <p14:creationId xmlns:p14="http://schemas.microsoft.com/office/powerpoint/2010/main" val="1206035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8070C2-2FBE-4F01-B180-A7BB987F885B}" type="slidenum">
              <a:rPr kumimoji="1" lang="ja-JP" altLang="en-US" smtClean="0"/>
              <a:t>1</a:t>
            </a:fld>
            <a:endParaRPr kumimoji="1" lang="ja-JP" altLang="en-US"/>
          </a:p>
        </p:txBody>
      </p:sp>
    </p:spTree>
    <p:extLst>
      <p:ext uri="{BB962C8B-B14F-4D97-AF65-F5344CB8AC3E}">
        <p14:creationId xmlns:p14="http://schemas.microsoft.com/office/powerpoint/2010/main" val="92134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8070C2-2FBE-4F01-B180-A7BB987F885B}" type="slidenum">
              <a:rPr kumimoji="1" lang="ja-JP" altLang="en-US" smtClean="0"/>
              <a:t>2</a:t>
            </a:fld>
            <a:endParaRPr kumimoji="1" lang="ja-JP" altLang="en-US"/>
          </a:p>
        </p:txBody>
      </p:sp>
    </p:spTree>
    <p:extLst>
      <p:ext uri="{BB962C8B-B14F-4D97-AF65-F5344CB8AC3E}">
        <p14:creationId xmlns:p14="http://schemas.microsoft.com/office/powerpoint/2010/main" val="239557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122952-9FC7-4B49-8F03-0AA3F7B58270}" type="datetimeFigureOut">
              <a:rPr kumimoji="1" lang="ja-JP" altLang="en-US" smtClean="0"/>
              <a:t>2026/6/30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295949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122952-9FC7-4B49-8F03-0AA3F7B58270}" type="datetimeFigureOut">
              <a:rPr kumimoji="1" lang="ja-JP" altLang="en-US" smtClean="0"/>
              <a:t>2026/6/30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183091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122952-9FC7-4B49-8F03-0AA3F7B58270}" type="datetimeFigureOut">
              <a:rPr kumimoji="1" lang="ja-JP" altLang="en-US" smtClean="0"/>
              <a:t>2026/6/30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349759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122952-9FC7-4B49-8F03-0AA3F7B58270}" type="datetimeFigureOut">
              <a:rPr kumimoji="1" lang="ja-JP" altLang="en-US" smtClean="0"/>
              <a:t>2026/6/30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223682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7122952-9FC7-4B49-8F03-0AA3F7B58270}" type="datetimeFigureOut">
              <a:rPr kumimoji="1" lang="ja-JP" altLang="en-US" smtClean="0"/>
              <a:t>2026/6/30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127754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7122952-9FC7-4B49-8F03-0AA3F7B58270}" type="datetimeFigureOut">
              <a:rPr kumimoji="1" lang="ja-JP" altLang="en-US" smtClean="0"/>
              <a:t>2026/6/30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62338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7122952-9FC7-4B49-8F03-0AA3F7B58270}" type="datetimeFigureOut">
              <a:rPr kumimoji="1" lang="ja-JP" altLang="en-US" smtClean="0"/>
              <a:t>2026/6/30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262336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7122952-9FC7-4B49-8F03-0AA3F7B58270}" type="datetimeFigureOut">
              <a:rPr kumimoji="1" lang="ja-JP" altLang="en-US" smtClean="0"/>
              <a:t>2026/6/30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113713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22952-9FC7-4B49-8F03-0AA3F7B58270}" type="datetimeFigureOut">
              <a:rPr kumimoji="1" lang="ja-JP" altLang="en-US" smtClean="0"/>
              <a:t>2026/6/30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111628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122952-9FC7-4B49-8F03-0AA3F7B58270}" type="datetimeFigureOut">
              <a:rPr kumimoji="1" lang="ja-JP" altLang="en-US" smtClean="0"/>
              <a:t>2026/6/30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299191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122952-9FC7-4B49-8F03-0AA3F7B58270}" type="datetimeFigureOut">
              <a:rPr kumimoji="1" lang="ja-JP" altLang="en-US" smtClean="0"/>
              <a:t>2026/6/30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174666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7122952-9FC7-4B49-8F03-0AA3F7B58270}" type="datetimeFigureOut">
              <a:rPr kumimoji="1" lang="ja-JP" altLang="en-US" smtClean="0"/>
              <a:t>2026/6/30</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67B3E0A-3DA8-40C5-82DA-B795554AA05C}" type="slidenum">
              <a:rPr kumimoji="1" lang="ja-JP" altLang="en-US" smtClean="0"/>
              <a:t>‹#›</a:t>
            </a:fld>
            <a:endParaRPr kumimoji="1" lang="ja-JP" altLang="en-US"/>
          </a:p>
        </p:txBody>
      </p:sp>
    </p:spTree>
    <p:extLst>
      <p:ext uri="{BB962C8B-B14F-4D97-AF65-F5344CB8AC3E}">
        <p14:creationId xmlns:p14="http://schemas.microsoft.com/office/powerpoint/2010/main" val="3081885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jpeg"/><Relationship Id="rId3" Type="http://schemas.openxmlformats.org/officeDocument/2006/relationships/image" Target="../media/image12.png"/><Relationship Id="rId7" Type="http://schemas.openxmlformats.org/officeDocument/2006/relationships/image" Target="../media/image5.jpe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9.jpeg"/><Relationship Id="rId5" Type="http://schemas.openxmlformats.org/officeDocument/2006/relationships/image" Target="../media/image14.png"/><Relationship Id="rId10" Type="http://schemas.openxmlformats.org/officeDocument/2006/relationships/image" Target="../media/image8.jpeg"/><Relationship Id="rId4" Type="http://schemas.openxmlformats.org/officeDocument/2006/relationships/image" Target="../media/image13.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171097" y="352711"/>
            <a:ext cx="2515791" cy="1141844"/>
          </a:xfrm>
          <a:prstGeom prst="rect">
            <a:avLst/>
          </a:prstGeom>
          <a:effectLst>
            <a:softEdge rad="63500"/>
          </a:effectLst>
        </p:spPr>
      </p:pic>
      <p:sp>
        <p:nvSpPr>
          <p:cNvPr id="16" name="テキスト ボックス 15"/>
          <p:cNvSpPr txBox="1"/>
          <p:nvPr/>
        </p:nvSpPr>
        <p:spPr>
          <a:xfrm>
            <a:off x="-45721" y="-19610"/>
            <a:ext cx="6903721" cy="307777"/>
          </a:xfrm>
          <a:prstGeom prst="rect">
            <a:avLst/>
          </a:prstGeom>
          <a:solidFill>
            <a:schemeClr val="accent6">
              <a:lumMod val="40000"/>
              <a:lumOff val="60000"/>
            </a:schemeClr>
          </a:solidFill>
          <a:ln w="12700">
            <a:solidFill>
              <a:schemeClr val="bg1"/>
            </a:solidFill>
          </a:ln>
          <a:effectLst>
            <a:softEdge rad="31750"/>
          </a:effectLst>
        </p:spPr>
        <p:txBody>
          <a:bodyPr wrap="square" rtlCol="0">
            <a:spAutoFit/>
          </a:bodyPr>
          <a:lstStyle/>
          <a:p>
            <a:pPr algn="ctr"/>
            <a:r>
              <a:rPr kumimoji="1" lang="ja-JP" altLang="en-US" sz="1400" dirty="0" err="1">
                <a:latin typeface="UD デジタル 教科書体 NP-R" panose="02020400000000000000" pitchFamily="18" charset="-128"/>
                <a:ea typeface="UD デジタル 教科書体 NP-R" panose="02020400000000000000" pitchFamily="18" charset="-128"/>
              </a:rPr>
              <a:t>障がい</a:t>
            </a:r>
            <a:r>
              <a:rPr kumimoji="1" lang="ja-JP" altLang="en-US" sz="1400" dirty="0">
                <a:latin typeface="UD デジタル 教科書体 NP-R" panose="02020400000000000000" pitchFamily="18" charset="-128"/>
                <a:ea typeface="UD デジタル 教科書体 NP-R" panose="02020400000000000000" pitchFamily="18" charset="-128"/>
              </a:rPr>
              <a:t>者就労支援事業所製造・製作商品</a:t>
            </a:r>
          </a:p>
        </p:txBody>
      </p:sp>
      <p:sp>
        <p:nvSpPr>
          <p:cNvPr id="17" name="テキスト ボックス 16"/>
          <p:cNvSpPr txBox="1"/>
          <p:nvPr/>
        </p:nvSpPr>
        <p:spPr>
          <a:xfrm>
            <a:off x="68213" y="1579292"/>
            <a:ext cx="6721561" cy="307777"/>
          </a:xfrm>
          <a:prstGeom prst="rect">
            <a:avLst/>
          </a:prstGeom>
          <a:noFill/>
        </p:spPr>
        <p:txBody>
          <a:bodyPr wrap="square" rtlCol="0">
            <a:spAutoFit/>
          </a:bodyPr>
          <a:lstStyle/>
          <a:p>
            <a:pPr algn="ctr"/>
            <a:r>
              <a:rPr kumimoji="1" lang="ja-JP" altLang="en-US" sz="1400" dirty="0">
                <a:latin typeface="UD デジタル 教科書体 NP-R" panose="02020400000000000000" pitchFamily="18" charset="-128"/>
                <a:ea typeface="UD デジタル 教科書体 NP-R" panose="02020400000000000000" pitchFamily="18" charset="-128"/>
              </a:rPr>
              <a:t>～県庁舎販売会のご案内～</a:t>
            </a:r>
          </a:p>
        </p:txBody>
      </p:sp>
      <p:graphicFrame>
        <p:nvGraphicFramePr>
          <p:cNvPr id="12" name="表 11"/>
          <p:cNvGraphicFramePr>
            <a:graphicFrameLocks noGrp="1"/>
          </p:cNvGraphicFramePr>
          <p:nvPr>
            <p:extLst>
              <p:ext uri="{D42A27DB-BD31-4B8C-83A1-F6EECF244321}">
                <p14:modId xmlns:p14="http://schemas.microsoft.com/office/powerpoint/2010/main" val="525631321"/>
              </p:ext>
            </p:extLst>
          </p:nvPr>
        </p:nvGraphicFramePr>
        <p:xfrm>
          <a:off x="-8233" y="2826718"/>
          <a:ext cx="6874459" cy="5435160"/>
        </p:xfrm>
        <a:graphic>
          <a:graphicData uri="http://schemas.openxmlformats.org/drawingml/2006/table">
            <a:tbl>
              <a:tblPr firstRow="1" bandRow="1">
                <a:tableStyleId>{93296810-A885-4BE3-A3E7-6D5BEEA58F35}</a:tableStyleId>
              </a:tblPr>
              <a:tblGrid>
                <a:gridCol w="791212">
                  <a:extLst>
                    <a:ext uri="{9D8B030D-6E8A-4147-A177-3AD203B41FA5}">
                      <a16:colId xmlns:a16="http://schemas.microsoft.com/office/drawing/2014/main" val="4242510210"/>
                    </a:ext>
                  </a:extLst>
                </a:gridCol>
                <a:gridCol w="2033268">
                  <a:extLst>
                    <a:ext uri="{9D8B030D-6E8A-4147-A177-3AD203B41FA5}">
                      <a16:colId xmlns:a16="http://schemas.microsoft.com/office/drawing/2014/main" val="2766765044"/>
                    </a:ext>
                  </a:extLst>
                </a:gridCol>
                <a:gridCol w="2999655">
                  <a:extLst>
                    <a:ext uri="{9D8B030D-6E8A-4147-A177-3AD203B41FA5}">
                      <a16:colId xmlns:a16="http://schemas.microsoft.com/office/drawing/2014/main" val="2624002461"/>
                    </a:ext>
                  </a:extLst>
                </a:gridCol>
                <a:gridCol w="1050324">
                  <a:extLst>
                    <a:ext uri="{9D8B030D-6E8A-4147-A177-3AD203B41FA5}">
                      <a16:colId xmlns:a16="http://schemas.microsoft.com/office/drawing/2014/main" val="3112704473"/>
                    </a:ext>
                  </a:extLst>
                </a:gridCol>
              </a:tblGrid>
              <a:tr h="319446">
                <a:tc>
                  <a:txBody>
                    <a:bodyPr/>
                    <a:lstStyle/>
                    <a:p>
                      <a:pPr algn="ctr"/>
                      <a:r>
                        <a:rPr kumimoji="1" lang="ja-JP" altLang="en-US" sz="1500" dirty="0">
                          <a:latin typeface="UD デジタル 教科書体 NK-R" panose="02020400000000000000" pitchFamily="18" charset="-128"/>
                          <a:ea typeface="UD デジタル 教科書体 NK-R" panose="02020400000000000000" pitchFamily="18" charset="-128"/>
                        </a:rPr>
                        <a:t>日にち</a:t>
                      </a:r>
                    </a:p>
                  </a:txBody>
                  <a:tcPr anchor="ctr" anchorCtr="1"/>
                </a:tc>
                <a:tc>
                  <a:txBody>
                    <a:bodyPr/>
                    <a:lstStyle/>
                    <a:p>
                      <a:pPr algn="ctr"/>
                      <a:r>
                        <a:rPr kumimoji="1" lang="ja-JP" altLang="en-US" sz="1500" dirty="0">
                          <a:latin typeface="UD デジタル 教科書体 NK-R" panose="02020400000000000000" pitchFamily="18" charset="-128"/>
                          <a:ea typeface="UD デジタル 教科書体 NK-R" panose="02020400000000000000" pitchFamily="18" charset="-128"/>
                        </a:rPr>
                        <a:t>施設・事業所名</a:t>
                      </a:r>
                    </a:p>
                  </a:txBody>
                  <a:tcPr anchor="ctr" anchorCtr="1"/>
                </a:tc>
                <a:tc>
                  <a:txBody>
                    <a:bodyPr/>
                    <a:lstStyle/>
                    <a:p>
                      <a:pPr algn="ctr"/>
                      <a:r>
                        <a:rPr kumimoji="1" lang="ja-JP" altLang="en-US" sz="1500" dirty="0">
                          <a:latin typeface="UD デジタル 教科書体 NK-R" panose="02020400000000000000" pitchFamily="18" charset="-128"/>
                          <a:ea typeface="UD デジタル 教科書体 NK-R" panose="02020400000000000000" pitchFamily="18" charset="-128"/>
                        </a:rPr>
                        <a:t>販売商品</a:t>
                      </a:r>
                    </a:p>
                  </a:txBody>
                  <a:tcPr anchor="ctr" anchorCtr="1"/>
                </a:tc>
                <a:tc>
                  <a:txBody>
                    <a:bodyPr/>
                    <a:lstStyle/>
                    <a:p>
                      <a:pPr algn="ctr"/>
                      <a:r>
                        <a:rPr kumimoji="1" lang="ja-JP" altLang="en-US" sz="1500" spc="-300" dirty="0">
                          <a:latin typeface="UD デジタル 教科書体 NK-R" panose="02020400000000000000" pitchFamily="18" charset="-128"/>
                          <a:ea typeface="UD デジタル 教科書体 NK-R" panose="02020400000000000000" pitchFamily="18" charset="-128"/>
                        </a:rPr>
                        <a:t>おすすめ商品</a:t>
                      </a:r>
                    </a:p>
                  </a:txBody>
                  <a:tcPr anchor="ctr" anchorCtr="1"/>
                </a:tc>
                <a:extLst>
                  <a:ext uri="{0D108BD9-81ED-4DB2-BD59-A6C34878D82A}">
                    <a16:rowId xmlns:a16="http://schemas.microsoft.com/office/drawing/2014/main" val="2584907075"/>
                  </a:ext>
                </a:extLst>
              </a:tr>
              <a:tr h="504000">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７</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９</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木</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chorCtr="1">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kern="1000" spc="-150" baseline="0" dirty="0">
                          <a:latin typeface="UD デジタル 教科書体 NK-R" panose="02020400000000000000" pitchFamily="18" charset="-128"/>
                          <a:ea typeface="UD デジタル 教科書体 NK-R" panose="02020400000000000000" pitchFamily="18" charset="-128"/>
                        </a:rPr>
                        <a:t>就労継続支援</a:t>
                      </a:r>
                      <a:r>
                        <a:rPr kumimoji="1" lang="en-US" altLang="ja-JP" sz="1600" kern="1000" spc="-150" baseline="0" dirty="0">
                          <a:latin typeface="UD デジタル 教科書体 NK-R" panose="02020400000000000000" pitchFamily="18" charset="-128"/>
                          <a:ea typeface="UD デジタル 教科書体 NK-R" panose="02020400000000000000" pitchFamily="18" charset="-128"/>
                        </a:rPr>
                        <a:t>A</a:t>
                      </a:r>
                      <a:r>
                        <a:rPr kumimoji="1" lang="ja-JP" altLang="en-US" sz="1600" kern="1000" spc="-150" baseline="0" dirty="0">
                          <a:latin typeface="UD デジタル 教科書体 NK-R" panose="02020400000000000000" pitchFamily="18" charset="-128"/>
                          <a:ea typeface="UD デジタル 教科書体 NK-R" panose="02020400000000000000" pitchFamily="18" charset="-128"/>
                        </a:rPr>
                        <a:t>型つくし</a:t>
                      </a: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から天丼、お弁当等</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142069031"/>
                  </a:ext>
                </a:extLst>
              </a:tr>
              <a:tr h="504000">
                <a:tc vMerge="1">
                  <a:txBody>
                    <a:bodyPr/>
                    <a:lstStyle/>
                    <a:p>
                      <a:endParaRPr dirty="0"/>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ひかりの里</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クッキー、パウンドケーキ等</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094925451"/>
                  </a:ext>
                </a:extLst>
              </a:tr>
              <a:tr h="504000">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７</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１４</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（火）</a:t>
                      </a:r>
                    </a:p>
                  </a:txBody>
                  <a:tcPr anchor="ctr" anchorCtr="1">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kern="1000" spc="-150" baseline="0" dirty="0">
                          <a:latin typeface="UD デジタル 教科書体 NK-R" panose="02020400000000000000" pitchFamily="18" charset="-128"/>
                          <a:ea typeface="UD デジタル 教科書体 NK-R" panose="02020400000000000000" pitchFamily="18" charset="-128"/>
                        </a:rPr>
                        <a:t>グッドジョブ羽島</a:t>
                      </a: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惣菜パン、菓子パン、焼き菓子</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496752147"/>
                  </a:ext>
                </a:extLst>
              </a:tr>
              <a:tr h="504000">
                <a:tc vMerge="1">
                  <a:txBody>
                    <a:bodyPr/>
                    <a:lstStyle/>
                    <a:p>
                      <a:endParaRPr dirty="0"/>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もみじの舞</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spc="0" dirty="0">
                          <a:latin typeface="UD デジタル 教科書体 NK-R" panose="02020400000000000000" pitchFamily="18" charset="-128"/>
                          <a:ea typeface="UD デジタル 教科書体 NK-R" panose="02020400000000000000" pitchFamily="18" charset="-128"/>
                        </a:rPr>
                        <a:t>キューブ食パン、マフィン各種、ラスク</a:t>
                      </a:r>
                      <a:endParaRPr kumimoji="1" lang="en-US" altLang="ja-JP" sz="14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051836820"/>
                  </a:ext>
                </a:extLst>
              </a:tr>
              <a:tr h="504000">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７</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１６（木）</a:t>
                      </a: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ハートフォスター</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総菜パン、食パン、焼き菓子等</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2543732409"/>
                  </a:ext>
                </a:extLst>
              </a:tr>
              <a:tr h="504000">
                <a:tc vMerge="1">
                  <a:txBody>
                    <a:bodyPr/>
                    <a:lstStyle/>
                    <a:p>
                      <a:endParaRPr dirty="0"/>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ポップコーン福祉会</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コーヒー、ブレスレット等</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085116498"/>
                  </a:ext>
                </a:extLst>
              </a:tr>
              <a:tr h="504000">
                <a:tc row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７</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１７（金）</a:t>
                      </a:r>
                    </a:p>
                  </a:txBody>
                  <a:tcPr anchor="ctr" anchorCtr="1">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kern="1000" spc="-150" baseline="0" dirty="0">
                          <a:latin typeface="UD デジタル 教科書体 NK-R" panose="02020400000000000000" pitchFamily="18" charset="-128"/>
                          <a:ea typeface="UD デジタル 教科書体 NK-R" panose="02020400000000000000" pitchFamily="18" charset="-128"/>
                        </a:rPr>
                        <a:t>うぇる工房そら</a:t>
                      </a: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焼きドーナツ各種、クッキー各種</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3048149932"/>
                  </a:ext>
                </a:extLst>
              </a:tr>
              <a:tr h="504000">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ビー・カンパニー</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spc="0" dirty="0">
                          <a:latin typeface="UD デジタル 教科書体 NK-R" panose="02020400000000000000" pitchFamily="18" charset="-128"/>
                          <a:ea typeface="UD デジタル 教科書体 NK-R" panose="02020400000000000000" pitchFamily="18" charset="-128"/>
                        </a:rPr>
                        <a:t>キャンドル、ジャム、キッシュ、タルト、クッキー</a:t>
                      </a:r>
                      <a:endParaRPr kumimoji="1" lang="en-US" altLang="ja-JP" sz="12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3280471010"/>
                  </a:ext>
                </a:extLst>
              </a:tr>
              <a:tr h="504000">
                <a:tc vMerge="1">
                  <a:txBody>
                    <a:bodyPr/>
                    <a:lstStyle/>
                    <a:p>
                      <a:endParaRPr dirty="0"/>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長良ひまわり社</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a:latin typeface="UD デジタル 教科書体 NK-R" panose="02020400000000000000" pitchFamily="18" charset="-128"/>
                          <a:ea typeface="UD デジタル 教科書体 NK-R" panose="02020400000000000000" pitchFamily="18" charset="-128"/>
                        </a:rPr>
                        <a:t>シフォンケーキ、クッキー</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116279108"/>
                  </a:ext>
                </a:extLst>
              </a:tr>
              <a:tr h="504000">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マルエイ・ソーシャルサポート</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spc="0" dirty="0">
                          <a:latin typeface="UD デジタル 教科書体 NK-R" panose="02020400000000000000" pitchFamily="18" charset="-128"/>
                          <a:ea typeface="UD デジタル 教科書体 NK-R" panose="02020400000000000000" pitchFamily="18" charset="-128"/>
                        </a:rPr>
                        <a:t>椎茸チップス、乾燥椎茸</a:t>
                      </a:r>
                      <a:endParaRPr kumimoji="1" lang="en-US" altLang="ja-JP" sz="1600" spc="0" dirty="0">
                        <a:latin typeface="UD デジタル 教科書体 NK-R" panose="02020400000000000000" pitchFamily="18" charset="-128"/>
                        <a:ea typeface="UD デジタル 教科書体 NK-R" panose="02020400000000000000" pitchFamily="18" charset="-128"/>
                      </a:endParaRPr>
                    </a:p>
                  </a:txBody>
                  <a:tcPr anchor="ctr" anchorCtr="1">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879440070"/>
                  </a:ext>
                </a:extLst>
              </a:tr>
            </a:tbl>
          </a:graphicData>
        </a:graphic>
      </p:graphicFrame>
      <p:sp>
        <p:nvSpPr>
          <p:cNvPr id="4" name="テキスト ボックス 3"/>
          <p:cNvSpPr txBox="1"/>
          <p:nvPr/>
        </p:nvSpPr>
        <p:spPr>
          <a:xfrm>
            <a:off x="1965050" y="1918580"/>
            <a:ext cx="2927889"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開催日：毎週火、木曜日、第３金曜日</a:t>
            </a:r>
            <a:br>
              <a:rPr kumimoji="1" lang="en-US" altLang="ja-JP" sz="1400"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時　　間：１１：３０～１３：００</a:t>
            </a:r>
            <a:br>
              <a:rPr kumimoji="1" lang="en-US" altLang="ja-JP" sz="1400"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場　　所：県庁２階　物販スペース</a:t>
            </a:r>
          </a:p>
        </p:txBody>
      </p:sp>
      <p:grpSp>
        <p:nvGrpSpPr>
          <p:cNvPr id="56" name="グループ化 55">
            <a:extLst>
              <a:ext uri="{FF2B5EF4-FFF2-40B4-BE49-F238E27FC236}">
                <a16:creationId xmlns:a16="http://schemas.microsoft.com/office/drawing/2014/main" id="{1EA5F366-C5B6-CCB1-FAD2-C50FF066D046}"/>
              </a:ext>
            </a:extLst>
          </p:cNvPr>
          <p:cNvGrpSpPr/>
          <p:nvPr/>
        </p:nvGrpSpPr>
        <p:grpSpPr>
          <a:xfrm>
            <a:off x="2281514" y="8568255"/>
            <a:ext cx="5798353" cy="421854"/>
            <a:chOff x="2193369" y="8652120"/>
            <a:chExt cx="5798353" cy="421854"/>
          </a:xfrm>
        </p:grpSpPr>
        <p:sp>
          <p:nvSpPr>
            <p:cNvPr id="10" name="テキスト ボックス 9"/>
            <p:cNvSpPr txBox="1"/>
            <p:nvPr/>
          </p:nvSpPr>
          <p:spPr>
            <a:xfrm>
              <a:off x="2203529" y="8652120"/>
              <a:ext cx="5788193" cy="261610"/>
            </a:xfrm>
            <a:prstGeom prst="rect">
              <a:avLst/>
            </a:prstGeom>
            <a:noFill/>
          </p:spPr>
          <p:txBody>
            <a:bodyPr wrap="square" rtlCol="0">
              <a:spAutoFit/>
            </a:bodyPr>
            <a:lstStyle/>
            <a:p>
              <a:r>
                <a:rPr kumimoji="1" lang="en-US" altLang="ja-JP" sz="1100" dirty="0">
                  <a:latin typeface="UD デジタル 教科書体 NP-R" panose="02020400000000000000" pitchFamily="18" charset="-128"/>
                  <a:ea typeface="UD デジタル 教科書体 NP-R" panose="02020400000000000000" pitchFamily="18" charset="-128"/>
                </a:rPr>
                <a:t>※</a:t>
              </a:r>
              <a:r>
                <a:rPr kumimoji="1" lang="ja-JP" altLang="en-US" sz="1100" dirty="0">
                  <a:latin typeface="UD デジタル 教科書体 NP-R" panose="02020400000000000000" pitchFamily="18" charset="-128"/>
                  <a:ea typeface="UD デジタル 教科書体 NP-R" panose="02020400000000000000" pitchFamily="18" charset="-128"/>
                </a:rPr>
                <a:t>出店事業所等について当日変更になる場合があります。</a:t>
              </a:r>
            </a:p>
          </p:txBody>
        </p:sp>
        <p:sp>
          <p:nvSpPr>
            <p:cNvPr id="11" name="正方形/長方形 10"/>
            <p:cNvSpPr/>
            <p:nvPr/>
          </p:nvSpPr>
          <p:spPr>
            <a:xfrm>
              <a:off x="2193369" y="8796975"/>
              <a:ext cx="5167584" cy="276999"/>
            </a:xfrm>
            <a:prstGeom prst="rect">
              <a:avLst/>
            </a:prstGeom>
          </p:spPr>
          <p:txBody>
            <a:bodyPr wrap="square">
              <a:spAutoFit/>
            </a:bodyPr>
            <a:lstStyle/>
            <a:p>
              <a:r>
                <a:rPr kumimoji="1" lang="ja-JP" altLang="en-US" sz="1200" dirty="0">
                  <a:latin typeface="UD デジタル 教科書体 NP-R" panose="02020400000000000000" pitchFamily="18" charset="-128"/>
                  <a:ea typeface="UD デジタル 教科書体 NP-R" panose="02020400000000000000" pitchFamily="18" charset="-128"/>
                </a:rPr>
                <a:t>　</a:t>
              </a:r>
              <a:r>
                <a:rPr kumimoji="1" lang="ja-JP" altLang="en-US" sz="1100" dirty="0">
                  <a:latin typeface="UD デジタル 教科書体 NP-R" panose="02020400000000000000" pitchFamily="18" charset="-128"/>
                  <a:ea typeface="UD デジタル 教科書体 NP-R" panose="02020400000000000000" pitchFamily="18" charset="-128"/>
                </a:rPr>
                <a:t>お問合せ先：岐阜県セルプ支援センター（</a:t>
              </a:r>
              <a:r>
                <a:rPr kumimoji="1" lang="en-US" altLang="ja-JP" sz="1100" dirty="0">
                  <a:latin typeface="UD デジタル 教科書体 NP-R" panose="02020400000000000000" pitchFamily="18" charset="-128"/>
                  <a:ea typeface="UD デジタル 教科書体 NP-R" panose="02020400000000000000" pitchFamily="18" charset="-128"/>
                </a:rPr>
                <a:t>TEL</a:t>
              </a:r>
              <a:r>
                <a:rPr kumimoji="1" lang="ja-JP" altLang="en-US" sz="1100" dirty="0">
                  <a:latin typeface="UD デジタル 教科書体 NP-R" panose="02020400000000000000" pitchFamily="18" charset="-128"/>
                  <a:ea typeface="UD デジタル 教科書体 NP-R" panose="02020400000000000000" pitchFamily="18" charset="-128"/>
                </a:rPr>
                <a:t>　</a:t>
              </a:r>
              <a:r>
                <a:rPr kumimoji="1" lang="en-US" altLang="ja-JP" sz="1100" dirty="0">
                  <a:latin typeface="UD デジタル 教科書体 NP-R" panose="02020400000000000000" pitchFamily="18" charset="-128"/>
                  <a:ea typeface="UD デジタル 教科書体 NP-R" panose="02020400000000000000" pitchFamily="18" charset="-128"/>
                </a:rPr>
                <a:t>058</a:t>
              </a:r>
              <a:r>
                <a:rPr kumimoji="1" lang="ja-JP" altLang="en-US" sz="1100" dirty="0">
                  <a:latin typeface="UD デジタル 教科書体 NP-R" panose="02020400000000000000" pitchFamily="18" charset="-128"/>
                  <a:ea typeface="UD デジタル 教科書体 NP-R" panose="02020400000000000000" pitchFamily="18" charset="-128"/>
                </a:rPr>
                <a:t>－</a:t>
              </a:r>
              <a:r>
                <a:rPr kumimoji="1" lang="en-US" altLang="ja-JP" sz="1100" dirty="0">
                  <a:latin typeface="UD デジタル 教科書体 NP-R" panose="02020400000000000000" pitchFamily="18" charset="-128"/>
                  <a:ea typeface="UD デジタル 教科書体 NP-R" panose="02020400000000000000" pitchFamily="18" charset="-128"/>
                </a:rPr>
                <a:t>201-1561</a:t>
              </a:r>
              <a:r>
                <a:rPr kumimoji="1" lang="ja-JP" altLang="en-US" sz="1100" dirty="0">
                  <a:latin typeface="UD デジタル 教科書体 NP-R" panose="02020400000000000000" pitchFamily="18" charset="-128"/>
                  <a:ea typeface="UD デジタル 教科書体 NP-R" panose="02020400000000000000" pitchFamily="18" charset="-128"/>
                </a:rPr>
                <a:t>）</a:t>
              </a:r>
              <a:endParaRPr lang="ja-JP" altLang="en-US" sz="1100" dirty="0"/>
            </a:p>
          </p:txBody>
        </p:sp>
      </p:grpSp>
      <p:grpSp>
        <p:nvGrpSpPr>
          <p:cNvPr id="2" name="グループ化 1">
            <a:extLst>
              <a:ext uri="{FF2B5EF4-FFF2-40B4-BE49-F238E27FC236}">
                <a16:creationId xmlns:a16="http://schemas.microsoft.com/office/drawing/2014/main" id="{715D47D9-3FD9-4A94-80C8-A702B1B8EB01}"/>
              </a:ext>
            </a:extLst>
          </p:cNvPr>
          <p:cNvGrpSpPr/>
          <p:nvPr/>
        </p:nvGrpSpPr>
        <p:grpSpPr>
          <a:xfrm>
            <a:off x="6000198" y="5678186"/>
            <a:ext cx="679586" cy="487667"/>
            <a:chOff x="5937582" y="4407297"/>
            <a:chExt cx="742254" cy="532638"/>
          </a:xfrm>
        </p:grpSpPr>
        <p:pic>
          <p:nvPicPr>
            <p:cNvPr id="5" name="図 4" descr="テーブル, 座る, 木製, 大きい が含まれている画像&#10;&#10;自動的に生成された説明">
              <a:extLst>
                <a:ext uri="{FF2B5EF4-FFF2-40B4-BE49-F238E27FC236}">
                  <a16:creationId xmlns:a16="http://schemas.microsoft.com/office/drawing/2014/main" id="{4349D41D-A565-9C6B-F8B9-1B744736D7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656" b="15461"/>
            <a:stretch/>
          </p:blipFill>
          <p:spPr>
            <a:xfrm>
              <a:off x="5937582" y="4407297"/>
              <a:ext cx="742254" cy="532638"/>
            </a:xfrm>
            <a:prstGeom prst="roundRect">
              <a:avLst/>
            </a:prstGeom>
          </p:spPr>
        </p:pic>
        <p:grpSp>
          <p:nvGrpSpPr>
            <p:cNvPr id="6" name="グループ化 5">
              <a:extLst>
                <a:ext uri="{FF2B5EF4-FFF2-40B4-BE49-F238E27FC236}">
                  <a16:creationId xmlns:a16="http://schemas.microsoft.com/office/drawing/2014/main" id="{B483A7E6-FFDC-37F8-1043-0E4FEC100905}"/>
                </a:ext>
              </a:extLst>
            </p:cNvPr>
            <p:cNvGrpSpPr/>
            <p:nvPr/>
          </p:nvGrpSpPr>
          <p:grpSpPr>
            <a:xfrm>
              <a:off x="5984987" y="4802331"/>
              <a:ext cx="647444" cy="125412"/>
              <a:chOff x="213621" y="2222220"/>
              <a:chExt cx="647444" cy="125412"/>
            </a:xfrm>
            <a:scene3d>
              <a:camera prst="orthographicFront"/>
              <a:lightRig rig="flat" dir="t"/>
            </a:scene3d>
          </p:grpSpPr>
          <p:sp>
            <p:nvSpPr>
              <p:cNvPr id="22" name="正方形/長方形 21">
                <a:extLst>
                  <a:ext uri="{FF2B5EF4-FFF2-40B4-BE49-F238E27FC236}">
                    <a16:creationId xmlns:a16="http://schemas.microsoft.com/office/drawing/2014/main" id="{0F7531E3-950D-E5B1-4F56-0A659CEB9BB7}"/>
                  </a:ext>
                </a:extLst>
              </p:cNvPr>
              <p:cNvSpPr/>
              <p:nvPr/>
            </p:nvSpPr>
            <p:spPr>
              <a:xfrm>
                <a:off x="213621" y="2222220"/>
                <a:ext cx="647444" cy="125412"/>
              </a:xfrm>
              <a:prstGeom prst="rect">
                <a:avLst/>
              </a:prstGeom>
              <a:solidFill>
                <a:sysClr val="window" lastClr="FFFFFF"/>
              </a:solidFill>
              <a:ln>
                <a:noFill/>
              </a:ln>
              <a:effectLst/>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a:lstStyle/>
              <a:p>
                <a:endParaRPr lang="ja-JP" altLang="en-US"/>
              </a:p>
            </p:txBody>
          </p:sp>
          <p:sp>
            <p:nvSpPr>
              <p:cNvPr id="23" name="テキスト ボックス 22">
                <a:extLst>
                  <a:ext uri="{FF2B5EF4-FFF2-40B4-BE49-F238E27FC236}">
                    <a16:creationId xmlns:a16="http://schemas.microsoft.com/office/drawing/2014/main" id="{EF0A0049-59D1-229D-45D2-4322951FDF86}"/>
                  </a:ext>
                </a:extLst>
              </p:cNvPr>
              <p:cNvSpPr txBox="1"/>
              <p:nvPr/>
            </p:nvSpPr>
            <p:spPr>
              <a:xfrm>
                <a:off x="213621" y="2222220"/>
                <a:ext cx="647444" cy="125412"/>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kumimoji="1" lang="ja-JP" altLang="en-US" sz="800" b="0" kern="1200" spc="-15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ブレスレット</a:t>
                </a:r>
              </a:p>
            </p:txBody>
          </p:sp>
        </p:grpSp>
      </p:grpSp>
      <p:grpSp>
        <p:nvGrpSpPr>
          <p:cNvPr id="13" name="グループ化 12">
            <a:extLst>
              <a:ext uri="{FF2B5EF4-FFF2-40B4-BE49-F238E27FC236}">
                <a16:creationId xmlns:a16="http://schemas.microsoft.com/office/drawing/2014/main" id="{09C12478-1300-6E1D-73BB-07FFEC1B7A9A}"/>
              </a:ext>
            </a:extLst>
          </p:cNvPr>
          <p:cNvGrpSpPr/>
          <p:nvPr/>
        </p:nvGrpSpPr>
        <p:grpSpPr>
          <a:xfrm>
            <a:off x="5999333" y="4149112"/>
            <a:ext cx="676623" cy="507467"/>
            <a:chOff x="5937582" y="3806587"/>
            <a:chExt cx="742254" cy="556691"/>
          </a:xfrm>
        </p:grpSpPr>
        <p:pic>
          <p:nvPicPr>
            <p:cNvPr id="14" name="図 13">
              <a:extLst>
                <a:ext uri="{FF2B5EF4-FFF2-40B4-BE49-F238E27FC236}">
                  <a16:creationId xmlns:a16="http://schemas.microsoft.com/office/drawing/2014/main" id="{3FD42B08-2AF8-5D9D-B5BC-9A34D7E106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582" y="3806587"/>
              <a:ext cx="742254" cy="556691"/>
            </a:xfrm>
            <a:prstGeom prst="roundRect">
              <a:avLst/>
            </a:prstGeom>
            <a:noFill/>
            <a:ln>
              <a:noFill/>
            </a:ln>
          </p:spPr>
        </p:pic>
        <p:grpSp>
          <p:nvGrpSpPr>
            <p:cNvPr id="15" name="グループ化 14">
              <a:extLst>
                <a:ext uri="{FF2B5EF4-FFF2-40B4-BE49-F238E27FC236}">
                  <a16:creationId xmlns:a16="http://schemas.microsoft.com/office/drawing/2014/main" id="{7159B940-A385-F4EF-2A69-9190918C806B}"/>
                </a:ext>
              </a:extLst>
            </p:cNvPr>
            <p:cNvGrpSpPr/>
            <p:nvPr/>
          </p:nvGrpSpPr>
          <p:grpSpPr>
            <a:xfrm>
              <a:off x="5983624" y="4195988"/>
              <a:ext cx="631411" cy="161144"/>
              <a:chOff x="185750" y="1895153"/>
              <a:chExt cx="631411" cy="161144"/>
            </a:xfrm>
            <a:scene3d>
              <a:camera prst="orthographicFront"/>
              <a:lightRig rig="flat" dir="t"/>
            </a:scene3d>
          </p:grpSpPr>
          <p:sp>
            <p:nvSpPr>
              <p:cNvPr id="26" name="正方形/長方形 25">
                <a:extLst>
                  <a:ext uri="{FF2B5EF4-FFF2-40B4-BE49-F238E27FC236}">
                    <a16:creationId xmlns:a16="http://schemas.microsoft.com/office/drawing/2014/main" id="{CEECBA97-F5E3-5C0D-6118-A401D3DC98FF}"/>
                  </a:ext>
                </a:extLst>
              </p:cNvPr>
              <p:cNvSpPr/>
              <p:nvPr/>
            </p:nvSpPr>
            <p:spPr>
              <a:xfrm>
                <a:off x="185750" y="1895153"/>
                <a:ext cx="618100" cy="143982"/>
              </a:xfrm>
              <a:prstGeom prst="rect">
                <a:avLst/>
              </a:prstGeom>
              <a:solidFill>
                <a:sysClr val="window" lastClr="FFFFFF"/>
              </a:solidFill>
              <a:ln>
                <a:noFill/>
              </a:ln>
              <a:effectLst/>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a:lstStyle/>
              <a:p>
                <a:endParaRPr lang="ja-JP" altLang="en-US"/>
              </a:p>
            </p:txBody>
          </p:sp>
          <p:sp>
            <p:nvSpPr>
              <p:cNvPr id="27" name="テキスト ボックス 26">
                <a:extLst>
                  <a:ext uri="{FF2B5EF4-FFF2-40B4-BE49-F238E27FC236}">
                    <a16:creationId xmlns:a16="http://schemas.microsoft.com/office/drawing/2014/main" id="{24DBA7E0-6F6B-4F74-0B5B-77164F0EB34A}"/>
                  </a:ext>
                </a:extLst>
              </p:cNvPr>
              <p:cNvSpPr txBox="1"/>
              <p:nvPr/>
            </p:nvSpPr>
            <p:spPr>
              <a:xfrm>
                <a:off x="199061" y="1912315"/>
                <a:ext cx="618100" cy="143982"/>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kumimoji="1" lang="ja-JP" altLang="en-US" sz="80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菓子パン</a:t>
                </a:r>
                <a:endParaRPr kumimoji="1" lang="en-US" altLang="ja-JP" sz="80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grpSp>
      <p:grpSp>
        <p:nvGrpSpPr>
          <p:cNvPr id="28" name="グループ化 27">
            <a:extLst>
              <a:ext uri="{FF2B5EF4-FFF2-40B4-BE49-F238E27FC236}">
                <a16:creationId xmlns:a16="http://schemas.microsoft.com/office/drawing/2014/main" id="{1A4265D0-4CBC-EE45-B68F-DD8216322522}"/>
              </a:ext>
            </a:extLst>
          </p:cNvPr>
          <p:cNvGrpSpPr/>
          <p:nvPr/>
        </p:nvGrpSpPr>
        <p:grpSpPr>
          <a:xfrm>
            <a:off x="6005663" y="6682717"/>
            <a:ext cx="663966" cy="501490"/>
            <a:chOff x="5923814" y="6814952"/>
            <a:chExt cx="756022" cy="571019"/>
          </a:xfrm>
        </p:grpSpPr>
        <p:pic>
          <p:nvPicPr>
            <p:cNvPr id="29" name="図 28" descr="テーブル, 座る, 食品, 鍋 が含まれている画像&#10;&#10;自動的に生成された説明">
              <a:extLst>
                <a:ext uri="{FF2B5EF4-FFF2-40B4-BE49-F238E27FC236}">
                  <a16:creationId xmlns:a16="http://schemas.microsoft.com/office/drawing/2014/main" id="{B92463B0-648E-6940-F403-A9D7CFD041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175" b="13013"/>
            <a:stretch/>
          </p:blipFill>
          <p:spPr>
            <a:xfrm>
              <a:off x="5923814" y="6814952"/>
              <a:ext cx="756022" cy="565596"/>
            </a:xfrm>
            <a:prstGeom prst="roundRect">
              <a:avLst/>
            </a:prstGeom>
          </p:spPr>
        </p:pic>
        <p:grpSp>
          <p:nvGrpSpPr>
            <p:cNvPr id="30" name="グループ化 29">
              <a:extLst>
                <a:ext uri="{FF2B5EF4-FFF2-40B4-BE49-F238E27FC236}">
                  <a16:creationId xmlns:a16="http://schemas.microsoft.com/office/drawing/2014/main" id="{664441FE-02F3-6493-B7CE-C9897BECE990}"/>
                </a:ext>
              </a:extLst>
            </p:cNvPr>
            <p:cNvGrpSpPr/>
            <p:nvPr/>
          </p:nvGrpSpPr>
          <p:grpSpPr>
            <a:xfrm>
              <a:off x="6070572" y="7267258"/>
              <a:ext cx="444203" cy="118713"/>
              <a:chOff x="295845" y="631370"/>
              <a:chExt cx="444203" cy="118713"/>
            </a:xfrm>
            <a:scene3d>
              <a:camera prst="orthographicFront"/>
              <a:lightRig rig="flat" dir="t"/>
            </a:scene3d>
          </p:grpSpPr>
          <p:sp>
            <p:nvSpPr>
              <p:cNvPr id="31" name="正方形/長方形 30">
                <a:extLst>
                  <a:ext uri="{FF2B5EF4-FFF2-40B4-BE49-F238E27FC236}">
                    <a16:creationId xmlns:a16="http://schemas.microsoft.com/office/drawing/2014/main" id="{719CC62A-A5B8-15D6-2125-FCEFD9EAA7F1}"/>
                  </a:ext>
                </a:extLst>
              </p:cNvPr>
              <p:cNvSpPr/>
              <p:nvPr/>
            </p:nvSpPr>
            <p:spPr>
              <a:xfrm>
                <a:off x="295845" y="631370"/>
                <a:ext cx="444203" cy="118713"/>
              </a:xfrm>
              <a:prstGeom prst="rect">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a:lstStyle/>
              <a:p>
                <a:endParaRPr lang="ja-JP" altLang="en-US"/>
              </a:p>
            </p:txBody>
          </p:sp>
          <p:sp>
            <p:nvSpPr>
              <p:cNvPr id="39" name="テキスト ボックス 38">
                <a:extLst>
                  <a:ext uri="{FF2B5EF4-FFF2-40B4-BE49-F238E27FC236}">
                    <a16:creationId xmlns:a16="http://schemas.microsoft.com/office/drawing/2014/main" id="{08B2E5CB-625D-6FD2-87A9-496287E9DDC9}"/>
                  </a:ext>
                </a:extLst>
              </p:cNvPr>
              <p:cNvSpPr txBox="1"/>
              <p:nvPr/>
            </p:nvSpPr>
            <p:spPr>
              <a:xfrm>
                <a:off x="295845" y="631370"/>
                <a:ext cx="444203" cy="118713"/>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kumimoji="1" lang="ja-JP" altLang="en-US"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キッシュ</a:t>
                </a:r>
                <a:endParaRPr kumimoji="1" lang="en-US" altLang="ja-JP"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grpSp>
      <p:grpSp>
        <p:nvGrpSpPr>
          <p:cNvPr id="7" name="グループ化 6">
            <a:extLst>
              <a:ext uri="{FF2B5EF4-FFF2-40B4-BE49-F238E27FC236}">
                <a16:creationId xmlns:a16="http://schemas.microsoft.com/office/drawing/2014/main" id="{4F1E218B-46E4-A054-2E8F-3CFCAA6E78B1}"/>
              </a:ext>
            </a:extLst>
          </p:cNvPr>
          <p:cNvGrpSpPr/>
          <p:nvPr/>
        </p:nvGrpSpPr>
        <p:grpSpPr>
          <a:xfrm>
            <a:off x="5962965" y="7212184"/>
            <a:ext cx="756162" cy="487666"/>
            <a:chOff x="5670905" y="4905921"/>
            <a:chExt cx="625948" cy="403688"/>
          </a:xfrm>
        </p:grpSpPr>
        <p:sp>
          <p:nvSpPr>
            <p:cNvPr id="8" name="四角形: 角を丸くする 7">
              <a:extLst>
                <a:ext uri="{FF2B5EF4-FFF2-40B4-BE49-F238E27FC236}">
                  <a16:creationId xmlns:a16="http://schemas.microsoft.com/office/drawing/2014/main" id="{39E33C18-667F-AB5C-4065-65CC63D5C36B}"/>
                </a:ext>
              </a:extLst>
            </p:cNvPr>
            <p:cNvSpPr/>
            <p:nvPr/>
          </p:nvSpPr>
          <p:spPr>
            <a:xfrm>
              <a:off x="5670905" y="4905921"/>
              <a:ext cx="625948" cy="403688"/>
            </a:xfrm>
            <a:prstGeom prst="roundRect">
              <a:avLst/>
            </a:prstGeom>
            <a:blipFill rotWithShape="1">
              <a:blip r:embed="rId7"/>
              <a:srcRect/>
              <a:stretch>
                <a:fillRect t="-18000" b="-18000"/>
              </a:stretch>
            </a:blipFill>
          </p:spPr>
          <p:style>
            <a:lnRef idx="0">
              <a:schemeClr val="dk2">
                <a:hueOff val="0"/>
                <a:satOff val="0"/>
                <a:lumOff val="0"/>
                <a:alphaOff val="0"/>
              </a:schemeClr>
            </a:lnRef>
            <a:fillRef idx="1">
              <a:scrgbClr r="0" g="0" b="0"/>
            </a:fillRef>
            <a:effectRef idx="1">
              <a:schemeClr val="dk2">
                <a:tint val="40000"/>
                <a:hueOff val="0"/>
                <a:satOff val="0"/>
                <a:lumOff val="0"/>
                <a:alphaOff val="0"/>
              </a:schemeClr>
            </a:effectRef>
            <a:fontRef idx="minor">
              <a:schemeClr val="dk1">
                <a:hueOff val="0"/>
                <a:satOff val="0"/>
                <a:lumOff val="0"/>
                <a:alphaOff val="0"/>
              </a:schemeClr>
            </a:fontRef>
          </p:style>
          <p:txBody>
            <a:bodyPr/>
            <a:lstStyle/>
            <a:p>
              <a:endParaRPr lang="ja-JP" altLang="en-US"/>
            </a:p>
          </p:txBody>
        </p:sp>
        <p:grpSp>
          <p:nvGrpSpPr>
            <p:cNvPr id="9" name="グループ化 8">
              <a:extLst>
                <a:ext uri="{FF2B5EF4-FFF2-40B4-BE49-F238E27FC236}">
                  <a16:creationId xmlns:a16="http://schemas.microsoft.com/office/drawing/2014/main" id="{B676EC29-C78F-5C1B-925B-1E4E7F898B3B}"/>
                </a:ext>
              </a:extLst>
            </p:cNvPr>
            <p:cNvGrpSpPr/>
            <p:nvPr/>
          </p:nvGrpSpPr>
          <p:grpSpPr>
            <a:xfrm>
              <a:off x="5744662" y="5211162"/>
              <a:ext cx="488811" cy="92404"/>
              <a:chOff x="303897" y="3394853"/>
              <a:chExt cx="567355" cy="107252"/>
            </a:xfrm>
            <a:scene3d>
              <a:camera prst="orthographicFront"/>
              <a:lightRig rig="flat" dir="t"/>
            </a:scene3d>
          </p:grpSpPr>
          <p:sp>
            <p:nvSpPr>
              <p:cNvPr id="18" name="正方形/長方形 17">
                <a:extLst>
                  <a:ext uri="{FF2B5EF4-FFF2-40B4-BE49-F238E27FC236}">
                    <a16:creationId xmlns:a16="http://schemas.microsoft.com/office/drawing/2014/main" id="{26FE52D5-2534-C272-3100-A819C6D06915}"/>
                  </a:ext>
                </a:extLst>
              </p:cNvPr>
              <p:cNvSpPr/>
              <p:nvPr/>
            </p:nvSpPr>
            <p:spPr>
              <a:xfrm>
                <a:off x="312280" y="3394853"/>
                <a:ext cx="546355" cy="107252"/>
              </a:xfrm>
              <a:prstGeom prst="rect">
                <a:avLst/>
              </a:prstGeom>
              <a:solidFill>
                <a:sysClr val="window" lastClr="FFFFFF"/>
              </a:solidFill>
              <a:ln>
                <a:noFill/>
              </a:ln>
              <a:effectLst/>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a:lstStyle/>
              <a:p>
                <a:endParaRPr lang="ja-JP" altLang="en-US"/>
              </a:p>
            </p:txBody>
          </p:sp>
          <p:sp>
            <p:nvSpPr>
              <p:cNvPr id="19" name="テキスト ボックス 18">
                <a:extLst>
                  <a:ext uri="{FF2B5EF4-FFF2-40B4-BE49-F238E27FC236}">
                    <a16:creationId xmlns:a16="http://schemas.microsoft.com/office/drawing/2014/main" id="{722D78DD-B1CB-DF55-8E44-0BD500D0ADD0}"/>
                  </a:ext>
                </a:extLst>
              </p:cNvPr>
              <p:cNvSpPr txBox="1"/>
              <p:nvPr/>
            </p:nvSpPr>
            <p:spPr>
              <a:xfrm>
                <a:off x="303897" y="3394856"/>
                <a:ext cx="567355" cy="107249"/>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240" tIns="108000" rIns="15240" bIns="72000" numCol="1" spcCol="1270" anchor="ctr" anchorCtr="0">
                <a:noAutofit/>
              </a:bodyPr>
              <a:lstStyle/>
              <a:p>
                <a:pPr marL="0" lvl="0" indent="0" algn="ctr" defTabSz="333375">
                  <a:lnSpc>
                    <a:spcPct val="90000"/>
                  </a:lnSpc>
                  <a:spcBef>
                    <a:spcPct val="0"/>
                  </a:spcBef>
                  <a:spcAft>
                    <a:spcPct val="5000"/>
                  </a:spcAft>
                  <a:buNone/>
                </a:pPr>
                <a:r>
                  <a:rPr kumimoji="1" lang="ja-JP" altLang="en-US" sz="75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醤油さぶれ</a:t>
                </a:r>
              </a:p>
            </p:txBody>
          </p:sp>
        </p:grpSp>
      </p:grpSp>
      <p:grpSp>
        <p:nvGrpSpPr>
          <p:cNvPr id="20" name="グループ化 19">
            <a:extLst>
              <a:ext uri="{FF2B5EF4-FFF2-40B4-BE49-F238E27FC236}">
                <a16:creationId xmlns:a16="http://schemas.microsoft.com/office/drawing/2014/main" id="{A601A090-68F0-6365-F578-D171AE374316}"/>
              </a:ext>
            </a:extLst>
          </p:cNvPr>
          <p:cNvGrpSpPr/>
          <p:nvPr/>
        </p:nvGrpSpPr>
        <p:grpSpPr>
          <a:xfrm>
            <a:off x="5992922" y="3667922"/>
            <a:ext cx="683431" cy="504857"/>
            <a:chOff x="6965546" y="2927183"/>
            <a:chExt cx="683431" cy="504857"/>
          </a:xfrm>
        </p:grpSpPr>
        <p:pic>
          <p:nvPicPr>
            <p:cNvPr id="21" name="図 20" descr="プラスチック容器に入ったお菓子&#10;&#10;中程度の精度で自動的に生成された説明">
              <a:extLst>
                <a:ext uri="{FF2B5EF4-FFF2-40B4-BE49-F238E27FC236}">
                  <a16:creationId xmlns:a16="http://schemas.microsoft.com/office/drawing/2014/main" id="{ACE73EAF-FF25-38F7-1189-4AEBC361D0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5546" y="2927183"/>
              <a:ext cx="683431" cy="455620"/>
            </a:xfrm>
            <a:prstGeom prst="roundRect">
              <a:avLst/>
            </a:prstGeom>
          </p:spPr>
        </p:pic>
        <p:grpSp>
          <p:nvGrpSpPr>
            <p:cNvPr id="25" name="グループ化 24">
              <a:extLst>
                <a:ext uri="{FF2B5EF4-FFF2-40B4-BE49-F238E27FC236}">
                  <a16:creationId xmlns:a16="http://schemas.microsoft.com/office/drawing/2014/main" id="{1B4DBE7D-2F6C-F309-AB65-D040BADDFCAB}"/>
                </a:ext>
              </a:extLst>
            </p:cNvPr>
            <p:cNvGrpSpPr/>
            <p:nvPr/>
          </p:nvGrpSpPr>
          <p:grpSpPr>
            <a:xfrm>
              <a:off x="7059611" y="3247374"/>
              <a:ext cx="495300" cy="184666"/>
              <a:chOff x="7150100" y="3492500"/>
              <a:chExt cx="495300" cy="184666"/>
            </a:xfrm>
          </p:grpSpPr>
          <p:sp>
            <p:nvSpPr>
              <p:cNvPr id="36" name="正方形/長方形 35">
                <a:extLst>
                  <a:ext uri="{FF2B5EF4-FFF2-40B4-BE49-F238E27FC236}">
                    <a16:creationId xmlns:a16="http://schemas.microsoft.com/office/drawing/2014/main" id="{586FB793-0CEE-0155-9613-C4C3A7E75A4B}"/>
                  </a:ext>
                </a:extLst>
              </p:cNvPr>
              <p:cNvSpPr/>
              <p:nvPr/>
            </p:nvSpPr>
            <p:spPr>
              <a:xfrm>
                <a:off x="7150100" y="3514725"/>
                <a:ext cx="495300" cy="114652"/>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DE067AB-7D38-D22C-E507-E934CB230CB7}"/>
                  </a:ext>
                </a:extLst>
              </p:cNvPr>
              <p:cNvSpPr txBox="1"/>
              <p:nvPr/>
            </p:nvSpPr>
            <p:spPr>
              <a:xfrm>
                <a:off x="7186612" y="3492500"/>
                <a:ext cx="441325" cy="184666"/>
              </a:xfrm>
              <a:prstGeom prst="rect">
                <a:avLst/>
              </a:prstGeom>
              <a:noFill/>
            </p:spPr>
            <p:txBody>
              <a:bodyPr wrap="square" rtlCol="0">
                <a:spAutoFit/>
              </a:bodyPr>
              <a:lstStyle/>
              <a:p>
                <a:r>
                  <a:rPr kumimoji="1" lang="ja-JP" altLang="en-US" sz="600" dirty="0">
                    <a:latin typeface="UD デジタル 教科書体 NK" panose="02020400000000000000" pitchFamily="18" charset="-128"/>
                    <a:ea typeface="UD デジタル 教科書体 NK" panose="02020400000000000000" pitchFamily="18" charset="-128"/>
                  </a:rPr>
                  <a:t>クッキー</a:t>
                </a:r>
              </a:p>
            </p:txBody>
          </p:sp>
        </p:grpSp>
      </p:grpSp>
      <p:grpSp>
        <p:nvGrpSpPr>
          <p:cNvPr id="38" name="グループ化 37">
            <a:extLst>
              <a:ext uri="{FF2B5EF4-FFF2-40B4-BE49-F238E27FC236}">
                <a16:creationId xmlns:a16="http://schemas.microsoft.com/office/drawing/2014/main" id="{EB43D3A2-83CA-F4F3-1CCD-E9DC6847113D}"/>
              </a:ext>
            </a:extLst>
          </p:cNvPr>
          <p:cNvGrpSpPr/>
          <p:nvPr/>
        </p:nvGrpSpPr>
        <p:grpSpPr>
          <a:xfrm>
            <a:off x="5981653" y="4672850"/>
            <a:ext cx="724546" cy="492095"/>
            <a:chOff x="5912006" y="6217079"/>
            <a:chExt cx="787956" cy="535161"/>
          </a:xfrm>
        </p:grpSpPr>
        <p:pic>
          <p:nvPicPr>
            <p:cNvPr id="42" name="図 41" descr="食品, チーズ, テーブル, 座る が含まれている画像&#10;&#10;自動的に生成された説明">
              <a:extLst>
                <a:ext uri="{FF2B5EF4-FFF2-40B4-BE49-F238E27FC236}">
                  <a16:creationId xmlns:a16="http://schemas.microsoft.com/office/drawing/2014/main" id="{24DA050E-37C5-BBAA-14A2-354A191ED60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5082"/>
            <a:stretch/>
          </p:blipFill>
          <p:spPr>
            <a:xfrm>
              <a:off x="5912006" y="6217079"/>
              <a:ext cx="787956" cy="535161"/>
            </a:xfrm>
            <a:prstGeom prst="roundRect">
              <a:avLst/>
            </a:prstGeom>
          </p:spPr>
        </p:pic>
        <p:grpSp>
          <p:nvGrpSpPr>
            <p:cNvPr id="43" name="グループ化 42">
              <a:extLst>
                <a:ext uri="{FF2B5EF4-FFF2-40B4-BE49-F238E27FC236}">
                  <a16:creationId xmlns:a16="http://schemas.microsoft.com/office/drawing/2014/main" id="{9BB30F17-2B1D-BD90-5A0D-D611940A5564}"/>
                </a:ext>
              </a:extLst>
            </p:cNvPr>
            <p:cNvGrpSpPr/>
            <p:nvPr/>
          </p:nvGrpSpPr>
          <p:grpSpPr>
            <a:xfrm>
              <a:off x="6028692" y="6639282"/>
              <a:ext cx="573032" cy="112958"/>
              <a:chOff x="249974" y="3351868"/>
              <a:chExt cx="573032" cy="112958"/>
            </a:xfrm>
            <a:scene3d>
              <a:camera prst="orthographicFront"/>
              <a:lightRig rig="flat" dir="t"/>
            </a:scene3d>
          </p:grpSpPr>
          <p:sp>
            <p:nvSpPr>
              <p:cNvPr id="44" name="正方形/長方形 43">
                <a:extLst>
                  <a:ext uri="{FF2B5EF4-FFF2-40B4-BE49-F238E27FC236}">
                    <a16:creationId xmlns:a16="http://schemas.microsoft.com/office/drawing/2014/main" id="{74B8F0BD-A784-1E39-20A6-EB3E24C3DCE1}"/>
                  </a:ext>
                </a:extLst>
              </p:cNvPr>
              <p:cNvSpPr/>
              <p:nvPr/>
            </p:nvSpPr>
            <p:spPr>
              <a:xfrm>
                <a:off x="249974" y="3351868"/>
                <a:ext cx="573032" cy="112958"/>
              </a:xfrm>
              <a:prstGeom prst="rect">
                <a:avLst/>
              </a:prstGeom>
              <a:solidFill>
                <a:sysClr val="window" lastClr="FFFFFF"/>
              </a:solidFill>
              <a:ln>
                <a:noFill/>
              </a:ln>
              <a:effectLst/>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a:lstStyle/>
              <a:p>
                <a:endParaRPr lang="ja-JP" altLang="en-US"/>
              </a:p>
            </p:txBody>
          </p:sp>
          <p:sp>
            <p:nvSpPr>
              <p:cNvPr id="45" name="テキスト ボックス 44">
                <a:extLst>
                  <a:ext uri="{FF2B5EF4-FFF2-40B4-BE49-F238E27FC236}">
                    <a16:creationId xmlns:a16="http://schemas.microsoft.com/office/drawing/2014/main" id="{DB824970-3F60-00F9-EEBD-B2DAF3646EA1}"/>
                  </a:ext>
                </a:extLst>
              </p:cNvPr>
              <p:cNvSpPr txBox="1"/>
              <p:nvPr/>
            </p:nvSpPr>
            <p:spPr>
              <a:xfrm>
                <a:off x="249974" y="3351868"/>
                <a:ext cx="573032" cy="112958"/>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kumimoji="1" lang="ja-JP" altLang="en-US"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白い食ぱん</a:t>
                </a:r>
                <a:endParaRPr kumimoji="1" lang="en-US" altLang="ja-JP"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grpSp>
      <p:grpSp>
        <p:nvGrpSpPr>
          <p:cNvPr id="46" name="グループ化 45">
            <a:extLst>
              <a:ext uri="{FF2B5EF4-FFF2-40B4-BE49-F238E27FC236}">
                <a16:creationId xmlns:a16="http://schemas.microsoft.com/office/drawing/2014/main" id="{FD4FD429-6A6A-5CB4-7287-10B2140575BC}"/>
              </a:ext>
            </a:extLst>
          </p:cNvPr>
          <p:cNvGrpSpPr/>
          <p:nvPr/>
        </p:nvGrpSpPr>
        <p:grpSpPr>
          <a:xfrm>
            <a:off x="6033727" y="5179134"/>
            <a:ext cx="629853" cy="477622"/>
            <a:chOff x="5980582" y="6651522"/>
            <a:chExt cx="608717" cy="461595"/>
          </a:xfrm>
        </p:grpSpPr>
        <p:sp>
          <p:nvSpPr>
            <p:cNvPr id="47" name="四角形: 角を丸くする 46">
              <a:extLst>
                <a:ext uri="{FF2B5EF4-FFF2-40B4-BE49-F238E27FC236}">
                  <a16:creationId xmlns:a16="http://schemas.microsoft.com/office/drawing/2014/main" id="{9413F910-2E07-476E-4EC3-6B4A253845C6}"/>
                </a:ext>
              </a:extLst>
            </p:cNvPr>
            <p:cNvSpPr/>
            <p:nvPr/>
          </p:nvSpPr>
          <p:spPr>
            <a:xfrm>
              <a:off x="5980582" y="6651522"/>
              <a:ext cx="608717" cy="440849"/>
            </a:xfrm>
            <a:prstGeom prst="roundRect">
              <a:avLst/>
            </a:prstGeom>
            <a:blipFill rotWithShape="1">
              <a:blip r:embed="rId10"/>
              <a:srcRect/>
              <a:stretch>
                <a:fillRect t="-2000" b="-2000"/>
              </a:stretch>
            </a:blipFill>
            <a:ln>
              <a:noFill/>
            </a:ln>
            <a:effectLst/>
          </p:spPr>
          <p:style>
            <a:lnRef idx="0">
              <a:scrgbClr r="0" g="0" b="0"/>
            </a:lnRef>
            <a:fillRef idx="1">
              <a:scrgbClr r="0" g="0" b="0"/>
            </a:fillRef>
            <a:effectRef idx="1">
              <a:scrgbClr r="0" g="0" b="0"/>
            </a:effectRef>
            <a:fontRef idx="minor">
              <a:schemeClr val="dk1">
                <a:hueOff val="0"/>
                <a:satOff val="0"/>
                <a:lumOff val="0"/>
                <a:alphaOff val="0"/>
              </a:schemeClr>
            </a:fontRef>
          </p:style>
          <p:txBody>
            <a:bodyPr/>
            <a:lstStyle/>
            <a:p>
              <a:endParaRPr lang="ja-JP" altLang="en-US" dirty="0"/>
            </a:p>
          </p:txBody>
        </p:sp>
        <p:sp>
          <p:nvSpPr>
            <p:cNvPr id="48" name="フリーフォーム: 図形 47">
              <a:extLst>
                <a:ext uri="{FF2B5EF4-FFF2-40B4-BE49-F238E27FC236}">
                  <a16:creationId xmlns:a16="http://schemas.microsoft.com/office/drawing/2014/main" id="{87294728-A8C2-B64C-7364-586B0ECB3521}"/>
                </a:ext>
              </a:extLst>
            </p:cNvPr>
            <p:cNvSpPr/>
            <p:nvPr/>
          </p:nvSpPr>
          <p:spPr>
            <a:xfrm>
              <a:off x="6001180" y="7001885"/>
              <a:ext cx="564272" cy="111232"/>
            </a:xfrm>
            <a:custGeom>
              <a:avLst/>
              <a:gdLst>
                <a:gd name="connsiteX0" fmla="*/ 0 w 564272"/>
                <a:gd name="connsiteY0" fmla="*/ 0 h 111232"/>
                <a:gd name="connsiteX1" fmla="*/ 564272 w 564272"/>
                <a:gd name="connsiteY1" fmla="*/ 0 h 111232"/>
                <a:gd name="connsiteX2" fmla="*/ 564272 w 564272"/>
                <a:gd name="connsiteY2" fmla="*/ 111232 h 111232"/>
                <a:gd name="connsiteX3" fmla="*/ 0 w 564272"/>
                <a:gd name="connsiteY3" fmla="*/ 111232 h 111232"/>
                <a:gd name="connsiteX4" fmla="*/ 0 w 564272"/>
                <a:gd name="connsiteY4" fmla="*/ 0 h 11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72" h="111232">
                  <a:moveTo>
                    <a:pt x="0" y="0"/>
                  </a:moveTo>
                  <a:lnTo>
                    <a:pt x="564272" y="0"/>
                  </a:lnTo>
                  <a:lnTo>
                    <a:pt x="564272" y="111232"/>
                  </a:lnTo>
                  <a:lnTo>
                    <a:pt x="0" y="111232"/>
                  </a:lnTo>
                  <a:lnTo>
                    <a:pt x="0" y="0"/>
                  </a:lnTo>
                  <a:close/>
                </a:path>
              </a:pathLst>
            </a:custGeom>
            <a:solidFill>
              <a:sysClr val="window" lastClr="FFFFFF"/>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kumimoji="1" lang="ja-JP" altLang="en-US"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菓子パン</a:t>
              </a:r>
              <a:endParaRPr kumimoji="1" lang="en-US" altLang="ja-JP" sz="8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grpSp>
        <p:nvGrpSpPr>
          <p:cNvPr id="49" name="グループ化 48">
            <a:extLst>
              <a:ext uri="{FF2B5EF4-FFF2-40B4-BE49-F238E27FC236}">
                <a16:creationId xmlns:a16="http://schemas.microsoft.com/office/drawing/2014/main" id="{4B47D629-C944-C86F-87E5-7D91DC837677}"/>
              </a:ext>
            </a:extLst>
          </p:cNvPr>
          <p:cNvGrpSpPr/>
          <p:nvPr/>
        </p:nvGrpSpPr>
        <p:grpSpPr>
          <a:xfrm>
            <a:off x="6001426" y="6188826"/>
            <a:ext cx="674927" cy="458235"/>
            <a:chOff x="5637201" y="3451164"/>
            <a:chExt cx="704238" cy="435036"/>
          </a:xfrm>
        </p:grpSpPr>
        <p:sp>
          <p:nvSpPr>
            <p:cNvPr id="66" name="四角形: 角を丸くする 65">
              <a:extLst>
                <a:ext uri="{FF2B5EF4-FFF2-40B4-BE49-F238E27FC236}">
                  <a16:creationId xmlns:a16="http://schemas.microsoft.com/office/drawing/2014/main" id="{6BF5DE33-DE77-7EEF-C9EC-61B1A5B3B171}"/>
                </a:ext>
              </a:extLst>
            </p:cNvPr>
            <p:cNvSpPr/>
            <p:nvPr/>
          </p:nvSpPr>
          <p:spPr>
            <a:xfrm>
              <a:off x="5637201" y="3451164"/>
              <a:ext cx="704238" cy="435036"/>
            </a:xfrm>
            <a:prstGeom prst="roundRect">
              <a:avLst/>
            </a:prstGeom>
            <a:blipFill rotWithShape="1">
              <a:blip r:embed="rId11"/>
              <a:srcRect/>
              <a:stretch>
                <a:fillRect t="-4000" b="-4000"/>
              </a:stretch>
            </a:blipFill>
            <a:ln>
              <a:noFill/>
            </a:ln>
            <a:effectLst/>
          </p:spPr>
          <p:style>
            <a:lnRef idx="0">
              <a:scrgbClr r="0" g="0" b="0"/>
            </a:lnRef>
            <a:fillRef idx="1">
              <a:scrgbClr r="0" g="0" b="0"/>
            </a:fillRef>
            <a:effectRef idx="1">
              <a:scrgbClr r="0" g="0" b="0"/>
            </a:effectRef>
            <a:fontRef idx="minor">
              <a:schemeClr val="dk1">
                <a:hueOff val="0"/>
                <a:satOff val="0"/>
                <a:lumOff val="0"/>
                <a:alphaOff val="0"/>
              </a:schemeClr>
            </a:fontRef>
          </p:style>
          <p:txBody>
            <a:bodyPr/>
            <a:lstStyle/>
            <a:p>
              <a:endParaRPr lang="ja-JP" altLang="en-US"/>
            </a:p>
          </p:txBody>
        </p:sp>
        <p:grpSp>
          <p:nvGrpSpPr>
            <p:cNvPr id="67" name="グループ化 66">
              <a:extLst>
                <a:ext uri="{FF2B5EF4-FFF2-40B4-BE49-F238E27FC236}">
                  <a16:creationId xmlns:a16="http://schemas.microsoft.com/office/drawing/2014/main" id="{7F17FEF9-D1E6-2293-0E81-C9978E559DEE}"/>
                </a:ext>
              </a:extLst>
            </p:cNvPr>
            <p:cNvGrpSpPr/>
            <p:nvPr/>
          </p:nvGrpSpPr>
          <p:grpSpPr>
            <a:xfrm>
              <a:off x="5670905" y="3760788"/>
              <a:ext cx="640253" cy="125412"/>
              <a:chOff x="240458" y="1125945"/>
              <a:chExt cx="640253" cy="125412"/>
            </a:xfrm>
            <a:scene3d>
              <a:camera prst="orthographicFront"/>
              <a:lightRig rig="flat" dir="t"/>
            </a:scene3d>
          </p:grpSpPr>
          <p:sp>
            <p:nvSpPr>
              <p:cNvPr id="68" name="正方形/長方形 67">
                <a:extLst>
                  <a:ext uri="{FF2B5EF4-FFF2-40B4-BE49-F238E27FC236}">
                    <a16:creationId xmlns:a16="http://schemas.microsoft.com/office/drawing/2014/main" id="{117DE987-AADF-EB22-D4E7-5551D644DD92}"/>
                  </a:ext>
                </a:extLst>
              </p:cNvPr>
              <p:cNvSpPr/>
              <p:nvPr/>
            </p:nvSpPr>
            <p:spPr>
              <a:xfrm>
                <a:off x="240458" y="1125945"/>
                <a:ext cx="640253" cy="125412"/>
              </a:xfrm>
              <a:prstGeom prst="rect">
                <a:avLst/>
              </a:prstGeom>
              <a:solidFill>
                <a:sysClr val="window" lastClr="FFFFFF"/>
              </a:solidFill>
              <a:ln>
                <a:noFill/>
              </a:ln>
              <a:effectLst/>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a:lstStyle/>
              <a:p>
                <a:endParaRPr lang="ja-JP" altLang="en-US"/>
              </a:p>
            </p:txBody>
          </p:sp>
          <p:sp>
            <p:nvSpPr>
              <p:cNvPr id="69" name="テキスト ボックス 68">
                <a:extLst>
                  <a:ext uri="{FF2B5EF4-FFF2-40B4-BE49-F238E27FC236}">
                    <a16:creationId xmlns:a16="http://schemas.microsoft.com/office/drawing/2014/main" id="{288047B1-C322-6F78-CD9B-12F2E3A5E51A}"/>
                  </a:ext>
                </a:extLst>
              </p:cNvPr>
              <p:cNvSpPr txBox="1"/>
              <p:nvPr/>
            </p:nvSpPr>
            <p:spPr>
              <a:xfrm>
                <a:off x="240458" y="1125945"/>
                <a:ext cx="640253" cy="125412"/>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33375">
                  <a:lnSpc>
                    <a:spcPct val="90000"/>
                  </a:lnSpc>
                  <a:spcBef>
                    <a:spcPct val="0"/>
                  </a:spcBef>
                  <a:spcAft>
                    <a:spcPct val="5000"/>
                  </a:spcAft>
                  <a:buNone/>
                </a:pPr>
                <a:r>
                  <a:rPr kumimoji="1" lang="ja-JP" altLang="en-US" sz="75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rPr>
                  <a:t>焼きドーナツ</a:t>
                </a:r>
                <a:endParaRPr kumimoji="1" lang="en-US" altLang="ja-JP" sz="75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grpSp>
      <p:grpSp>
        <p:nvGrpSpPr>
          <p:cNvPr id="34" name="グループ化 33">
            <a:extLst>
              <a:ext uri="{FF2B5EF4-FFF2-40B4-BE49-F238E27FC236}">
                <a16:creationId xmlns:a16="http://schemas.microsoft.com/office/drawing/2014/main" id="{A4FF2286-2E4E-4D4F-5BF0-A62F6ED860F2}"/>
              </a:ext>
            </a:extLst>
          </p:cNvPr>
          <p:cNvGrpSpPr/>
          <p:nvPr/>
        </p:nvGrpSpPr>
        <p:grpSpPr>
          <a:xfrm>
            <a:off x="5977959" y="7727827"/>
            <a:ext cx="731235" cy="519862"/>
            <a:chOff x="7216497" y="5127242"/>
            <a:chExt cx="852693" cy="606211"/>
          </a:xfrm>
        </p:grpSpPr>
        <p:pic>
          <p:nvPicPr>
            <p:cNvPr id="35" name="図 34" descr="QR コード&#10;&#10;AI 生成コンテンツは誤りを含む可能性があります。">
              <a:extLst>
                <a:ext uri="{FF2B5EF4-FFF2-40B4-BE49-F238E27FC236}">
                  <a16:creationId xmlns:a16="http://schemas.microsoft.com/office/drawing/2014/main" id="{48B34C41-2A6B-9E2D-9E1F-0D5CAE6245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16497" y="5127242"/>
              <a:ext cx="852693" cy="606211"/>
            </a:xfrm>
            <a:prstGeom prst="roundRect">
              <a:avLst/>
            </a:prstGeom>
          </p:spPr>
        </p:pic>
        <p:sp>
          <p:nvSpPr>
            <p:cNvPr id="40" name="フリーフォーム: 図形 39">
              <a:extLst>
                <a:ext uri="{FF2B5EF4-FFF2-40B4-BE49-F238E27FC236}">
                  <a16:creationId xmlns:a16="http://schemas.microsoft.com/office/drawing/2014/main" id="{961EC329-4CA8-33C1-6306-B450E8F3B737}"/>
                </a:ext>
              </a:extLst>
            </p:cNvPr>
            <p:cNvSpPr/>
            <p:nvPr/>
          </p:nvSpPr>
          <p:spPr>
            <a:xfrm>
              <a:off x="7251813" y="5619344"/>
              <a:ext cx="782059" cy="110954"/>
            </a:xfrm>
            <a:custGeom>
              <a:avLst/>
              <a:gdLst>
                <a:gd name="connsiteX0" fmla="*/ 0 w 716266"/>
                <a:gd name="connsiteY0" fmla="*/ 0 h 140301"/>
                <a:gd name="connsiteX1" fmla="*/ 716266 w 716266"/>
                <a:gd name="connsiteY1" fmla="*/ 0 h 140301"/>
                <a:gd name="connsiteX2" fmla="*/ 716266 w 716266"/>
                <a:gd name="connsiteY2" fmla="*/ 140301 h 140301"/>
                <a:gd name="connsiteX3" fmla="*/ 0 w 716266"/>
                <a:gd name="connsiteY3" fmla="*/ 140301 h 140301"/>
                <a:gd name="connsiteX4" fmla="*/ 0 w 716266"/>
                <a:gd name="connsiteY4" fmla="*/ 0 h 140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66" h="140301">
                  <a:moveTo>
                    <a:pt x="0" y="0"/>
                  </a:moveTo>
                  <a:lnTo>
                    <a:pt x="716266" y="0"/>
                  </a:lnTo>
                  <a:lnTo>
                    <a:pt x="716266" y="140301"/>
                  </a:lnTo>
                  <a:lnTo>
                    <a:pt x="0" y="140301"/>
                  </a:lnTo>
                  <a:lnTo>
                    <a:pt x="0" y="0"/>
                  </a:lnTo>
                  <a:close/>
                </a:path>
              </a:pathLst>
            </a:cu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lang="ja-JP" altLang="en-US" sz="5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rPr>
                <a:t>しいたけチップス</a:t>
              </a:r>
              <a:endParaRPr kumimoji="1" lang="en-US" altLang="ja-JP" sz="5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grpSp>
        <p:nvGrpSpPr>
          <p:cNvPr id="24" name="グループ化 23">
            <a:extLst>
              <a:ext uri="{FF2B5EF4-FFF2-40B4-BE49-F238E27FC236}">
                <a16:creationId xmlns:a16="http://schemas.microsoft.com/office/drawing/2014/main" id="{7C2C1A05-6ADD-8007-B61E-D499B59C8056}"/>
              </a:ext>
            </a:extLst>
          </p:cNvPr>
          <p:cNvGrpSpPr/>
          <p:nvPr/>
        </p:nvGrpSpPr>
        <p:grpSpPr>
          <a:xfrm>
            <a:off x="6024679" y="3166354"/>
            <a:ext cx="630150" cy="487247"/>
            <a:chOff x="8755714" y="5184457"/>
            <a:chExt cx="808975" cy="625518"/>
          </a:xfrm>
        </p:grpSpPr>
        <p:pic>
          <p:nvPicPr>
            <p:cNvPr id="32" name="図 31" descr="皿に盛られたパン&#10;&#10;AI 生成コンテンツは誤りを含む可能性があります。">
              <a:extLst>
                <a:ext uri="{FF2B5EF4-FFF2-40B4-BE49-F238E27FC236}">
                  <a16:creationId xmlns:a16="http://schemas.microsoft.com/office/drawing/2014/main" id="{6B11BDB4-A6FF-7632-6683-EE676CA83D85}"/>
                </a:ext>
              </a:extLst>
            </p:cNvPr>
            <p:cNvPicPr>
              <a:picLocks noChangeAspect="1"/>
            </p:cNvPicPr>
            <p:nvPr/>
          </p:nvPicPr>
          <p:blipFill>
            <a:blip r:embed="rId13" cstate="print">
              <a:extLst>
                <a:ext uri="{28A0092B-C50C-407E-A947-70E740481C1C}">
                  <a14:useLocalDpi xmlns:a14="http://schemas.microsoft.com/office/drawing/2010/main" val="0"/>
                </a:ext>
              </a:extLst>
            </a:blip>
            <a:srcRect t="19028" b="21666"/>
            <a:stretch>
              <a:fillRect/>
            </a:stretch>
          </p:blipFill>
          <p:spPr>
            <a:xfrm>
              <a:off x="8761828" y="5184457"/>
              <a:ext cx="791053" cy="625518"/>
            </a:xfrm>
            <a:prstGeom prst="roundRect">
              <a:avLst/>
            </a:prstGeom>
          </p:spPr>
        </p:pic>
        <p:sp>
          <p:nvSpPr>
            <p:cNvPr id="33" name="フリーフォーム: 図形 32">
              <a:extLst>
                <a:ext uri="{FF2B5EF4-FFF2-40B4-BE49-F238E27FC236}">
                  <a16:creationId xmlns:a16="http://schemas.microsoft.com/office/drawing/2014/main" id="{4110111E-B57C-99EC-4816-D8820A48A33A}"/>
                </a:ext>
              </a:extLst>
            </p:cNvPr>
            <p:cNvSpPr/>
            <p:nvPr/>
          </p:nvSpPr>
          <p:spPr>
            <a:xfrm>
              <a:off x="8755714" y="5693925"/>
              <a:ext cx="808975" cy="101609"/>
            </a:xfrm>
            <a:custGeom>
              <a:avLst/>
              <a:gdLst>
                <a:gd name="connsiteX0" fmla="*/ 0 w 716266"/>
                <a:gd name="connsiteY0" fmla="*/ 0 h 140301"/>
                <a:gd name="connsiteX1" fmla="*/ 716266 w 716266"/>
                <a:gd name="connsiteY1" fmla="*/ 0 h 140301"/>
                <a:gd name="connsiteX2" fmla="*/ 716266 w 716266"/>
                <a:gd name="connsiteY2" fmla="*/ 140301 h 140301"/>
                <a:gd name="connsiteX3" fmla="*/ 0 w 716266"/>
                <a:gd name="connsiteY3" fmla="*/ 140301 h 140301"/>
                <a:gd name="connsiteX4" fmla="*/ 0 w 716266"/>
                <a:gd name="connsiteY4" fmla="*/ 0 h 140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66" h="140301">
                  <a:moveTo>
                    <a:pt x="0" y="0"/>
                  </a:moveTo>
                  <a:lnTo>
                    <a:pt x="716266" y="0"/>
                  </a:lnTo>
                  <a:lnTo>
                    <a:pt x="716266" y="140301"/>
                  </a:lnTo>
                  <a:lnTo>
                    <a:pt x="0" y="140301"/>
                  </a:lnTo>
                  <a:lnTo>
                    <a:pt x="0" y="0"/>
                  </a:lnTo>
                  <a:close/>
                </a:path>
              </a:pathLst>
            </a:cu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2">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5000"/>
                </a:spcAft>
                <a:buNone/>
              </a:pPr>
              <a:r>
                <a:rPr lang="ja-JP" altLang="en-US" sz="6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rPr>
                <a:t>パウンドケーキ</a:t>
              </a:r>
              <a:endParaRPr kumimoji="1" lang="en-US" altLang="ja-JP" sz="600" b="0" kern="1200" dirty="0">
                <a:solidFill>
                  <a:srgbClr val="44546A">
                    <a:hueOff val="0"/>
                    <a:satOff val="0"/>
                    <a:lumOff val="0"/>
                    <a:alphaOff val="0"/>
                  </a:srgbClr>
                </a:solidFill>
                <a:latin typeface="UD デジタル 教科書体 NK-R" panose="02020400000000000000" pitchFamily="18" charset="-128"/>
                <a:ea typeface="UD デジタル 教科書体 NK-R" panose="02020400000000000000" pitchFamily="18" charset="-128"/>
                <a:cs typeface="+mn-cs"/>
              </a:endParaRPr>
            </a:p>
          </p:txBody>
        </p:sp>
      </p:grpSp>
    </p:spTree>
    <p:extLst>
      <p:ext uri="{BB962C8B-B14F-4D97-AF65-F5344CB8AC3E}">
        <p14:creationId xmlns:p14="http://schemas.microsoft.com/office/powerpoint/2010/main" val="277057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小波 96"/>
          <p:cNvSpPr/>
          <p:nvPr/>
        </p:nvSpPr>
        <p:spPr>
          <a:xfrm>
            <a:off x="1590511" y="333575"/>
            <a:ext cx="3676978" cy="477274"/>
          </a:xfrm>
          <a:prstGeom prst="doubleWav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出店事業所紹介</a:t>
            </a:r>
          </a:p>
        </p:txBody>
      </p:sp>
      <p:sp>
        <p:nvSpPr>
          <p:cNvPr id="21" name="正方形/長方形 20">
            <a:extLst>
              <a:ext uri="{FF2B5EF4-FFF2-40B4-BE49-F238E27FC236}">
                <a16:creationId xmlns:a16="http://schemas.microsoft.com/office/drawing/2014/main" id="{00148E1E-623E-A015-DBE7-E808D5E6D452}"/>
              </a:ext>
            </a:extLst>
          </p:cNvPr>
          <p:cNvSpPr/>
          <p:nvPr/>
        </p:nvSpPr>
        <p:spPr>
          <a:xfrm>
            <a:off x="126096" y="2533077"/>
            <a:ext cx="6696578" cy="2606040"/>
          </a:xfrm>
          <a:prstGeom prst="rect">
            <a:avLst/>
          </a:prstGeom>
          <a:noFill/>
        </p:spPr>
        <p:txBody>
          <a:bodyPr/>
          <a:lstStyle/>
          <a:p>
            <a:endParaRPr lang="ja-JP" altLang="en-US"/>
          </a:p>
        </p:txBody>
      </p:sp>
      <p:grpSp>
        <p:nvGrpSpPr>
          <p:cNvPr id="45" name="グループ化 44">
            <a:extLst>
              <a:ext uri="{FF2B5EF4-FFF2-40B4-BE49-F238E27FC236}">
                <a16:creationId xmlns:a16="http://schemas.microsoft.com/office/drawing/2014/main" id="{CF358E73-E51C-E883-1D0E-FE9E4E6D517A}"/>
              </a:ext>
            </a:extLst>
          </p:cNvPr>
          <p:cNvGrpSpPr/>
          <p:nvPr/>
        </p:nvGrpSpPr>
        <p:grpSpPr>
          <a:xfrm>
            <a:off x="56964" y="7351407"/>
            <a:ext cx="6744072" cy="1524771"/>
            <a:chOff x="107156" y="7576297"/>
            <a:chExt cx="6744072" cy="1524771"/>
          </a:xfrm>
        </p:grpSpPr>
        <p:sp>
          <p:nvSpPr>
            <p:cNvPr id="159" name="角丸四角形 158"/>
            <p:cNvSpPr/>
            <p:nvPr/>
          </p:nvSpPr>
          <p:spPr>
            <a:xfrm>
              <a:off x="126096" y="7698339"/>
              <a:ext cx="6725132" cy="1402729"/>
            </a:xfrm>
            <a:prstGeom prst="roundRect">
              <a:avLst>
                <a:gd name="adj" fmla="val 12520"/>
              </a:avLst>
            </a:prstGeom>
            <a:solidFill>
              <a:schemeClr val="accent4">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4" name="テキスト ボックス 153"/>
            <p:cNvSpPr txBox="1"/>
            <p:nvPr/>
          </p:nvSpPr>
          <p:spPr>
            <a:xfrm>
              <a:off x="107156" y="7827146"/>
              <a:ext cx="5962174"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岐阜県社会福祉協議会・セルプ支援センターでは、岐阜県内の</a:t>
              </a:r>
              <a:r>
                <a:rPr kumimoji="1" lang="ja-JP" altLang="en-US" sz="1200" b="0" i="0" u="none" strike="noStrike" kern="1200" cap="none" spc="0" normalizeH="0" baseline="0" noProof="0" dirty="0" err="1">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障がい</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者就労支援事業所等が製造・製作する商品を取り扱うオンライン販売サイト「岐阜福祉の杜オンライン」を開設しております。パソコンやスマートフォンからお気軽にお買い求めいただけますので、ぜひご覧ください。</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55" name="テキスト ボックス 154"/>
            <p:cNvSpPr txBox="1"/>
            <p:nvPr/>
          </p:nvSpPr>
          <p:spPr>
            <a:xfrm>
              <a:off x="113253" y="8639403"/>
              <a:ext cx="54860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●「岐阜福祉の杜オンラインショップ」で検索</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●スマートフォンからのご購入の場合は、</a:t>
              </a:r>
              <a:r>
                <a:rPr kumimoji="1"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二次元コード</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を読み取りください。</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156" name="図 155"/>
            <p:cNvPicPr>
              <a:picLocks noChangeAspect="1"/>
            </p:cNvPicPr>
            <p:nvPr/>
          </p:nvPicPr>
          <p:blipFill>
            <a:blip r:embed="rId3"/>
            <a:stretch>
              <a:fillRect/>
            </a:stretch>
          </p:blipFill>
          <p:spPr>
            <a:xfrm>
              <a:off x="5976620" y="8302292"/>
              <a:ext cx="715120" cy="723064"/>
            </a:xfrm>
            <a:prstGeom prst="rect">
              <a:avLst/>
            </a:prstGeom>
          </p:spPr>
        </p:pic>
        <p:sp>
          <p:nvSpPr>
            <p:cNvPr id="158" name="小波 157"/>
            <p:cNvSpPr/>
            <p:nvPr/>
          </p:nvSpPr>
          <p:spPr>
            <a:xfrm>
              <a:off x="1651069" y="7576297"/>
              <a:ext cx="3564000" cy="324706"/>
            </a:xfrm>
            <a:prstGeom prst="doubleWave">
              <a:avLst/>
            </a:prstGeom>
            <a:solidFill>
              <a:srgbClr val="FFB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岐阜福祉の杜オンラインのご案内</a:t>
              </a:r>
            </a:p>
          </p:txBody>
        </p:sp>
      </p:grpSp>
      <p:grpSp>
        <p:nvGrpSpPr>
          <p:cNvPr id="58" name="グループ化 57">
            <a:extLst>
              <a:ext uri="{FF2B5EF4-FFF2-40B4-BE49-F238E27FC236}">
                <a16:creationId xmlns:a16="http://schemas.microsoft.com/office/drawing/2014/main" id="{EA464201-BC7D-2C6D-5E07-3224051FA8D2}"/>
              </a:ext>
            </a:extLst>
          </p:cNvPr>
          <p:cNvGrpSpPr/>
          <p:nvPr/>
        </p:nvGrpSpPr>
        <p:grpSpPr>
          <a:xfrm>
            <a:off x="1792308" y="3169926"/>
            <a:ext cx="1631116" cy="1685628"/>
            <a:chOff x="2336162" y="556163"/>
            <a:chExt cx="2266585" cy="2342335"/>
          </a:xfrm>
        </p:grpSpPr>
        <p:sp>
          <p:nvSpPr>
            <p:cNvPr id="59" name="角丸四角形 132">
              <a:extLst>
                <a:ext uri="{FF2B5EF4-FFF2-40B4-BE49-F238E27FC236}">
                  <a16:creationId xmlns:a16="http://schemas.microsoft.com/office/drawing/2014/main" id="{49F554C3-1C9E-EB33-9E1F-BF07047BD4C3}"/>
                </a:ext>
              </a:extLst>
            </p:cNvPr>
            <p:cNvSpPr/>
            <p:nvPr/>
          </p:nvSpPr>
          <p:spPr>
            <a:xfrm>
              <a:off x="2336162" y="556163"/>
              <a:ext cx="2193815" cy="2304000"/>
            </a:xfrm>
            <a:prstGeom prst="roundRect">
              <a:avLst>
                <a:gd name="adj" fmla="val 10789"/>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正方形/長方形 59">
              <a:extLst>
                <a:ext uri="{FF2B5EF4-FFF2-40B4-BE49-F238E27FC236}">
                  <a16:creationId xmlns:a16="http://schemas.microsoft.com/office/drawing/2014/main" id="{C97CE447-00A9-85E9-F8EF-992E8F4F4BA7}"/>
                </a:ext>
              </a:extLst>
            </p:cNvPr>
            <p:cNvSpPr/>
            <p:nvPr/>
          </p:nvSpPr>
          <p:spPr>
            <a:xfrm>
              <a:off x="2552434" y="952902"/>
              <a:ext cx="1806002" cy="1281279"/>
            </a:xfrm>
            <a:prstGeom prst="rect">
              <a:avLst/>
            </a:prstGeom>
            <a:blipFill rotWithShape="1">
              <a:blip r:embed="rId4"/>
              <a:srcRect/>
              <a:stretch>
                <a:fillRect/>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61" name="フリーフォーム: 図形 60">
              <a:extLst>
                <a:ext uri="{FF2B5EF4-FFF2-40B4-BE49-F238E27FC236}">
                  <a16:creationId xmlns:a16="http://schemas.microsoft.com/office/drawing/2014/main" id="{B97CA890-B2C4-9D67-5159-DE54D6DAF184}"/>
                </a:ext>
              </a:extLst>
            </p:cNvPr>
            <p:cNvSpPr/>
            <p:nvPr/>
          </p:nvSpPr>
          <p:spPr>
            <a:xfrm>
              <a:off x="2549530" y="633699"/>
              <a:ext cx="1803989" cy="287999"/>
            </a:xfrm>
            <a:custGeom>
              <a:avLst/>
              <a:gdLst>
                <a:gd name="connsiteX0" fmla="*/ 0 w 1803989"/>
                <a:gd name="connsiteY0" fmla="*/ 0 h 287999"/>
                <a:gd name="connsiteX1" fmla="*/ 1803989 w 1803989"/>
                <a:gd name="connsiteY1" fmla="*/ 0 h 287999"/>
                <a:gd name="connsiteX2" fmla="*/ 1803989 w 1803989"/>
                <a:gd name="connsiteY2" fmla="*/ 287999 h 287999"/>
                <a:gd name="connsiteX3" fmla="*/ 0 w 1803989"/>
                <a:gd name="connsiteY3" fmla="*/ 287999 h 287999"/>
                <a:gd name="connsiteX4" fmla="*/ 0 w 180398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989" h="287999">
                  <a:moveTo>
                    <a:pt x="0" y="0"/>
                  </a:moveTo>
                  <a:lnTo>
                    <a:pt x="1803989" y="0"/>
                  </a:lnTo>
                  <a:lnTo>
                    <a:pt x="1803989" y="287999"/>
                  </a:lnTo>
                  <a:lnTo>
                    <a:pt x="0" y="287999"/>
                  </a:lnTo>
                  <a:lnTo>
                    <a:pt x="0" y="0"/>
                  </a:lnTo>
                  <a:close/>
                </a:path>
              </a:pathLst>
            </a:custGeom>
            <a:solidFill>
              <a:srgbClr val="A0CD8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2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ポップコーン</a:t>
              </a:r>
            </a:p>
          </p:txBody>
        </p:sp>
        <p:sp>
          <p:nvSpPr>
            <p:cNvPr id="62" name="テキスト ボックス 61">
              <a:extLst>
                <a:ext uri="{FF2B5EF4-FFF2-40B4-BE49-F238E27FC236}">
                  <a16:creationId xmlns:a16="http://schemas.microsoft.com/office/drawing/2014/main" id="{A54C9CC2-6E21-122E-366E-4D430BF2C22F}"/>
                </a:ext>
              </a:extLst>
            </p:cNvPr>
            <p:cNvSpPr txBox="1"/>
            <p:nvPr/>
          </p:nvSpPr>
          <p:spPr>
            <a:xfrm>
              <a:off x="2417733" y="2194542"/>
              <a:ext cx="2185014" cy="703956"/>
            </a:xfrm>
            <a:prstGeom prst="rect">
              <a:avLst/>
            </a:prstGeom>
            <a:noFill/>
          </p:spPr>
          <p:txBody>
            <a:bodyPr wrap="square" rtlCol="0">
              <a:spAutoFit/>
            </a:bodyPr>
            <a:lstStyle/>
            <a:p>
              <a:pPr lvl="0">
                <a:defRPr/>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一つも同じのはありません！仲間の感性で作られた商品です。</a:t>
              </a:r>
            </a:p>
          </p:txBody>
        </p:sp>
      </p:grpSp>
      <p:grpSp>
        <p:nvGrpSpPr>
          <p:cNvPr id="2" name="グループ化 1">
            <a:extLst>
              <a:ext uri="{FF2B5EF4-FFF2-40B4-BE49-F238E27FC236}">
                <a16:creationId xmlns:a16="http://schemas.microsoft.com/office/drawing/2014/main" id="{DCF8628E-ACEE-5D07-869E-495338C968D9}"/>
              </a:ext>
            </a:extLst>
          </p:cNvPr>
          <p:cNvGrpSpPr/>
          <p:nvPr/>
        </p:nvGrpSpPr>
        <p:grpSpPr>
          <a:xfrm>
            <a:off x="3435569" y="1233384"/>
            <a:ext cx="1569107" cy="1668171"/>
            <a:chOff x="1127027" y="364779"/>
            <a:chExt cx="2193815" cy="2332319"/>
          </a:xfrm>
        </p:grpSpPr>
        <p:sp>
          <p:nvSpPr>
            <p:cNvPr id="3" name="角丸四角形 133">
              <a:extLst>
                <a:ext uri="{FF2B5EF4-FFF2-40B4-BE49-F238E27FC236}">
                  <a16:creationId xmlns:a16="http://schemas.microsoft.com/office/drawing/2014/main" id="{A72CA83D-CCA5-184E-3654-C9693B9EEE3B}"/>
                </a:ext>
              </a:extLst>
            </p:cNvPr>
            <p:cNvSpPr/>
            <p:nvPr/>
          </p:nvSpPr>
          <p:spPr>
            <a:xfrm>
              <a:off x="1127027" y="364779"/>
              <a:ext cx="2193815" cy="2304000"/>
            </a:xfrm>
            <a:prstGeom prst="roundRect">
              <a:avLst>
                <a:gd name="adj" fmla="val 11858"/>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E0807DCA-D2C8-F482-CD4C-AB0113B20ACB}"/>
                </a:ext>
              </a:extLst>
            </p:cNvPr>
            <p:cNvSpPr/>
            <p:nvPr/>
          </p:nvSpPr>
          <p:spPr>
            <a:xfrm>
              <a:off x="1334422" y="742573"/>
              <a:ext cx="1799998" cy="1259999"/>
            </a:xfrm>
            <a:prstGeom prst="rect">
              <a:avLst/>
            </a:prstGeom>
            <a:blipFill rotWithShape="1">
              <a:blip r:embed="rId5"/>
              <a:srcRect/>
              <a:stretch>
                <a:fillRect t="-4000" b="-4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5" name="フリーフォーム: 図形 4">
              <a:extLst>
                <a:ext uri="{FF2B5EF4-FFF2-40B4-BE49-F238E27FC236}">
                  <a16:creationId xmlns:a16="http://schemas.microsoft.com/office/drawing/2014/main" id="{F3957565-D2AB-8E78-62D2-77CFA659167A}"/>
                </a:ext>
              </a:extLst>
            </p:cNvPr>
            <p:cNvSpPr/>
            <p:nvPr/>
          </p:nvSpPr>
          <p:spPr>
            <a:xfrm>
              <a:off x="1335530" y="452339"/>
              <a:ext cx="1799998" cy="287999"/>
            </a:xfrm>
            <a:custGeom>
              <a:avLst/>
              <a:gdLst>
                <a:gd name="connsiteX0" fmla="*/ 0 w 1799998"/>
                <a:gd name="connsiteY0" fmla="*/ 0 h 287999"/>
                <a:gd name="connsiteX1" fmla="*/ 1799998 w 1799998"/>
                <a:gd name="connsiteY1" fmla="*/ 0 h 287999"/>
                <a:gd name="connsiteX2" fmla="*/ 1799998 w 1799998"/>
                <a:gd name="connsiteY2" fmla="*/ 287999 h 287999"/>
                <a:gd name="connsiteX3" fmla="*/ 0 w 1799998"/>
                <a:gd name="connsiteY3" fmla="*/ 287999 h 287999"/>
                <a:gd name="connsiteX4" fmla="*/ 0 w 1799998"/>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98" h="287999">
                  <a:moveTo>
                    <a:pt x="0" y="0"/>
                  </a:moveTo>
                  <a:lnTo>
                    <a:pt x="1799998" y="0"/>
                  </a:lnTo>
                  <a:lnTo>
                    <a:pt x="1799998" y="287999"/>
                  </a:lnTo>
                  <a:lnTo>
                    <a:pt x="0" y="287999"/>
                  </a:lnTo>
                  <a:lnTo>
                    <a:pt x="0" y="0"/>
                  </a:lnTo>
                  <a:close/>
                </a:path>
              </a:pathLst>
            </a:custGeom>
            <a:solidFill>
              <a:srgbClr val="A0CD8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ysClr val="windowText" lastClr="000000"/>
                  </a:solidFill>
                  <a:latin typeface="UD デジタル 教科書体 NK-R" panose="02020400000000000000" pitchFamily="18" charset="-128"/>
                  <a:ea typeface="UD デジタル 教科書体 NK-R" panose="02020400000000000000" pitchFamily="18" charset="-128"/>
                  <a:cs typeface="+mn-cs"/>
                </a:rPr>
                <a:t>グッドジョブ羽島</a:t>
              </a:r>
            </a:p>
          </p:txBody>
        </p:sp>
        <p:sp>
          <p:nvSpPr>
            <p:cNvPr id="11" name="テキスト ボックス 10">
              <a:extLst>
                <a:ext uri="{FF2B5EF4-FFF2-40B4-BE49-F238E27FC236}">
                  <a16:creationId xmlns:a16="http://schemas.microsoft.com/office/drawing/2014/main" id="{2E60AC35-BA9B-771E-EEB4-92803464B16F}"/>
                </a:ext>
              </a:extLst>
            </p:cNvPr>
            <p:cNvSpPr txBox="1"/>
            <p:nvPr/>
          </p:nvSpPr>
          <p:spPr>
            <a:xfrm>
              <a:off x="1131629" y="1987085"/>
              <a:ext cx="2162424" cy="710013"/>
            </a:xfrm>
            <a:prstGeom prst="rect">
              <a:avLst/>
            </a:prstGeom>
            <a:noFill/>
          </p:spPr>
          <p:txBody>
            <a:bodyPr wrap="square" rtlCol="0">
              <a:spAutoFit/>
            </a:bodyPr>
            <a:lstStyle/>
            <a:p>
              <a:pPr lvl="0">
                <a:defRPr/>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生地から手作り。本格的なパンを１１０円から用意しています。その種類</a:t>
              </a:r>
              <a:r>
                <a:rPr lang="en-US" altLang="ja-JP" sz="900" dirty="0">
                  <a:solidFill>
                    <a:prstClr val="black"/>
                  </a:solidFill>
                  <a:latin typeface="UD デジタル 教科書体 NK-R" panose="02020400000000000000" pitchFamily="18" charset="-128"/>
                  <a:ea typeface="UD デジタル 教科書体 NK-R" panose="02020400000000000000" pitchFamily="18" charset="-128"/>
                </a:rPr>
                <a:t>20</a:t>
              </a: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種類以上！</a:t>
              </a:r>
            </a:p>
          </p:txBody>
        </p:sp>
      </p:grpSp>
      <p:grpSp>
        <p:nvGrpSpPr>
          <p:cNvPr id="13" name="グループ化 12">
            <a:extLst>
              <a:ext uri="{FF2B5EF4-FFF2-40B4-BE49-F238E27FC236}">
                <a16:creationId xmlns:a16="http://schemas.microsoft.com/office/drawing/2014/main" id="{117D8008-4839-3103-4041-4C70A8D9F8F6}"/>
              </a:ext>
            </a:extLst>
          </p:cNvPr>
          <p:cNvGrpSpPr/>
          <p:nvPr/>
        </p:nvGrpSpPr>
        <p:grpSpPr>
          <a:xfrm>
            <a:off x="5070092" y="3149814"/>
            <a:ext cx="1683952" cy="1708536"/>
            <a:chOff x="9742272" y="4484981"/>
            <a:chExt cx="2311645" cy="2345393"/>
          </a:xfrm>
        </p:grpSpPr>
        <p:sp>
          <p:nvSpPr>
            <p:cNvPr id="14" name="角丸四角形 100">
              <a:extLst>
                <a:ext uri="{FF2B5EF4-FFF2-40B4-BE49-F238E27FC236}">
                  <a16:creationId xmlns:a16="http://schemas.microsoft.com/office/drawing/2014/main" id="{3C456A90-8465-6E32-C0DE-983C234AAE39}"/>
                </a:ext>
              </a:extLst>
            </p:cNvPr>
            <p:cNvSpPr/>
            <p:nvPr/>
          </p:nvSpPr>
          <p:spPr>
            <a:xfrm>
              <a:off x="9767562" y="4484981"/>
              <a:ext cx="2193815" cy="2310594"/>
            </a:xfrm>
            <a:prstGeom prst="roundRect">
              <a:avLst>
                <a:gd name="adj" fmla="val 13020"/>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53FFB077-4693-B7C6-93A0-45E7E885D25C}"/>
                </a:ext>
              </a:extLst>
            </p:cNvPr>
            <p:cNvSpPr/>
            <p:nvPr/>
          </p:nvSpPr>
          <p:spPr>
            <a:xfrm>
              <a:off x="9971080" y="4825386"/>
              <a:ext cx="1803989" cy="1285888"/>
            </a:xfrm>
            <a:prstGeom prst="rect">
              <a:avLst/>
            </a:prstGeom>
            <a:blipFill rotWithShape="1">
              <a:blip r:embed="rId6"/>
              <a:srcRect/>
              <a:stretch>
                <a:fillRect t="-8000" b="-8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AD32AB6A-4276-CED4-E5C4-41891C2E2AE7}"/>
                </a:ext>
              </a:extLst>
            </p:cNvPr>
            <p:cNvSpPr/>
            <p:nvPr/>
          </p:nvSpPr>
          <p:spPr>
            <a:xfrm>
              <a:off x="9979719" y="4584146"/>
              <a:ext cx="1801999" cy="287999"/>
            </a:xfrm>
            <a:custGeom>
              <a:avLst/>
              <a:gdLst>
                <a:gd name="connsiteX0" fmla="*/ 0 w 1801999"/>
                <a:gd name="connsiteY0" fmla="*/ 0 h 287999"/>
                <a:gd name="connsiteX1" fmla="*/ 1801999 w 1801999"/>
                <a:gd name="connsiteY1" fmla="*/ 0 h 287999"/>
                <a:gd name="connsiteX2" fmla="*/ 1801999 w 1801999"/>
                <a:gd name="connsiteY2" fmla="*/ 287999 h 287999"/>
                <a:gd name="connsiteX3" fmla="*/ 0 w 1801999"/>
                <a:gd name="connsiteY3" fmla="*/ 287999 h 287999"/>
                <a:gd name="connsiteX4" fmla="*/ 0 w 180199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99" h="287999">
                  <a:moveTo>
                    <a:pt x="0" y="0"/>
                  </a:moveTo>
                  <a:lnTo>
                    <a:pt x="1801999" y="0"/>
                  </a:lnTo>
                  <a:lnTo>
                    <a:pt x="1801999" y="287999"/>
                  </a:lnTo>
                  <a:lnTo>
                    <a:pt x="0" y="287999"/>
                  </a:lnTo>
                  <a:lnTo>
                    <a:pt x="0" y="0"/>
                  </a:lnTo>
                  <a:close/>
                </a:path>
              </a:pathLst>
            </a:custGeom>
            <a:solidFill>
              <a:srgbClr val="A0CD8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ysClr val="windowText" lastClr="000000"/>
                  </a:solidFill>
                  <a:latin typeface="UD デジタル 教科書体 NK-R" panose="02020400000000000000" pitchFamily="18" charset="-128"/>
                  <a:ea typeface="UD デジタル 教科書体 NK-R" panose="02020400000000000000" pitchFamily="18" charset="-128"/>
                  <a:cs typeface="+mn-cs"/>
                </a:rPr>
                <a:t>ビー・カンパニー</a:t>
              </a:r>
              <a:endParaRPr kumimoji="1" lang="en-US" altLang="ja-JP" sz="1300" kern="1200" dirty="0">
                <a:solidFill>
                  <a:sysClr val="windowText" lastClr="000000"/>
                </a:solidFill>
                <a:latin typeface="UD デジタル 教科書体 NK-R" panose="02020400000000000000" pitchFamily="18" charset="-128"/>
                <a:ea typeface="UD デジタル 教科書体 NK-R" panose="02020400000000000000" pitchFamily="18" charset="-128"/>
                <a:cs typeface="+mn-cs"/>
              </a:endParaRPr>
            </a:p>
          </p:txBody>
        </p:sp>
        <p:sp>
          <p:nvSpPr>
            <p:cNvPr id="17" name="テキスト ボックス 16">
              <a:extLst>
                <a:ext uri="{FF2B5EF4-FFF2-40B4-BE49-F238E27FC236}">
                  <a16:creationId xmlns:a16="http://schemas.microsoft.com/office/drawing/2014/main" id="{FA90DD5D-39E3-7818-5B76-54D03CF6CB30}"/>
                </a:ext>
              </a:extLst>
            </p:cNvPr>
            <p:cNvSpPr txBox="1"/>
            <p:nvPr/>
          </p:nvSpPr>
          <p:spPr>
            <a:xfrm>
              <a:off x="9742272" y="6069873"/>
              <a:ext cx="2311645" cy="7605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「共に」を常に考え、一緒に商品や製品を考え作ってい　</a:t>
              </a:r>
              <a:endParaRPr kumimoji="0" lang="en-US" altLang="ja-JP"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ます。</a:t>
              </a:r>
            </a:p>
          </p:txBody>
        </p:sp>
      </p:grpSp>
      <p:grpSp>
        <p:nvGrpSpPr>
          <p:cNvPr id="6" name="グループ化 5">
            <a:extLst>
              <a:ext uri="{FF2B5EF4-FFF2-40B4-BE49-F238E27FC236}">
                <a16:creationId xmlns:a16="http://schemas.microsoft.com/office/drawing/2014/main" id="{47647804-D9DF-1256-B13E-BF34B94AE5A4}"/>
              </a:ext>
            </a:extLst>
          </p:cNvPr>
          <p:cNvGrpSpPr/>
          <p:nvPr/>
        </p:nvGrpSpPr>
        <p:grpSpPr>
          <a:xfrm>
            <a:off x="151666" y="5104726"/>
            <a:ext cx="1555846" cy="1648728"/>
            <a:chOff x="2324072" y="2928943"/>
            <a:chExt cx="2193815" cy="2263500"/>
          </a:xfrm>
        </p:grpSpPr>
        <p:sp>
          <p:nvSpPr>
            <p:cNvPr id="7" name="角丸四角形 135">
              <a:extLst>
                <a:ext uri="{FF2B5EF4-FFF2-40B4-BE49-F238E27FC236}">
                  <a16:creationId xmlns:a16="http://schemas.microsoft.com/office/drawing/2014/main" id="{9B195D2A-1085-0CBB-8C29-4DFFD92EA84B}"/>
                </a:ext>
              </a:extLst>
            </p:cNvPr>
            <p:cNvSpPr/>
            <p:nvPr/>
          </p:nvSpPr>
          <p:spPr>
            <a:xfrm>
              <a:off x="2324072" y="2928943"/>
              <a:ext cx="2193815" cy="2263500"/>
            </a:xfrm>
            <a:prstGeom prst="roundRect">
              <a:avLst>
                <a:gd name="adj" fmla="val 13020"/>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1899157D-90A0-A77D-560F-87AF082B022A}"/>
                </a:ext>
              </a:extLst>
            </p:cNvPr>
            <p:cNvSpPr/>
            <p:nvPr/>
          </p:nvSpPr>
          <p:spPr>
            <a:xfrm>
              <a:off x="2528995" y="3276001"/>
              <a:ext cx="1799998" cy="1295996"/>
            </a:xfrm>
            <a:prstGeom prst="rect">
              <a:avLst/>
            </a:prstGeom>
            <a:blipFill rotWithShape="1">
              <a:blip r:embed="rId7"/>
              <a:srcRect/>
              <a:stretch>
                <a:fillRect t="-19000" b="-19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9" name="フリーフォーム: 図形 8">
              <a:extLst>
                <a:ext uri="{FF2B5EF4-FFF2-40B4-BE49-F238E27FC236}">
                  <a16:creationId xmlns:a16="http://schemas.microsoft.com/office/drawing/2014/main" id="{0DC1603B-4C08-3257-77F8-1CFF175A75BA}"/>
                </a:ext>
              </a:extLst>
            </p:cNvPr>
            <p:cNvSpPr/>
            <p:nvPr/>
          </p:nvSpPr>
          <p:spPr>
            <a:xfrm>
              <a:off x="2515080" y="2979714"/>
              <a:ext cx="1803989" cy="287999"/>
            </a:xfrm>
            <a:custGeom>
              <a:avLst/>
              <a:gdLst>
                <a:gd name="connsiteX0" fmla="*/ 0 w 1803989"/>
                <a:gd name="connsiteY0" fmla="*/ 0 h 287999"/>
                <a:gd name="connsiteX1" fmla="*/ 1803989 w 1803989"/>
                <a:gd name="connsiteY1" fmla="*/ 0 h 287999"/>
                <a:gd name="connsiteX2" fmla="*/ 1803989 w 1803989"/>
                <a:gd name="connsiteY2" fmla="*/ 287999 h 287999"/>
                <a:gd name="connsiteX3" fmla="*/ 0 w 1803989"/>
                <a:gd name="connsiteY3" fmla="*/ 287999 h 287999"/>
                <a:gd name="connsiteX4" fmla="*/ 0 w 180398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989" h="287999">
                  <a:moveTo>
                    <a:pt x="0" y="0"/>
                  </a:moveTo>
                  <a:lnTo>
                    <a:pt x="1803989" y="0"/>
                  </a:lnTo>
                  <a:lnTo>
                    <a:pt x="1803989" y="287999"/>
                  </a:lnTo>
                  <a:lnTo>
                    <a:pt x="0" y="287999"/>
                  </a:lnTo>
                  <a:lnTo>
                    <a:pt x="0" y="0"/>
                  </a:lnTo>
                  <a:close/>
                </a:path>
              </a:pathLst>
            </a:custGeom>
            <a:solidFill>
              <a:srgbClr val="A0CD8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長良ひまわり社</a:t>
              </a:r>
            </a:p>
          </p:txBody>
        </p:sp>
        <p:sp>
          <p:nvSpPr>
            <p:cNvPr id="10" name="テキスト ボックス 9">
              <a:extLst>
                <a:ext uri="{FF2B5EF4-FFF2-40B4-BE49-F238E27FC236}">
                  <a16:creationId xmlns:a16="http://schemas.microsoft.com/office/drawing/2014/main" id="{DE3D1795-5E2D-1592-BD44-CE2C838E3F47}"/>
                </a:ext>
              </a:extLst>
            </p:cNvPr>
            <p:cNvSpPr txBox="1"/>
            <p:nvPr/>
          </p:nvSpPr>
          <p:spPr>
            <a:xfrm>
              <a:off x="2426450" y="4543289"/>
              <a:ext cx="2017545" cy="646331"/>
            </a:xfrm>
            <a:prstGeom prst="rect">
              <a:avLst/>
            </a:prstGeom>
            <a:noFill/>
          </p:spPr>
          <p:txBody>
            <a:bodyPr wrap="square" rtlCol="0">
              <a:spAutoFit/>
            </a:bodyPr>
            <a:lstStyle/>
            <a:p>
              <a:pPr lvl="0">
                <a:defRPr/>
              </a:pPr>
              <a:r>
                <a:rPr lang="ja-JP" altLang="en-US" sz="800" dirty="0">
                  <a:solidFill>
                    <a:prstClr val="black"/>
                  </a:solidFill>
                  <a:latin typeface="UD デジタル 教科書体 NK-R" panose="02020400000000000000" pitchFamily="18" charset="-128"/>
                  <a:ea typeface="UD デジタル 教科書体 NK-R" panose="02020400000000000000" pitchFamily="18" charset="-128"/>
                </a:rPr>
                <a:t>アーモンド風味のサブレ生地に</a:t>
              </a:r>
              <a:r>
                <a:rPr lang="en-US" altLang="ja-JP" sz="8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800" dirty="0">
                  <a:solidFill>
                    <a:prstClr val="black"/>
                  </a:solidFill>
                  <a:latin typeface="UD デジタル 教科書体 NK-R" panose="02020400000000000000" pitchFamily="18" charset="-128"/>
                  <a:ea typeface="UD デジタル 教科書体 NK-R" panose="02020400000000000000" pitchFamily="18" charset="-128"/>
                </a:rPr>
                <a:t>山川醸造</a:t>
              </a:r>
              <a:r>
                <a:rPr lang="en-US" altLang="ja-JP" sz="8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800" dirty="0">
                  <a:solidFill>
                    <a:prstClr val="black"/>
                  </a:solidFill>
                  <a:latin typeface="UD デジタル 教科書体 NK-R" panose="02020400000000000000" pitchFamily="18" charset="-128"/>
                  <a:ea typeface="UD デジタル 教科書体 NK-R" panose="02020400000000000000" pitchFamily="18" charset="-128"/>
                </a:rPr>
                <a:t>さんの「たまり醤油」を練りこみました。</a:t>
              </a:r>
            </a:p>
          </p:txBody>
        </p:sp>
      </p:grpSp>
      <p:grpSp>
        <p:nvGrpSpPr>
          <p:cNvPr id="12" name="グループ化 11">
            <a:extLst>
              <a:ext uri="{FF2B5EF4-FFF2-40B4-BE49-F238E27FC236}">
                <a16:creationId xmlns:a16="http://schemas.microsoft.com/office/drawing/2014/main" id="{07886260-1EFD-77F0-5089-E69BD87965C3}"/>
              </a:ext>
            </a:extLst>
          </p:cNvPr>
          <p:cNvGrpSpPr/>
          <p:nvPr/>
        </p:nvGrpSpPr>
        <p:grpSpPr>
          <a:xfrm>
            <a:off x="1779868" y="1241915"/>
            <a:ext cx="1601945" cy="1685505"/>
            <a:chOff x="2523762" y="4430992"/>
            <a:chExt cx="2244648" cy="2361732"/>
          </a:xfrm>
        </p:grpSpPr>
        <p:sp>
          <p:nvSpPr>
            <p:cNvPr id="23" name="角丸四角形 132">
              <a:extLst>
                <a:ext uri="{FF2B5EF4-FFF2-40B4-BE49-F238E27FC236}">
                  <a16:creationId xmlns:a16="http://schemas.microsoft.com/office/drawing/2014/main" id="{A73F8C49-4DCF-DBD7-601F-36092F59BD9E}"/>
                </a:ext>
              </a:extLst>
            </p:cNvPr>
            <p:cNvSpPr/>
            <p:nvPr/>
          </p:nvSpPr>
          <p:spPr>
            <a:xfrm>
              <a:off x="2539919" y="4430992"/>
              <a:ext cx="2193815" cy="2304000"/>
            </a:xfrm>
            <a:prstGeom prst="roundRect">
              <a:avLst>
                <a:gd name="adj" fmla="val 10789"/>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F0673DC6-23D3-EDDB-9764-E9DF296FEAF4}"/>
                </a:ext>
              </a:extLst>
            </p:cNvPr>
            <p:cNvSpPr/>
            <p:nvPr/>
          </p:nvSpPr>
          <p:spPr>
            <a:xfrm>
              <a:off x="2753287" y="4508528"/>
              <a:ext cx="1803989" cy="287999"/>
            </a:xfrm>
            <a:custGeom>
              <a:avLst/>
              <a:gdLst>
                <a:gd name="connsiteX0" fmla="*/ 0 w 1803989"/>
                <a:gd name="connsiteY0" fmla="*/ 0 h 287999"/>
                <a:gd name="connsiteX1" fmla="*/ 1803989 w 1803989"/>
                <a:gd name="connsiteY1" fmla="*/ 0 h 287999"/>
                <a:gd name="connsiteX2" fmla="*/ 1803989 w 1803989"/>
                <a:gd name="connsiteY2" fmla="*/ 287999 h 287999"/>
                <a:gd name="connsiteX3" fmla="*/ 0 w 1803989"/>
                <a:gd name="connsiteY3" fmla="*/ 287999 h 287999"/>
                <a:gd name="connsiteX4" fmla="*/ 0 w 180398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989" h="287999">
                  <a:moveTo>
                    <a:pt x="0" y="0"/>
                  </a:moveTo>
                  <a:lnTo>
                    <a:pt x="1803989" y="0"/>
                  </a:lnTo>
                  <a:lnTo>
                    <a:pt x="1803989" y="287999"/>
                  </a:lnTo>
                  <a:lnTo>
                    <a:pt x="0" y="287999"/>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2">
                <a:alpha val="90000"/>
                <a:hueOff val="0"/>
                <a:satOff val="0"/>
                <a:lumOff val="0"/>
                <a:alphaOff val="-2000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800" kern="1200" dirty="0">
                  <a:latin typeface="UD デジタル 教科書体 NK-R" panose="02020400000000000000" pitchFamily="18" charset="-128"/>
                  <a:ea typeface="UD デジタル 教科書体 NK-R" panose="02020400000000000000" pitchFamily="18" charset="-128"/>
                </a:rPr>
                <a:t>安八町社会就労センター</a:t>
              </a:r>
              <a:r>
                <a:rPr lang="ja-JP" altLang="en-US" sz="800" dirty="0">
                  <a:latin typeface="UD デジタル 教科書体 NK-R" panose="02020400000000000000" pitchFamily="18" charset="-128"/>
                  <a:ea typeface="UD デジタル 教科書体 NK-R" panose="02020400000000000000" pitchFamily="18" charset="-128"/>
                </a:rPr>
                <a:t>　　</a:t>
              </a:r>
              <a:r>
                <a:rPr kumimoji="1" lang="ja-JP" altLang="en-US" sz="800" kern="1200" dirty="0">
                  <a:latin typeface="UD デジタル 教科書体 NK-R" panose="02020400000000000000" pitchFamily="18" charset="-128"/>
                  <a:ea typeface="UD デジタル 教科書体 NK-R" panose="02020400000000000000" pitchFamily="18" charset="-128"/>
                </a:rPr>
                <a:t>ひかりの里</a:t>
              </a:r>
            </a:p>
          </p:txBody>
        </p:sp>
        <p:pic>
          <p:nvPicPr>
            <p:cNvPr id="25" name="図 24" descr="プラスチック容器に入ったお菓子&#10;&#10;中程度の精度で自動的に生成された説明">
              <a:extLst>
                <a:ext uri="{FF2B5EF4-FFF2-40B4-BE49-F238E27FC236}">
                  <a16:creationId xmlns:a16="http://schemas.microsoft.com/office/drawing/2014/main" id="{64783793-D871-1939-BD29-2C9F8EE366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3416" y="4831332"/>
              <a:ext cx="1794814" cy="1196543"/>
            </a:xfrm>
            <a:prstGeom prst="rect">
              <a:avLst/>
            </a:prstGeom>
          </p:spPr>
        </p:pic>
        <p:sp>
          <p:nvSpPr>
            <p:cNvPr id="26" name="テキスト ボックス 25">
              <a:extLst>
                <a:ext uri="{FF2B5EF4-FFF2-40B4-BE49-F238E27FC236}">
                  <a16:creationId xmlns:a16="http://schemas.microsoft.com/office/drawing/2014/main" id="{D837F167-27F0-385F-5015-FFF0D73A0CEB}"/>
                </a:ext>
              </a:extLst>
            </p:cNvPr>
            <p:cNvSpPr txBox="1"/>
            <p:nvPr/>
          </p:nvSpPr>
          <p:spPr>
            <a:xfrm>
              <a:off x="2523762" y="6016461"/>
              <a:ext cx="2244648" cy="776263"/>
            </a:xfrm>
            <a:prstGeom prst="rect">
              <a:avLst/>
            </a:prstGeom>
            <a:noFill/>
          </p:spPr>
          <p:txBody>
            <a:bodyPr wrap="square" rtlCol="0">
              <a:spAutoFit/>
            </a:bodyPr>
            <a:lstStyle/>
            <a:p>
              <a:r>
                <a:rPr kumimoji="1" lang="ja-JP" altLang="en-US" sz="1000" dirty="0">
                  <a:latin typeface="UD デジタル 教科書体 NK" panose="02020400000000000000" pitchFamily="18" charset="-128"/>
                  <a:ea typeface="UD デジタル 教科書体 NK" panose="02020400000000000000" pitchFamily="18" charset="-128"/>
                </a:rPr>
                <a:t>甘さ控えめ手作りの菓子製品は、やさしい味が大好評です。</a:t>
              </a:r>
            </a:p>
          </p:txBody>
        </p:sp>
      </p:grpSp>
      <p:grpSp>
        <p:nvGrpSpPr>
          <p:cNvPr id="27" name="グループ化 26">
            <a:extLst>
              <a:ext uri="{FF2B5EF4-FFF2-40B4-BE49-F238E27FC236}">
                <a16:creationId xmlns:a16="http://schemas.microsoft.com/office/drawing/2014/main" id="{02A87D83-5AE9-6D19-AE4F-5CA8D80E157D}"/>
              </a:ext>
            </a:extLst>
          </p:cNvPr>
          <p:cNvGrpSpPr/>
          <p:nvPr/>
        </p:nvGrpSpPr>
        <p:grpSpPr>
          <a:xfrm>
            <a:off x="5083050" y="1234361"/>
            <a:ext cx="1611490" cy="1680619"/>
            <a:chOff x="3402383" y="2739128"/>
            <a:chExt cx="2193815" cy="2287926"/>
          </a:xfrm>
        </p:grpSpPr>
        <p:sp>
          <p:nvSpPr>
            <p:cNvPr id="37" name="角丸四角形 136">
              <a:extLst>
                <a:ext uri="{FF2B5EF4-FFF2-40B4-BE49-F238E27FC236}">
                  <a16:creationId xmlns:a16="http://schemas.microsoft.com/office/drawing/2014/main" id="{5CF094D4-AFED-AD12-97A6-AB68DC861DDF}"/>
                </a:ext>
              </a:extLst>
            </p:cNvPr>
            <p:cNvSpPr/>
            <p:nvPr/>
          </p:nvSpPr>
          <p:spPr>
            <a:xfrm>
              <a:off x="3402383" y="2739128"/>
              <a:ext cx="2193815" cy="2261447"/>
            </a:xfrm>
            <a:prstGeom prst="roundRect">
              <a:avLst>
                <a:gd name="adj" fmla="val 12499"/>
              </a:avLst>
            </a:prstGeom>
            <a:solidFill>
              <a:srgbClr val="E2F0D9"/>
            </a:solidFill>
            <a:ln w="12700">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8" name="グループ化 37">
              <a:extLst>
                <a:ext uri="{FF2B5EF4-FFF2-40B4-BE49-F238E27FC236}">
                  <a16:creationId xmlns:a16="http://schemas.microsoft.com/office/drawing/2014/main" id="{A1C0134A-03B4-BF17-32C1-1BB99F174694}"/>
                </a:ext>
              </a:extLst>
            </p:cNvPr>
            <p:cNvGrpSpPr/>
            <p:nvPr/>
          </p:nvGrpSpPr>
          <p:grpSpPr>
            <a:xfrm>
              <a:off x="3465248" y="2844979"/>
              <a:ext cx="2130950" cy="2182075"/>
              <a:chOff x="4684990" y="2975406"/>
              <a:chExt cx="2130950" cy="2182075"/>
            </a:xfrm>
          </p:grpSpPr>
          <p:sp>
            <p:nvSpPr>
              <p:cNvPr id="39" name="正方形/長方形 38">
                <a:extLst>
                  <a:ext uri="{FF2B5EF4-FFF2-40B4-BE49-F238E27FC236}">
                    <a16:creationId xmlns:a16="http://schemas.microsoft.com/office/drawing/2014/main" id="{6A1DF8C4-650E-D87B-0F2F-1D15C9E68E39}"/>
                  </a:ext>
                </a:extLst>
              </p:cNvPr>
              <p:cNvSpPr/>
              <p:nvPr/>
            </p:nvSpPr>
            <p:spPr>
              <a:xfrm>
                <a:off x="4827088" y="3273539"/>
                <a:ext cx="1799998" cy="1295996"/>
              </a:xfrm>
              <a:prstGeom prst="rect">
                <a:avLst/>
              </a:prstGeom>
              <a:blipFill rotWithShape="1">
                <a:blip r:embed="rId9"/>
                <a:srcRect/>
                <a:stretch>
                  <a:fillRect t="-6000" b="-6000"/>
                </a:stretch>
              </a:blipFill>
              <a:ln w="12700" cap="flat" cmpd="sng" algn="ctr">
                <a:solidFill>
                  <a:srgbClr val="AFABAB"/>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42" name="フリーフォーム: 図形 41">
                <a:extLst>
                  <a:ext uri="{FF2B5EF4-FFF2-40B4-BE49-F238E27FC236}">
                    <a16:creationId xmlns:a16="http://schemas.microsoft.com/office/drawing/2014/main" id="{ADBD4BE2-B999-26B8-BE91-910B23828FB4}"/>
                  </a:ext>
                </a:extLst>
              </p:cNvPr>
              <p:cNvSpPr/>
              <p:nvPr/>
            </p:nvSpPr>
            <p:spPr>
              <a:xfrm>
                <a:off x="4810114" y="2975406"/>
                <a:ext cx="1799998" cy="287999"/>
              </a:xfrm>
              <a:custGeom>
                <a:avLst/>
                <a:gdLst>
                  <a:gd name="connsiteX0" fmla="*/ 0 w 1799998"/>
                  <a:gd name="connsiteY0" fmla="*/ 0 h 287999"/>
                  <a:gd name="connsiteX1" fmla="*/ 1799998 w 1799998"/>
                  <a:gd name="connsiteY1" fmla="*/ 0 h 287999"/>
                  <a:gd name="connsiteX2" fmla="*/ 1799998 w 1799998"/>
                  <a:gd name="connsiteY2" fmla="*/ 287999 h 287999"/>
                  <a:gd name="connsiteX3" fmla="*/ 0 w 1799998"/>
                  <a:gd name="connsiteY3" fmla="*/ 287999 h 287999"/>
                  <a:gd name="connsiteX4" fmla="*/ 0 w 1799998"/>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98" h="287999">
                    <a:moveTo>
                      <a:pt x="0" y="0"/>
                    </a:moveTo>
                    <a:lnTo>
                      <a:pt x="1799998" y="0"/>
                    </a:lnTo>
                    <a:lnTo>
                      <a:pt x="1799998" y="287999"/>
                    </a:lnTo>
                    <a:lnTo>
                      <a:pt x="0" y="287999"/>
                    </a:lnTo>
                    <a:lnTo>
                      <a:pt x="0" y="0"/>
                    </a:lnTo>
                    <a:close/>
                  </a:path>
                </a:pathLst>
              </a:custGeom>
              <a:solidFill>
                <a:srgbClr val="70AD47"/>
              </a:solidFill>
              <a:ln w="12700" cap="flat" cmpd="sng" algn="ctr">
                <a:solidFill>
                  <a:srgbClr val="AFABAB"/>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もみじの舞</a:t>
                </a:r>
              </a:p>
            </p:txBody>
          </p:sp>
          <p:sp>
            <p:nvSpPr>
              <p:cNvPr id="47" name="テキスト ボックス 46">
                <a:extLst>
                  <a:ext uri="{FF2B5EF4-FFF2-40B4-BE49-F238E27FC236}">
                    <a16:creationId xmlns:a16="http://schemas.microsoft.com/office/drawing/2014/main" id="{56B88131-A574-DBE7-5800-D32831A4DF86}"/>
                  </a:ext>
                </a:extLst>
              </p:cNvPr>
              <p:cNvSpPr txBox="1"/>
              <p:nvPr/>
            </p:nvSpPr>
            <p:spPr>
              <a:xfrm>
                <a:off x="4684990" y="4528989"/>
                <a:ext cx="2130950" cy="628492"/>
              </a:xfrm>
              <a:prstGeom prst="rect">
                <a:avLst/>
              </a:prstGeom>
              <a:noFill/>
              <a:ln>
                <a:noFill/>
              </a:ln>
            </p:spPr>
            <p:txBody>
              <a:bodyPr wrap="square" rtlCol="0">
                <a:spAutoFit/>
              </a:bodyPr>
              <a:lstStyle/>
              <a:p>
                <a:pPr lvl="0">
                  <a:defRPr/>
                </a:pPr>
                <a:r>
                  <a:rPr lang="ja-JP" altLang="en-US" sz="800" dirty="0">
                    <a:solidFill>
                      <a:prstClr val="black"/>
                    </a:solidFill>
                    <a:latin typeface="UD デジタル 教科書体 NK-R" panose="02020400000000000000" pitchFamily="18" charset="-128"/>
                    <a:ea typeface="UD デジタル 教科書体 NK-R" panose="02020400000000000000" pitchFamily="18" charset="-128"/>
                  </a:rPr>
                  <a:t>当事業所一押しの白い食ぱんは耳まで柔らかく、しっとりとした食パンです。</a:t>
                </a:r>
                <a:endParaRPr lang="en-US" altLang="ja-JP" sz="8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grpSp>
        <p:nvGrpSpPr>
          <p:cNvPr id="52" name="グループ化 51">
            <a:extLst>
              <a:ext uri="{FF2B5EF4-FFF2-40B4-BE49-F238E27FC236}">
                <a16:creationId xmlns:a16="http://schemas.microsoft.com/office/drawing/2014/main" id="{79FA6B0F-CBFB-980C-BA6A-474B020DF4D5}"/>
              </a:ext>
            </a:extLst>
          </p:cNvPr>
          <p:cNvGrpSpPr/>
          <p:nvPr/>
        </p:nvGrpSpPr>
        <p:grpSpPr>
          <a:xfrm>
            <a:off x="135448" y="3166402"/>
            <a:ext cx="1636429" cy="1709135"/>
            <a:chOff x="-1096908" y="321261"/>
            <a:chExt cx="2260317" cy="2360741"/>
          </a:xfrm>
        </p:grpSpPr>
        <p:sp>
          <p:nvSpPr>
            <p:cNvPr id="53" name="角丸四角形 100">
              <a:extLst>
                <a:ext uri="{FF2B5EF4-FFF2-40B4-BE49-F238E27FC236}">
                  <a16:creationId xmlns:a16="http://schemas.microsoft.com/office/drawing/2014/main" id="{5498E125-0F8B-CCBC-BB98-1D9DFC1B04C0}"/>
                </a:ext>
              </a:extLst>
            </p:cNvPr>
            <p:cNvSpPr/>
            <p:nvPr/>
          </p:nvSpPr>
          <p:spPr>
            <a:xfrm>
              <a:off x="-1096908" y="321261"/>
              <a:ext cx="2193815" cy="2310594"/>
            </a:xfrm>
            <a:prstGeom prst="roundRect">
              <a:avLst>
                <a:gd name="adj" fmla="val 13020"/>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9F42ABA8-0BD6-6B19-B792-501C493A3B38}"/>
                </a:ext>
              </a:extLst>
            </p:cNvPr>
            <p:cNvSpPr/>
            <p:nvPr/>
          </p:nvSpPr>
          <p:spPr>
            <a:xfrm>
              <a:off x="-893390" y="661666"/>
              <a:ext cx="1803989" cy="1285888"/>
            </a:xfrm>
            <a:prstGeom prst="rect">
              <a:avLst/>
            </a:prstGeom>
            <a:blipFill rotWithShape="1">
              <a:blip r:embed="rId10"/>
              <a:srcRect/>
              <a:stretch>
                <a:fillRect t="-3000" b="-3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55" name="フリーフォーム: 図形 54">
              <a:extLst>
                <a:ext uri="{FF2B5EF4-FFF2-40B4-BE49-F238E27FC236}">
                  <a16:creationId xmlns:a16="http://schemas.microsoft.com/office/drawing/2014/main" id="{C39E78DA-658D-E3B7-63DE-396AEF7F9AEA}"/>
                </a:ext>
              </a:extLst>
            </p:cNvPr>
            <p:cNvSpPr/>
            <p:nvPr/>
          </p:nvSpPr>
          <p:spPr>
            <a:xfrm>
              <a:off x="-884751" y="420426"/>
              <a:ext cx="1801999" cy="287999"/>
            </a:xfrm>
            <a:custGeom>
              <a:avLst/>
              <a:gdLst>
                <a:gd name="connsiteX0" fmla="*/ 0 w 1801999"/>
                <a:gd name="connsiteY0" fmla="*/ 0 h 287999"/>
                <a:gd name="connsiteX1" fmla="*/ 1801999 w 1801999"/>
                <a:gd name="connsiteY1" fmla="*/ 0 h 287999"/>
                <a:gd name="connsiteX2" fmla="*/ 1801999 w 1801999"/>
                <a:gd name="connsiteY2" fmla="*/ 287999 h 287999"/>
                <a:gd name="connsiteX3" fmla="*/ 0 w 1801999"/>
                <a:gd name="connsiteY3" fmla="*/ 287999 h 287999"/>
                <a:gd name="connsiteX4" fmla="*/ 0 w 180199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99" h="287999">
                  <a:moveTo>
                    <a:pt x="0" y="0"/>
                  </a:moveTo>
                  <a:lnTo>
                    <a:pt x="1801999" y="0"/>
                  </a:lnTo>
                  <a:lnTo>
                    <a:pt x="1801999" y="287999"/>
                  </a:lnTo>
                  <a:lnTo>
                    <a:pt x="0" y="287999"/>
                  </a:lnTo>
                  <a:lnTo>
                    <a:pt x="0" y="0"/>
                  </a:lnTo>
                  <a:close/>
                </a:path>
              </a:pathLst>
            </a:custGeom>
            <a:solidFill>
              <a:srgbClr val="70AD4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ハートフォスター</a:t>
              </a:r>
              <a:endParaRPr kumimoji="1" lang="en-US" altLang="ja-JP" sz="13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p:txBody>
        </p:sp>
        <p:sp>
          <p:nvSpPr>
            <p:cNvPr id="56" name="テキスト ボックス 55">
              <a:extLst>
                <a:ext uri="{FF2B5EF4-FFF2-40B4-BE49-F238E27FC236}">
                  <a16:creationId xmlns:a16="http://schemas.microsoft.com/office/drawing/2014/main" id="{1D51E012-8FFC-959B-2087-7C9AF7F712B6}"/>
                </a:ext>
              </a:extLst>
            </p:cNvPr>
            <p:cNvSpPr txBox="1"/>
            <p:nvPr/>
          </p:nvSpPr>
          <p:spPr>
            <a:xfrm>
              <a:off x="-1073145" y="1916793"/>
              <a:ext cx="2236554" cy="765209"/>
            </a:xfrm>
            <a:prstGeom prst="rect">
              <a:avLst/>
            </a:prstGeom>
            <a:noFill/>
          </p:spPr>
          <p:txBody>
            <a:bodyPr wrap="square" rtlCol="0">
              <a:spAutoFit/>
            </a:bodyPr>
            <a:lstStyle/>
            <a:p>
              <a:pPr lvl="0">
                <a:defRPr/>
              </a:pP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幅広い年代の方に向けたパンを毎朝焼きたてでご用意しております。</a:t>
              </a:r>
            </a:p>
          </p:txBody>
        </p:sp>
      </p:grpSp>
      <p:grpSp>
        <p:nvGrpSpPr>
          <p:cNvPr id="57" name="グループ化 56">
            <a:extLst>
              <a:ext uri="{FF2B5EF4-FFF2-40B4-BE49-F238E27FC236}">
                <a16:creationId xmlns:a16="http://schemas.microsoft.com/office/drawing/2014/main" id="{51C7F103-3F73-A978-2D16-4577B8CE2247}"/>
              </a:ext>
            </a:extLst>
          </p:cNvPr>
          <p:cNvGrpSpPr/>
          <p:nvPr/>
        </p:nvGrpSpPr>
        <p:grpSpPr>
          <a:xfrm>
            <a:off x="3428423" y="3169093"/>
            <a:ext cx="1623277" cy="1691045"/>
            <a:chOff x="-1142791" y="2722344"/>
            <a:chExt cx="2274539" cy="2369495"/>
          </a:xfrm>
        </p:grpSpPr>
        <p:sp>
          <p:nvSpPr>
            <p:cNvPr id="63" name="角丸四角形 132">
              <a:extLst>
                <a:ext uri="{FF2B5EF4-FFF2-40B4-BE49-F238E27FC236}">
                  <a16:creationId xmlns:a16="http://schemas.microsoft.com/office/drawing/2014/main" id="{67040BD6-0C02-31DB-D017-FE052B06E152}"/>
                </a:ext>
              </a:extLst>
            </p:cNvPr>
            <p:cNvSpPr/>
            <p:nvPr/>
          </p:nvSpPr>
          <p:spPr>
            <a:xfrm>
              <a:off x="-1117526" y="2722344"/>
              <a:ext cx="2193815" cy="2304000"/>
            </a:xfrm>
            <a:prstGeom prst="roundRect">
              <a:avLst>
                <a:gd name="adj" fmla="val 10789"/>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6" name="正方形/長方形 95">
              <a:extLst>
                <a:ext uri="{FF2B5EF4-FFF2-40B4-BE49-F238E27FC236}">
                  <a16:creationId xmlns:a16="http://schemas.microsoft.com/office/drawing/2014/main" id="{590D7D23-59D4-4D2D-5330-4AF8CCC291D7}"/>
                </a:ext>
              </a:extLst>
            </p:cNvPr>
            <p:cNvSpPr/>
            <p:nvPr/>
          </p:nvSpPr>
          <p:spPr>
            <a:xfrm>
              <a:off x="-900238" y="3119083"/>
              <a:ext cx="1806002" cy="1281279"/>
            </a:xfrm>
            <a:prstGeom prst="rect">
              <a:avLst/>
            </a:prstGeom>
            <a:blipFill rotWithShape="1">
              <a:blip r:embed="rId11"/>
              <a:srcRect/>
              <a:stretch>
                <a:fillRect t="-3000" b="-3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ja-JP" altLang="en-US"/>
            </a:p>
          </p:txBody>
        </p:sp>
        <p:sp>
          <p:nvSpPr>
            <p:cNvPr id="98" name="フリーフォーム: 図形 97">
              <a:extLst>
                <a:ext uri="{FF2B5EF4-FFF2-40B4-BE49-F238E27FC236}">
                  <a16:creationId xmlns:a16="http://schemas.microsoft.com/office/drawing/2014/main" id="{ABE0B39A-CCC9-B026-6868-040C99018ECA}"/>
                </a:ext>
              </a:extLst>
            </p:cNvPr>
            <p:cNvSpPr/>
            <p:nvPr/>
          </p:nvSpPr>
          <p:spPr>
            <a:xfrm>
              <a:off x="-895442" y="2799879"/>
              <a:ext cx="1803989" cy="287999"/>
            </a:xfrm>
            <a:custGeom>
              <a:avLst/>
              <a:gdLst>
                <a:gd name="connsiteX0" fmla="*/ 0 w 1803989"/>
                <a:gd name="connsiteY0" fmla="*/ 0 h 287999"/>
                <a:gd name="connsiteX1" fmla="*/ 1803989 w 1803989"/>
                <a:gd name="connsiteY1" fmla="*/ 0 h 287999"/>
                <a:gd name="connsiteX2" fmla="*/ 1803989 w 1803989"/>
                <a:gd name="connsiteY2" fmla="*/ 287999 h 287999"/>
                <a:gd name="connsiteX3" fmla="*/ 0 w 1803989"/>
                <a:gd name="connsiteY3" fmla="*/ 287999 h 287999"/>
                <a:gd name="connsiteX4" fmla="*/ 0 w 180398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989" h="287999">
                  <a:moveTo>
                    <a:pt x="0" y="0"/>
                  </a:moveTo>
                  <a:lnTo>
                    <a:pt x="1803989" y="0"/>
                  </a:lnTo>
                  <a:lnTo>
                    <a:pt x="1803989" y="287999"/>
                  </a:lnTo>
                  <a:lnTo>
                    <a:pt x="0" y="287999"/>
                  </a:lnTo>
                  <a:lnTo>
                    <a:pt x="0" y="0"/>
                  </a:lnTo>
                  <a:close/>
                </a:path>
              </a:pathLst>
            </a:custGeom>
            <a:solidFill>
              <a:srgbClr val="70AD4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2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うぇる工房そら</a:t>
              </a:r>
            </a:p>
          </p:txBody>
        </p:sp>
        <p:sp>
          <p:nvSpPr>
            <p:cNvPr id="99" name="テキスト ボックス 98">
              <a:extLst>
                <a:ext uri="{FF2B5EF4-FFF2-40B4-BE49-F238E27FC236}">
                  <a16:creationId xmlns:a16="http://schemas.microsoft.com/office/drawing/2014/main" id="{B60A5F00-788F-1F33-34C2-46BE626B6102}"/>
                </a:ext>
              </a:extLst>
            </p:cNvPr>
            <p:cNvSpPr txBox="1"/>
            <p:nvPr/>
          </p:nvSpPr>
          <p:spPr>
            <a:xfrm>
              <a:off x="-1142791" y="4380265"/>
              <a:ext cx="2274539" cy="711574"/>
            </a:xfrm>
            <a:prstGeom prst="rect">
              <a:avLst/>
            </a:prstGeom>
            <a:noFill/>
          </p:spPr>
          <p:txBody>
            <a:bodyPr wrap="square" rtlCol="0">
              <a:spAutoFit/>
            </a:bodyPr>
            <a:lstStyle/>
            <a:p>
              <a:pPr lvl="0">
                <a:defRPr/>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ひとつひとつ真心込めて丁寧に焼き上げた焼きドーナツを販売しております！</a:t>
              </a:r>
            </a:p>
          </p:txBody>
        </p:sp>
      </p:grpSp>
      <p:grpSp>
        <p:nvGrpSpPr>
          <p:cNvPr id="18" name="グループ化 17">
            <a:extLst>
              <a:ext uri="{FF2B5EF4-FFF2-40B4-BE49-F238E27FC236}">
                <a16:creationId xmlns:a16="http://schemas.microsoft.com/office/drawing/2014/main" id="{63B95A11-7928-E63A-FF0B-29128380CCF6}"/>
              </a:ext>
            </a:extLst>
          </p:cNvPr>
          <p:cNvGrpSpPr/>
          <p:nvPr/>
        </p:nvGrpSpPr>
        <p:grpSpPr>
          <a:xfrm>
            <a:off x="1769564" y="5108457"/>
            <a:ext cx="1650795" cy="1676499"/>
            <a:chOff x="4826873" y="484714"/>
            <a:chExt cx="1650795" cy="1676499"/>
          </a:xfrm>
        </p:grpSpPr>
        <p:grpSp>
          <p:nvGrpSpPr>
            <p:cNvPr id="19" name="グループ化 18">
              <a:extLst>
                <a:ext uri="{FF2B5EF4-FFF2-40B4-BE49-F238E27FC236}">
                  <a16:creationId xmlns:a16="http://schemas.microsoft.com/office/drawing/2014/main" id="{AB044952-3657-8BF9-634B-FA28A8F3AE71}"/>
                </a:ext>
              </a:extLst>
            </p:cNvPr>
            <p:cNvGrpSpPr/>
            <p:nvPr/>
          </p:nvGrpSpPr>
          <p:grpSpPr>
            <a:xfrm>
              <a:off x="4826873" y="484714"/>
              <a:ext cx="1650795" cy="1676499"/>
              <a:chOff x="5663758" y="357251"/>
              <a:chExt cx="2297551" cy="2376168"/>
            </a:xfrm>
          </p:grpSpPr>
          <p:sp>
            <p:nvSpPr>
              <p:cNvPr id="22" name="角丸四角形 134">
                <a:extLst>
                  <a:ext uri="{FF2B5EF4-FFF2-40B4-BE49-F238E27FC236}">
                    <a16:creationId xmlns:a16="http://schemas.microsoft.com/office/drawing/2014/main" id="{8BC96A82-F085-BF30-DCF3-FF4761B0FC3C}"/>
                  </a:ext>
                </a:extLst>
              </p:cNvPr>
              <p:cNvSpPr/>
              <p:nvPr/>
            </p:nvSpPr>
            <p:spPr>
              <a:xfrm>
                <a:off x="5672277" y="357251"/>
                <a:ext cx="2193815" cy="2330417"/>
              </a:xfrm>
              <a:prstGeom prst="roundRect">
                <a:avLst>
                  <a:gd name="adj" fmla="val 11978"/>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フリーフォーム: 図形 27">
                <a:extLst>
                  <a:ext uri="{FF2B5EF4-FFF2-40B4-BE49-F238E27FC236}">
                    <a16:creationId xmlns:a16="http://schemas.microsoft.com/office/drawing/2014/main" id="{D06FA5E9-854A-6DBA-092D-2419EEE9075F}"/>
                  </a:ext>
                </a:extLst>
              </p:cNvPr>
              <p:cNvSpPr/>
              <p:nvPr/>
            </p:nvSpPr>
            <p:spPr>
              <a:xfrm>
                <a:off x="5742017" y="446348"/>
                <a:ext cx="2040474" cy="319902"/>
              </a:xfrm>
              <a:custGeom>
                <a:avLst/>
                <a:gdLst>
                  <a:gd name="connsiteX0" fmla="*/ 0 w 1801999"/>
                  <a:gd name="connsiteY0" fmla="*/ 0 h 287999"/>
                  <a:gd name="connsiteX1" fmla="*/ 1801999 w 1801999"/>
                  <a:gd name="connsiteY1" fmla="*/ 0 h 287999"/>
                  <a:gd name="connsiteX2" fmla="*/ 1801999 w 1801999"/>
                  <a:gd name="connsiteY2" fmla="*/ 287999 h 287999"/>
                  <a:gd name="connsiteX3" fmla="*/ 0 w 1801999"/>
                  <a:gd name="connsiteY3" fmla="*/ 287999 h 287999"/>
                  <a:gd name="connsiteX4" fmla="*/ 0 w 180199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99" h="287999">
                    <a:moveTo>
                      <a:pt x="0" y="0"/>
                    </a:moveTo>
                    <a:lnTo>
                      <a:pt x="1801999" y="0"/>
                    </a:lnTo>
                    <a:lnTo>
                      <a:pt x="1801999" y="287999"/>
                    </a:lnTo>
                    <a:lnTo>
                      <a:pt x="0" y="287999"/>
                    </a:lnTo>
                    <a:lnTo>
                      <a:pt x="0" y="0"/>
                    </a:lnTo>
                    <a:close/>
                  </a:path>
                </a:pathLst>
              </a:custGeom>
              <a:solidFill>
                <a:srgbClr val="70AD4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9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マルエイ・ソーシャルサポート</a:t>
                </a:r>
                <a:endParaRPr kumimoji="1" lang="en-US" altLang="ja-JP" sz="9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p:txBody>
          </p:sp>
          <p:sp>
            <p:nvSpPr>
              <p:cNvPr id="29" name="テキスト ボックス 28">
                <a:extLst>
                  <a:ext uri="{FF2B5EF4-FFF2-40B4-BE49-F238E27FC236}">
                    <a16:creationId xmlns:a16="http://schemas.microsoft.com/office/drawing/2014/main" id="{703C8E49-AC80-7769-58B5-97D81584CF49}"/>
                  </a:ext>
                </a:extLst>
              </p:cNvPr>
              <p:cNvSpPr txBox="1"/>
              <p:nvPr/>
            </p:nvSpPr>
            <p:spPr>
              <a:xfrm>
                <a:off x="5663758" y="2079083"/>
                <a:ext cx="2297551" cy="654336"/>
              </a:xfrm>
              <a:prstGeom prst="rect">
                <a:avLst/>
              </a:prstGeom>
              <a:noFill/>
            </p:spPr>
            <p:txBody>
              <a:bodyPr wrap="square" rtlCol="0">
                <a:spAutoFit/>
              </a:bodyPr>
              <a:lstStyle/>
              <a:p>
                <a:r>
                  <a:rPr lang="ja-JP" altLang="en-US" sz="800" dirty="0">
                    <a:latin typeface="UD デジタル 教科書体 NK" panose="02020400000000000000" pitchFamily="18" charset="-128"/>
                    <a:ea typeface="UD デジタル 教科書体 NK" panose="02020400000000000000" pitchFamily="18" charset="-128"/>
                  </a:rPr>
                  <a:t>真空減圧フライ製法でサクサクに仕上げた体に優しいチップスです！是非ご賞味ください。</a:t>
                </a:r>
                <a:endParaRPr lang="ja-JP" altLang="ja-JP" sz="800" dirty="0">
                  <a:latin typeface="UD デジタル 教科書体 NK" panose="02020400000000000000" pitchFamily="18" charset="-128"/>
                  <a:ea typeface="UD デジタル 教科書体 NK" panose="02020400000000000000" pitchFamily="18" charset="-128"/>
                </a:endParaRPr>
              </a:p>
            </p:txBody>
          </p:sp>
        </p:grpSp>
        <p:pic>
          <p:nvPicPr>
            <p:cNvPr id="20" name="図 19" descr="テキスト, 手紙, カレンダー&#10;&#10;AI 生成コンテンツは誤りを含む可能性があります。">
              <a:extLst>
                <a:ext uri="{FF2B5EF4-FFF2-40B4-BE49-F238E27FC236}">
                  <a16:creationId xmlns:a16="http://schemas.microsoft.com/office/drawing/2014/main" id="{2839CAD4-BF66-806C-8083-547A98D14D2A}"/>
                </a:ext>
              </a:extLst>
            </p:cNvPr>
            <p:cNvPicPr>
              <a:picLocks noChangeAspect="1"/>
            </p:cNvPicPr>
            <p:nvPr/>
          </p:nvPicPr>
          <p:blipFill>
            <a:blip r:embed="rId12" cstate="print">
              <a:extLst>
                <a:ext uri="{28A0092B-C50C-407E-A947-70E740481C1C}">
                  <a14:useLocalDpi xmlns:a14="http://schemas.microsoft.com/office/drawing/2010/main" val="0"/>
                </a:ext>
              </a:extLst>
            </a:blip>
            <a:srcRect t="4651" b="12550"/>
            <a:stretch>
              <a:fillRect/>
            </a:stretch>
          </p:blipFill>
          <p:spPr>
            <a:xfrm>
              <a:off x="4978387" y="791633"/>
              <a:ext cx="1287695" cy="926263"/>
            </a:xfrm>
            <a:prstGeom prst="rect">
              <a:avLst/>
            </a:prstGeom>
          </p:spPr>
        </p:pic>
      </p:grpSp>
      <p:grpSp>
        <p:nvGrpSpPr>
          <p:cNvPr id="34" name="グループ化 33">
            <a:extLst>
              <a:ext uri="{FF2B5EF4-FFF2-40B4-BE49-F238E27FC236}">
                <a16:creationId xmlns:a16="http://schemas.microsoft.com/office/drawing/2014/main" id="{B7BAF218-F681-D01A-2053-FA028643FBD4}"/>
              </a:ext>
            </a:extLst>
          </p:cNvPr>
          <p:cNvGrpSpPr/>
          <p:nvPr/>
        </p:nvGrpSpPr>
        <p:grpSpPr>
          <a:xfrm>
            <a:off x="163460" y="1239315"/>
            <a:ext cx="1555846" cy="1653121"/>
            <a:chOff x="2990871" y="3469046"/>
            <a:chExt cx="1555846" cy="1606553"/>
          </a:xfrm>
        </p:grpSpPr>
        <p:grpSp>
          <p:nvGrpSpPr>
            <p:cNvPr id="35" name="グループ化 34">
              <a:extLst>
                <a:ext uri="{FF2B5EF4-FFF2-40B4-BE49-F238E27FC236}">
                  <a16:creationId xmlns:a16="http://schemas.microsoft.com/office/drawing/2014/main" id="{BF95D3A0-5153-973A-1A78-896CFD2F2D61}"/>
                </a:ext>
              </a:extLst>
            </p:cNvPr>
            <p:cNvGrpSpPr/>
            <p:nvPr/>
          </p:nvGrpSpPr>
          <p:grpSpPr>
            <a:xfrm>
              <a:off x="2990871" y="3469046"/>
              <a:ext cx="1555846" cy="1606553"/>
              <a:chOff x="2324072" y="2928943"/>
              <a:chExt cx="2193815" cy="2265315"/>
            </a:xfrm>
          </p:grpSpPr>
          <p:sp>
            <p:nvSpPr>
              <p:cNvPr id="40" name="角丸四角形 135">
                <a:extLst>
                  <a:ext uri="{FF2B5EF4-FFF2-40B4-BE49-F238E27FC236}">
                    <a16:creationId xmlns:a16="http://schemas.microsoft.com/office/drawing/2014/main" id="{39D3037E-C45B-E5E4-A21E-487B60F933C6}"/>
                  </a:ext>
                </a:extLst>
              </p:cNvPr>
              <p:cNvSpPr/>
              <p:nvPr/>
            </p:nvSpPr>
            <p:spPr>
              <a:xfrm>
                <a:off x="2324072" y="2928943"/>
                <a:ext cx="2193815" cy="2263500"/>
              </a:xfrm>
              <a:prstGeom prst="roundRect">
                <a:avLst>
                  <a:gd name="adj" fmla="val 13020"/>
                </a:avLst>
              </a:prstGeom>
              <a:solidFill>
                <a:srgbClr val="E2F0D9"/>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フリーフォーム: 図形 40">
                <a:extLst>
                  <a:ext uri="{FF2B5EF4-FFF2-40B4-BE49-F238E27FC236}">
                    <a16:creationId xmlns:a16="http://schemas.microsoft.com/office/drawing/2014/main" id="{E86ABDAB-8BAC-C4B1-A149-36E6A735BF5D}"/>
                  </a:ext>
                </a:extLst>
              </p:cNvPr>
              <p:cNvSpPr/>
              <p:nvPr/>
            </p:nvSpPr>
            <p:spPr>
              <a:xfrm>
                <a:off x="2515080" y="2979714"/>
                <a:ext cx="1803989" cy="287999"/>
              </a:xfrm>
              <a:custGeom>
                <a:avLst/>
                <a:gdLst>
                  <a:gd name="connsiteX0" fmla="*/ 0 w 1803989"/>
                  <a:gd name="connsiteY0" fmla="*/ 0 h 287999"/>
                  <a:gd name="connsiteX1" fmla="*/ 1803989 w 1803989"/>
                  <a:gd name="connsiteY1" fmla="*/ 0 h 287999"/>
                  <a:gd name="connsiteX2" fmla="*/ 1803989 w 1803989"/>
                  <a:gd name="connsiteY2" fmla="*/ 287999 h 287999"/>
                  <a:gd name="connsiteX3" fmla="*/ 0 w 1803989"/>
                  <a:gd name="connsiteY3" fmla="*/ 287999 h 287999"/>
                  <a:gd name="connsiteX4" fmla="*/ 0 w 1803989"/>
                  <a:gd name="connsiteY4" fmla="*/ 0 h 28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989" h="287999">
                    <a:moveTo>
                      <a:pt x="0" y="0"/>
                    </a:moveTo>
                    <a:lnTo>
                      <a:pt x="1803989" y="0"/>
                    </a:lnTo>
                    <a:lnTo>
                      <a:pt x="1803989" y="287999"/>
                    </a:lnTo>
                    <a:lnTo>
                      <a:pt x="0" y="287999"/>
                    </a:lnTo>
                    <a:lnTo>
                      <a:pt x="0" y="0"/>
                    </a:lnTo>
                    <a:close/>
                  </a:path>
                </a:pathLst>
              </a:custGeom>
              <a:solidFill>
                <a:srgbClr val="A0CD8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ja-JP" altLang="en-US" sz="900" dirty="0">
                    <a:solidFill>
                      <a:sysClr val="windowText" lastClr="000000"/>
                    </a:solidFill>
                    <a:latin typeface="UD デジタル 教科書体 NK-R" panose="02020400000000000000" pitchFamily="18" charset="-128"/>
                    <a:ea typeface="UD デジタル 教科書体 NK-R" panose="02020400000000000000" pitchFamily="18" charset="-128"/>
                  </a:rPr>
                  <a:t>就労継続支援</a:t>
                </a:r>
                <a:r>
                  <a:rPr lang="en-US" altLang="ja-JP" sz="900" dirty="0">
                    <a:solidFill>
                      <a:sysClr val="windowText" lastClr="000000"/>
                    </a:solidFill>
                    <a:latin typeface="UD デジタル 教科書体 NK-R" panose="02020400000000000000" pitchFamily="18" charset="-128"/>
                    <a:ea typeface="UD デジタル 教科書体 NK-R" panose="02020400000000000000" pitchFamily="18" charset="-128"/>
                  </a:rPr>
                  <a:t>A</a:t>
                </a:r>
                <a:r>
                  <a:rPr lang="ja-JP" altLang="en-US" sz="900" dirty="0">
                    <a:solidFill>
                      <a:sysClr val="windowText" lastClr="000000"/>
                    </a:solidFill>
                    <a:latin typeface="UD デジタル 教科書体 NK-R" panose="02020400000000000000" pitchFamily="18" charset="-128"/>
                    <a:ea typeface="UD デジタル 教科書体 NK-R" panose="02020400000000000000" pitchFamily="18" charset="-128"/>
                  </a:rPr>
                  <a:t>型つくし</a:t>
                </a:r>
                <a:endParaRPr kumimoji="1" lang="ja-JP" altLang="en-US" sz="900" kern="1200" dirty="0">
                  <a:solidFill>
                    <a:sysClr val="windowText" lastClr="000000"/>
                  </a:solidFill>
                  <a:latin typeface="UD デジタル 教科書体 NK-R" panose="02020400000000000000" pitchFamily="18" charset="-128"/>
                  <a:ea typeface="UD デジタル 教科書体 NK-R" panose="02020400000000000000" pitchFamily="18" charset="-128"/>
                  <a:cs typeface="+mn-cs"/>
                </a:endParaRPr>
              </a:p>
            </p:txBody>
          </p:sp>
          <p:sp>
            <p:nvSpPr>
              <p:cNvPr id="43" name="テキスト ボックス 42">
                <a:extLst>
                  <a:ext uri="{FF2B5EF4-FFF2-40B4-BE49-F238E27FC236}">
                    <a16:creationId xmlns:a16="http://schemas.microsoft.com/office/drawing/2014/main" id="{407DAE74-8AE8-FE31-E0D7-94556B0CFFD7}"/>
                  </a:ext>
                </a:extLst>
              </p:cNvPr>
              <p:cNvSpPr txBox="1"/>
              <p:nvPr/>
            </p:nvSpPr>
            <p:spPr>
              <a:xfrm>
                <a:off x="2426450" y="4543289"/>
                <a:ext cx="2084342" cy="650969"/>
              </a:xfrm>
              <a:prstGeom prst="rect">
                <a:avLst/>
              </a:prstGeom>
              <a:noFill/>
            </p:spPr>
            <p:txBody>
              <a:bodyPr wrap="square" rtlCol="0">
                <a:spAutoFit/>
              </a:bodyPr>
              <a:lstStyle/>
              <a:p>
                <a:pPr lvl="0">
                  <a:defRPr/>
                </a:pPr>
                <a:r>
                  <a:rPr lang="ja-JP" altLang="en-US" sz="800" dirty="0">
                    <a:solidFill>
                      <a:prstClr val="black"/>
                    </a:solidFill>
                    <a:latin typeface="UD デジタル 教科書体 NK-R" panose="02020400000000000000" pitchFamily="18" charset="-128"/>
                    <a:ea typeface="UD デジタル 教科書体 NK-R" panose="02020400000000000000" pitchFamily="18" charset="-128"/>
                  </a:rPr>
                  <a:t>特製弁当とパウンドケーキ、蒸しパンなどのお菓子を丁寧に心を込めて手作りしています。</a:t>
                </a:r>
              </a:p>
            </p:txBody>
          </p:sp>
        </p:grpSp>
        <p:pic>
          <p:nvPicPr>
            <p:cNvPr id="36" name="図 35" descr="皿の上の肉と野菜の料理&#10;&#10;AI 生成コンテンツは誤りを含む可能性があります。">
              <a:extLst>
                <a:ext uri="{FF2B5EF4-FFF2-40B4-BE49-F238E27FC236}">
                  <a16:creationId xmlns:a16="http://schemas.microsoft.com/office/drawing/2014/main" id="{C3A16656-43A8-28EB-6F5E-02491D428A34}"/>
                </a:ext>
              </a:extLst>
            </p:cNvPr>
            <p:cNvPicPr>
              <a:picLocks noChangeAspect="1"/>
            </p:cNvPicPr>
            <p:nvPr/>
          </p:nvPicPr>
          <p:blipFill>
            <a:blip r:embed="rId13" cstate="print">
              <a:extLst>
                <a:ext uri="{28A0092B-C50C-407E-A947-70E740481C1C}">
                  <a14:useLocalDpi xmlns:a14="http://schemas.microsoft.com/office/drawing/2010/main" val="0"/>
                </a:ext>
              </a:extLst>
            </a:blip>
            <a:srcRect t="17720" b="19626"/>
            <a:stretch>
              <a:fillRect/>
            </a:stretch>
          </p:blipFill>
          <p:spPr>
            <a:xfrm>
              <a:off x="3184988" y="3721469"/>
              <a:ext cx="1180331" cy="876553"/>
            </a:xfrm>
            <a:prstGeom prst="rect">
              <a:avLst/>
            </a:prstGeom>
          </p:spPr>
        </p:pic>
      </p:grpSp>
    </p:spTree>
    <p:extLst>
      <p:ext uri="{BB962C8B-B14F-4D97-AF65-F5344CB8AC3E}">
        <p14:creationId xmlns:p14="http://schemas.microsoft.com/office/powerpoint/2010/main" val="13554735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8657</TotalTime>
  <Words>500</Words>
  <Application>Microsoft Office PowerPoint</Application>
  <PresentationFormat>画面に合わせる (4:3)</PresentationFormat>
  <Paragraphs>73</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UD デジタル 教科書体 NK</vt:lpstr>
      <vt:lpstr>UD デジタル 教科書体 NK-R</vt:lpstr>
      <vt:lpstr>UD デジタル 教科書体 NP-R</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Gifu</dc:creator>
  <cp:lastModifiedBy>林 倫花</cp:lastModifiedBy>
  <cp:revision>442</cp:revision>
  <cp:lastPrinted>2026-06-24T02:14:28Z</cp:lastPrinted>
  <dcterms:created xsi:type="dcterms:W3CDTF">2023-02-06T01:20:08Z</dcterms:created>
  <dcterms:modified xsi:type="dcterms:W3CDTF">2026-06-30T05:54:19Z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2024-06-21T05:24:27Z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b3aceacd-ceff-4204-ad98-1574a3312f69</vt:lpwstr>
  </property>
  <property fmtid="{D5CDD505-2E9C-101B-9397-08002B2CF9AE}" pid="7" name="MSIP_Label_defa4170-0d19-0005-0004-bc88714345d2_ActionId">
    <vt:lpwstr>ca767b12-2585-436d-ba78-b81a7cf8e423</vt:lpwstr>
  </property>
  <property fmtid="{D5CDD505-2E9C-101B-9397-08002B2CF9AE}" pid="8" name="MSIP_Label_defa4170-0d19-0005-0004-bc88714345d2_ContentBits">
    <vt:lpwstr>0</vt:lpwstr>
  </property>
</Properties>
</file>