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CC"/>
    <a:srgbClr val="FFC000"/>
    <a:srgbClr val="004DB3"/>
    <a:srgbClr val="FFFF66"/>
    <a:srgbClr val="CC0000"/>
    <a:srgbClr val="4D99FF"/>
    <a:srgbClr val="33CC3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2" autoAdjust="0"/>
    <p:restoredTop sz="94660"/>
  </p:normalViewPr>
  <p:slideViewPr>
    <p:cSldViewPr snapToGrid="0">
      <p:cViewPr>
        <p:scale>
          <a:sx n="90" d="100"/>
          <a:sy n="90" d="100"/>
        </p:scale>
        <p:origin x="2198" y="-230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38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65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3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7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02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8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08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5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3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1E3F-2648-4448-BF6D-ADDEB04DE583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6F13-9680-4BA1-8DD8-124C563349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5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gi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30360571-C156-2B92-CC7F-60C74D8FC544}"/>
              </a:ext>
            </a:extLst>
          </p:cNvPr>
          <p:cNvSpPr/>
          <p:nvPr/>
        </p:nvSpPr>
        <p:spPr>
          <a:xfrm>
            <a:off x="1" y="10113515"/>
            <a:ext cx="7567147" cy="5782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C76085-4ACE-856F-EC4A-A938CC6B135A}"/>
              </a:ext>
            </a:extLst>
          </p:cNvPr>
          <p:cNvSpPr txBox="1"/>
          <p:nvPr/>
        </p:nvSpPr>
        <p:spPr>
          <a:xfrm>
            <a:off x="288000" y="1584000"/>
            <a:ext cx="5859316" cy="5000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4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県の窓口にキャッシュレス決済端末を設置することで</a:t>
            </a:r>
            <a:endParaRPr lang="en-US" altLang="ja-JP" sz="1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4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クレジットカードや電子マネー等によるキャッシュレス決済を可能とします。</a:t>
            </a:r>
            <a:endParaRPr kumimoji="1" lang="ja-JP" altLang="en-US" sz="14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B2D3CF7-863A-333A-EB99-767EFFC1B249}"/>
              </a:ext>
            </a:extLst>
          </p:cNvPr>
          <p:cNvGrpSpPr/>
          <p:nvPr/>
        </p:nvGrpSpPr>
        <p:grpSpPr>
          <a:xfrm>
            <a:off x="-1" y="-1441683"/>
            <a:ext cx="6869140" cy="2881683"/>
            <a:chOff x="-1" y="-1441683"/>
            <a:chExt cx="6869140" cy="2881683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CBB5EB1-173D-B12D-0219-B72EFB6ADA53}"/>
                </a:ext>
              </a:extLst>
            </p:cNvPr>
            <p:cNvGrpSpPr/>
            <p:nvPr/>
          </p:nvGrpSpPr>
          <p:grpSpPr>
            <a:xfrm>
              <a:off x="0" y="-1441683"/>
              <a:ext cx="6869139" cy="2881683"/>
              <a:chOff x="0" y="-1441683"/>
              <a:chExt cx="6869139" cy="2881683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5FB302C-F0DA-99A3-4D87-E48C82C30063}"/>
                  </a:ext>
                </a:extLst>
              </p:cNvPr>
              <p:cNvSpPr/>
              <p:nvPr/>
            </p:nvSpPr>
            <p:spPr>
              <a:xfrm>
                <a:off x="0" y="0"/>
                <a:ext cx="5425559" cy="1440000"/>
              </a:xfrm>
              <a:prstGeom prst="rect">
                <a:avLst/>
              </a:prstGeom>
              <a:solidFill>
                <a:srgbClr val="4D99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BCE8FF93-833E-8608-5FC4-A7B1F7FEE8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9139" y="-1441683"/>
                <a:ext cx="2880000" cy="2880000"/>
              </a:xfrm>
              <a:prstGeom prst="ellipse">
                <a:avLst/>
              </a:prstGeom>
              <a:solidFill>
                <a:srgbClr val="4D99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DE21531-00D9-FEDB-91D5-CCE3FBB1C677}"/>
                </a:ext>
              </a:extLst>
            </p:cNvPr>
            <p:cNvSpPr/>
            <p:nvPr/>
          </p:nvSpPr>
          <p:spPr>
            <a:xfrm>
              <a:off x="-1" y="0"/>
              <a:ext cx="6861600" cy="1800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E05B36A-CB1A-19E9-1254-2A77D037E497}"/>
              </a:ext>
            </a:extLst>
          </p:cNvPr>
          <p:cNvGrpSpPr>
            <a:grpSpLocks noChangeAspect="1"/>
          </p:cNvGrpSpPr>
          <p:nvPr/>
        </p:nvGrpSpPr>
        <p:grpSpPr>
          <a:xfrm>
            <a:off x="5893229" y="482979"/>
            <a:ext cx="1428587" cy="1728000"/>
            <a:chOff x="6112193" y="344743"/>
            <a:chExt cx="1276455" cy="1543982"/>
          </a:xfrm>
        </p:grpSpPr>
        <p:pic>
          <p:nvPicPr>
            <p:cNvPr id="6" name="図 5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E758943F-D40B-69F4-926C-A02059ED3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4" t="21075" r="-267" b="-205"/>
            <a:stretch/>
          </p:blipFill>
          <p:spPr>
            <a:xfrm>
              <a:off x="6181561" y="344743"/>
              <a:ext cx="1207087" cy="1543982"/>
            </a:xfrm>
            <a:prstGeom prst="roundRect">
              <a:avLst>
                <a:gd name="adj" fmla="val 28695"/>
              </a:avLst>
            </a:prstGeom>
          </p:spPr>
        </p:pic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26F1576F-6131-ED17-A2AC-92E5C0B585BB}"/>
                </a:ext>
              </a:extLst>
            </p:cNvPr>
            <p:cNvSpPr/>
            <p:nvPr/>
          </p:nvSpPr>
          <p:spPr>
            <a:xfrm rot="19021558">
              <a:off x="6112193" y="424609"/>
              <a:ext cx="334655" cy="100266"/>
            </a:xfrm>
            <a:prstGeom prst="ellipse">
              <a:avLst/>
            </a:prstGeom>
            <a:solidFill>
              <a:srgbClr val="4D9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2925AE-F560-D34B-A106-798C2254B2FB}"/>
              </a:ext>
            </a:extLst>
          </p:cNvPr>
          <p:cNvSpPr txBox="1"/>
          <p:nvPr/>
        </p:nvSpPr>
        <p:spPr>
          <a:xfrm>
            <a:off x="288000" y="288000"/>
            <a:ext cx="5677836" cy="10125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令和７年</a:t>
            </a:r>
            <a:r>
              <a:rPr lang="ja-JP" altLang="en-US" sz="2800" dirty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１０月から</a:t>
            </a:r>
            <a:r>
              <a:rPr lang="en-US" altLang="ja-JP" sz="2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行政手数料の</a:t>
            </a:r>
            <a:endParaRPr lang="en-US" altLang="ja-JP" sz="3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3400" dirty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キャッシュレス決済</a:t>
            </a:r>
            <a:r>
              <a:rPr lang="ja-JP" altLang="en-US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sz="3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開始</a:t>
            </a:r>
            <a:r>
              <a:rPr lang="ja-JP" altLang="en-US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しま</a:t>
            </a:r>
            <a:r>
              <a:rPr lang="ja-JP" altLang="en-US" sz="2800" spc="-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</a:t>
            </a:r>
            <a:r>
              <a:rPr lang="ja-JP" altLang="en-US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kumimoji="1" lang="ja-JP" altLang="en-US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D7AE283E-EA69-86E4-EE96-D4A1DDDC0091}"/>
              </a:ext>
            </a:extLst>
          </p:cNvPr>
          <p:cNvSpPr/>
          <p:nvPr/>
        </p:nvSpPr>
        <p:spPr>
          <a:xfrm>
            <a:off x="1" y="9000000"/>
            <a:ext cx="7567147" cy="360000"/>
          </a:xfrm>
          <a:prstGeom prst="rect">
            <a:avLst/>
          </a:prstGeom>
          <a:solidFill>
            <a:srgbClr val="4D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D00BC5CA-946D-722A-FE4B-B97EDBCDCE33}"/>
              </a:ext>
            </a:extLst>
          </p:cNvPr>
          <p:cNvSpPr txBox="1"/>
          <p:nvPr/>
        </p:nvSpPr>
        <p:spPr>
          <a:xfrm>
            <a:off x="349206" y="9048731"/>
            <a:ext cx="6890892" cy="2377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収入証紙の販売・利用は順次終了します。</a:t>
            </a:r>
            <a:endParaRPr kumimoji="1" lang="ja-JP" altLang="en-US" sz="1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EAE26479-00C4-E36C-1179-453D7E8E74F6}"/>
              </a:ext>
            </a:extLst>
          </p:cNvPr>
          <p:cNvGrpSpPr/>
          <p:nvPr/>
        </p:nvGrpSpPr>
        <p:grpSpPr>
          <a:xfrm>
            <a:off x="711349" y="9480115"/>
            <a:ext cx="2880000" cy="432000"/>
            <a:chOff x="1674250" y="9087246"/>
            <a:chExt cx="1992234" cy="572180"/>
          </a:xfrm>
        </p:grpSpPr>
        <p:sp>
          <p:nvSpPr>
            <p:cNvPr id="230" name="矢印: 五方向 229">
              <a:extLst>
                <a:ext uri="{FF2B5EF4-FFF2-40B4-BE49-F238E27FC236}">
                  <a16:creationId xmlns:a16="http://schemas.microsoft.com/office/drawing/2014/main" id="{96941A74-A64E-BADC-318E-006546A1AD75}"/>
                </a:ext>
              </a:extLst>
            </p:cNvPr>
            <p:cNvSpPr/>
            <p:nvPr/>
          </p:nvSpPr>
          <p:spPr>
            <a:xfrm>
              <a:off x="1674250" y="9096374"/>
              <a:ext cx="1992234" cy="563052"/>
            </a:xfrm>
            <a:prstGeom prst="homePlate">
              <a:avLst>
                <a:gd name="adj" fmla="val 55643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1" name="タイトル 1">
              <a:extLst>
                <a:ext uri="{FF2B5EF4-FFF2-40B4-BE49-F238E27FC236}">
                  <a16:creationId xmlns:a16="http://schemas.microsoft.com/office/drawing/2014/main" id="{9D6590E6-98C7-4CD3-BE5D-CF9FE6C8C994}"/>
                </a:ext>
              </a:extLst>
            </p:cNvPr>
            <p:cNvSpPr txBox="1">
              <a:spLocks/>
            </p:cNvSpPr>
            <p:nvPr/>
          </p:nvSpPr>
          <p:spPr>
            <a:xfrm>
              <a:off x="1773862" y="9087246"/>
              <a:ext cx="1793011" cy="57218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証紙の</a:t>
              </a:r>
              <a:r>
                <a:rPr lang="ja-JP" altLang="en-US" sz="1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販売終了 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令和</a:t>
              </a:r>
              <a:r>
                <a:rPr lang="ja-JP" altLang="en-US" sz="1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年</a:t>
              </a:r>
              <a:r>
                <a:rPr lang="ja-JP" altLang="en-US" sz="1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１２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月末日</a:t>
              </a:r>
              <a:endParaRPr lang="zh-TW" altLang="en-US" sz="136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7042F9C6-8647-2F6B-B600-5CD18D8E89BE}"/>
              </a:ext>
            </a:extLst>
          </p:cNvPr>
          <p:cNvGrpSpPr/>
          <p:nvPr/>
        </p:nvGrpSpPr>
        <p:grpSpPr>
          <a:xfrm>
            <a:off x="3960000" y="9480115"/>
            <a:ext cx="2880000" cy="432000"/>
            <a:chOff x="1904103" y="9087246"/>
            <a:chExt cx="1993801" cy="572180"/>
          </a:xfrm>
        </p:grpSpPr>
        <p:sp>
          <p:nvSpPr>
            <p:cNvPr id="233" name="矢印: 五方向 232">
              <a:extLst>
                <a:ext uri="{FF2B5EF4-FFF2-40B4-BE49-F238E27FC236}">
                  <a16:creationId xmlns:a16="http://schemas.microsoft.com/office/drawing/2014/main" id="{20E8E5AC-5C4C-0851-48AE-A11429C6EA37}"/>
                </a:ext>
              </a:extLst>
            </p:cNvPr>
            <p:cNvSpPr/>
            <p:nvPr/>
          </p:nvSpPr>
          <p:spPr>
            <a:xfrm>
              <a:off x="1904103" y="9096374"/>
              <a:ext cx="1993801" cy="563052"/>
            </a:xfrm>
            <a:prstGeom prst="homePlate">
              <a:avLst>
                <a:gd name="adj" fmla="val 60458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4" name="タイトル 1">
              <a:extLst>
                <a:ext uri="{FF2B5EF4-FFF2-40B4-BE49-F238E27FC236}">
                  <a16:creationId xmlns:a16="http://schemas.microsoft.com/office/drawing/2014/main" id="{537B63A6-75A9-6C3A-E31C-D8D116A2DB79}"/>
                </a:ext>
              </a:extLst>
            </p:cNvPr>
            <p:cNvSpPr txBox="1">
              <a:spLocks/>
            </p:cNvSpPr>
            <p:nvPr/>
          </p:nvSpPr>
          <p:spPr>
            <a:xfrm>
              <a:off x="2003793" y="9087246"/>
              <a:ext cx="1794421" cy="57218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証紙の</a:t>
              </a:r>
              <a:r>
                <a:rPr lang="ja-JP" altLang="en-US" sz="1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利用期限 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令和</a:t>
              </a:r>
              <a:r>
                <a:rPr lang="ja-JP" altLang="en-US" sz="1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年</a:t>
              </a:r>
              <a:r>
                <a:rPr lang="ja-JP" altLang="en-US" sz="1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９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月末日</a:t>
              </a:r>
              <a:endParaRPr lang="zh-TW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E0B8A7F-0961-FD3C-4F7D-4BCAB6ED8B59}"/>
              </a:ext>
            </a:extLst>
          </p:cNvPr>
          <p:cNvSpPr/>
          <p:nvPr/>
        </p:nvSpPr>
        <p:spPr>
          <a:xfrm>
            <a:off x="287837" y="2232000"/>
            <a:ext cx="6984000" cy="5184000"/>
          </a:xfrm>
          <a:prstGeom prst="roundRect">
            <a:avLst>
              <a:gd name="adj" fmla="val 343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algn="ctr">
              <a:lnSpc>
                <a:spcPct val="110000"/>
              </a:lnSpc>
            </a:pPr>
            <a:endParaRPr kumimoji="1" lang="ja-JP" altLang="en-US" sz="1708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CFB6DB-0808-D7A0-D87A-7D1F269D6503}"/>
              </a:ext>
            </a:extLst>
          </p:cNvPr>
          <p:cNvSpPr txBox="1"/>
          <p:nvPr/>
        </p:nvSpPr>
        <p:spPr>
          <a:xfrm>
            <a:off x="648000" y="2340000"/>
            <a:ext cx="5976000" cy="26744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>
                <a:solidFill>
                  <a:srgbClr val="004DB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キャッシュレス決済は以下の施設内の県窓口で可能です</a:t>
            </a:r>
            <a:endParaRPr kumimoji="1" lang="ja-JP" altLang="en-US" sz="1600" dirty="0">
              <a:solidFill>
                <a:srgbClr val="004DB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9" name="四角形: 角を丸くする 168">
            <a:extLst>
              <a:ext uri="{FF2B5EF4-FFF2-40B4-BE49-F238E27FC236}">
                <a16:creationId xmlns:a16="http://schemas.microsoft.com/office/drawing/2014/main" id="{200F2F76-6D2A-41F3-7D13-33B495D74D03}"/>
              </a:ext>
            </a:extLst>
          </p:cNvPr>
          <p:cNvSpPr/>
          <p:nvPr/>
        </p:nvSpPr>
        <p:spPr>
          <a:xfrm>
            <a:off x="432000" y="2700000"/>
            <a:ext cx="6696000" cy="1044000"/>
          </a:xfrm>
          <a:prstGeom prst="roundRect">
            <a:avLst>
              <a:gd name="adj" fmla="val 8698"/>
            </a:avLst>
          </a:prstGeom>
          <a:solidFill>
            <a:schemeClr val="bg1"/>
          </a:solidFill>
          <a:ln w="190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algn="ctr">
              <a:lnSpc>
                <a:spcPct val="110000"/>
              </a:lnSpc>
            </a:pPr>
            <a:endParaRPr kumimoji="1" lang="ja-JP" altLang="en-US" sz="1708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8" name="タイトル 1">
            <a:extLst>
              <a:ext uri="{FF2B5EF4-FFF2-40B4-BE49-F238E27FC236}">
                <a16:creationId xmlns:a16="http://schemas.microsoft.com/office/drawing/2014/main" id="{066564CC-EE72-6D5F-CFA1-8DBA30430E0F}"/>
              </a:ext>
            </a:extLst>
          </p:cNvPr>
          <p:cNvSpPr txBox="1">
            <a:spLocks/>
          </p:cNvSpPr>
          <p:nvPr/>
        </p:nvSpPr>
        <p:spPr>
          <a:xfrm>
            <a:off x="756000" y="2772000"/>
            <a:ext cx="608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県庁　　</a:t>
            </a:r>
            <a:r>
              <a:rPr lang="en-US" altLang="ja-JP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 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ＯＫＢふれあい会館　　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□ 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警察本部及び各警察署</a:t>
            </a:r>
            <a:endParaRPr lang="en-US" altLang="ja-JP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 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各総合庁舎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（西濃、揖斐、中濃、郡上、可茂、東濃西部、恵那、下呂、飛騨）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□ 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その他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（岐阜保健所、自動車税事務所、古川土木事務所）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3C7D2990-BE1D-D52D-6E96-E18886400408}"/>
              </a:ext>
            </a:extLst>
          </p:cNvPr>
          <p:cNvSpPr txBox="1"/>
          <p:nvPr/>
        </p:nvSpPr>
        <p:spPr>
          <a:xfrm>
            <a:off x="648000" y="3888000"/>
            <a:ext cx="3334348" cy="26744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>
                <a:solidFill>
                  <a:srgbClr val="004DB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利用可能な決済サービス</a:t>
            </a:r>
          </a:p>
        </p:txBody>
      </p: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369219A6-2E84-422D-94BD-2E7B6D13E3FC}"/>
              </a:ext>
            </a:extLst>
          </p:cNvPr>
          <p:cNvGrpSpPr/>
          <p:nvPr/>
        </p:nvGrpSpPr>
        <p:grpSpPr>
          <a:xfrm>
            <a:off x="431837" y="4248000"/>
            <a:ext cx="6696000" cy="409558"/>
            <a:chOff x="408936" y="4455754"/>
            <a:chExt cx="6696000" cy="409558"/>
          </a:xfrm>
        </p:grpSpPr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B0548A5B-E0D8-4FF5-BDB7-7337923D2B4A}"/>
                </a:ext>
              </a:extLst>
            </p:cNvPr>
            <p:cNvGrpSpPr/>
            <p:nvPr/>
          </p:nvGrpSpPr>
          <p:grpSpPr>
            <a:xfrm>
              <a:off x="408936" y="4455754"/>
              <a:ext cx="6696000" cy="409558"/>
              <a:chOff x="431837" y="5361595"/>
              <a:chExt cx="6696000" cy="409558"/>
            </a:xfrm>
          </p:grpSpPr>
          <p:sp>
            <p:nvSpPr>
              <p:cNvPr id="183" name="角丸四角形 58">
                <a:extLst>
                  <a:ext uri="{FF2B5EF4-FFF2-40B4-BE49-F238E27FC236}">
                    <a16:creationId xmlns:a16="http://schemas.microsoft.com/office/drawing/2014/main" id="{80323316-528B-8D5A-7EA7-D50A67B3313A}"/>
                  </a:ext>
                </a:extLst>
              </p:cNvPr>
              <p:cNvSpPr/>
              <p:nvPr/>
            </p:nvSpPr>
            <p:spPr>
              <a:xfrm>
                <a:off x="431837" y="5364000"/>
                <a:ext cx="6696000" cy="4071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t" anchorCtr="0"/>
              <a:lstStyle/>
              <a:p>
                <a:pPr algn="ctr">
                  <a:lnSpc>
                    <a:spcPct val="110000"/>
                  </a:lnSpc>
                </a:pPr>
                <a:endParaRPr kumimoji="1" lang="ja-JP" altLang="en-US" sz="1708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84" name="四角形: 上の 2 つの角を丸める 183">
                <a:extLst>
                  <a:ext uri="{FF2B5EF4-FFF2-40B4-BE49-F238E27FC236}">
                    <a16:creationId xmlns:a16="http://schemas.microsoft.com/office/drawing/2014/main" id="{DB2A2C97-9997-51AE-8426-BCE67700BAAF}"/>
                  </a:ext>
                </a:extLst>
              </p:cNvPr>
              <p:cNvSpPr/>
              <p:nvPr/>
            </p:nvSpPr>
            <p:spPr>
              <a:xfrm rot="16200000">
                <a:off x="732341" y="5061172"/>
                <a:ext cx="407153" cy="1008000"/>
              </a:xfrm>
              <a:prstGeom prst="round2SameRect">
                <a:avLst>
                  <a:gd name="adj1" fmla="val 17124"/>
                  <a:gd name="adj2" fmla="val 0"/>
                </a:avLst>
              </a:prstGeom>
              <a:solidFill>
                <a:srgbClr val="4D99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5" name="タイトル 1">
              <a:extLst>
                <a:ext uri="{FF2B5EF4-FFF2-40B4-BE49-F238E27FC236}">
                  <a16:creationId xmlns:a16="http://schemas.microsoft.com/office/drawing/2014/main" id="{3F3540BF-8A67-871F-BCA4-B7AF9AFDBBCC}"/>
                </a:ext>
              </a:extLst>
            </p:cNvPr>
            <p:cNvSpPr txBox="1">
              <a:spLocks/>
            </p:cNvSpPr>
            <p:nvPr/>
          </p:nvSpPr>
          <p:spPr>
            <a:xfrm>
              <a:off x="463017" y="4534535"/>
              <a:ext cx="900000" cy="2711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ja-JP" altLang="en-US" sz="1361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カード決済</a:t>
              </a:r>
              <a:endParaRPr lang="zh-TW" altLang="en-US" sz="136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94" name="図 193">
              <a:extLst>
                <a:ext uri="{FF2B5EF4-FFF2-40B4-BE49-F238E27FC236}">
                  <a16:creationId xmlns:a16="http://schemas.microsoft.com/office/drawing/2014/main" id="{96AF5025-CAE0-531B-E022-38B03587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93" y="4572190"/>
              <a:ext cx="549854" cy="178166"/>
            </a:xfrm>
            <a:prstGeom prst="rect">
              <a:avLst/>
            </a:prstGeom>
          </p:spPr>
        </p:pic>
        <p:pic>
          <p:nvPicPr>
            <p:cNvPr id="195" name="図 194">
              <a:extLst>
                <a:ext uri="{FF2B5EF4-FFF2-40B4-BE49-F238E27FC236}">
                  <a16:creationId xmlns:a16="http://schemas.microsoft.com/office/drawing/2014/main" id="{C956FC1F-912D-D25B-1DC3-38B43427E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166" y="4486800"/>
              <a:ext cx="412052" cy="348947"/>
            </a:xfrm>
            <a:prstGeom prst="rect">
              <a:avLst/>
            </a:prstGeom>
          </p:spPr>
        </p:pic>
        <p:pic>
          <p:nvPicPr>
            <p:cNvPr id="196" name="図 195">
              <a:extLst>
                <a:ext uri="{FF2B5EF4-FFF2-40B4-BE49-F238E27FC236}">
                  <a16:creationId xmlns:a16="http://schemas.microsoft.com/office/drawing/2014/main" id="{1D05448D-5748-0670-4BCD-0A75FAE18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036" y="4539113"/>
              <a:ext cx="360000" cy="284210"/>
            </a:xfrm>
            <a:prstGeom prst="rect">
              <a:avLst/>
            </a:prstGeom>
          </p:spPr>
        </p:pic>
        <p:pic>
          <p:nvPicPr>
            <p:cNvPr id="197" name="図 196">
              <a:extLst>
                <a:ext uri="{FF2B5EF4-FFF2-40B4-BE49-F238E27FC236}">
                  <a16:creationId xmlns:a16="http://schemas.microsoft.com/office/drawing/2014/main" id="{D719AD94-5500-E914-985D-29817C02F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260" y="4488408"/>
              <a:ext cx="465667" cy="360000"/>
            </a:xfrm>
            <a:prstGeom prst="rect">
              <a:avLst/>
            </a:prstGeom>
          </p:spPr>
        </p:pic>
        <p:pic>
          <p:nvPicPr>
            <p:cNvPr id="198" name="図 197">
              <a:extLst>
                <a:ext uri="{FF2B5EF4-FFF2-40B4-BE49-F238E27FC236}">
                  <a16:creationId xmlns:a16="http://schemas.microsoft.com/office/drawing/2014/main" id="{0E9B55D4-0E09-4420-4B61-79B5819C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22" y="4493573"/>
              <a:ext cx="396000" cy="350520"/>
            </a:xfrm>
            <a:prstGeom prst="rect">
              <a:avLst/>
            </a:prstGeom>
          </p:spPr>
        </p:pic>
      </p:grpSp>
      <p:grpSp>
        <p:nvGrpSpPr>
          <p:cNvPr id="262" name="グループ化 261">
            <a:extLst>
              <a:ext uri="{FF2B5EF4-FFF2-40B4-BE49-F238E27FC236}">
                <a16:creationId xmlns:a16="http://schemas.microsoft.com/office/drawing/2014/main" id="{912AAE6C-3E94-DBC3-56B3-761B62C3014C}"/>
              </a:ext>
            </a:extLst>
          </p:cNvPr>
          <p:cNvGrpSpPr/>
          <p:nvPr/>
        </p:nvGrpSpPr>
        <p:grpSpPr>
          <a:xfrm>
            <a:off x="431802" y="4752000"/>
            <a:ext cx="6696071" cy="872386"/>
            <a:chOff x="408865" y="4930599"/>
            <a:chExt cx="6696071" cy="872386"/>
          </a:xfrm>
        </p:grpSpPr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id="{7D1B805B-06EB-E853-05F6-77F6AE2776A4}"/>
                </a:ext>
              </a:extLst>
            </p:cNvPr>
            <p:cNvGrpSpPr/>
            <p:nvPr/>
          </p:nvGrpSpPr>
          <p:grpSpPr>
            <a:xfrm>
              <a:off x="408865" y="4930599"/>
              <a:ext cx="6696071" cy="872386"/>
              <a:chOff x="431766" y="5940000"/>
              <a:chExt cx="6696071" cy="872386"/>
            </a:xfrm>
          </p:grpSpPr>
          <p:sp>
            <p:nvSpPr>
              <p:cNvPr id="187" name="角丸四角形 57">
                <a:extLst>
                  <a:ext uri="{FF2B5EF4-FFF2-40B4-BE49-F238E27FC236}">
                    <a16:creationId xmlns:a16="http://schemas.microsoft.com/office/drawing/2014/main" id="{7F2FD436-076A-27A4-67B0-45581DDC0B78}"/>
                  </a:ext>
                </a:extLst>
              </p:cNvPr>
              <p:cNvSpPr/>
              <p:nvPr/>
            </p:nvSpPr>
            <p:spPr>
              <a:xfrm>
                <a:off x="431837" y="5940000"/>
                <a:ext cx="6696000" cy="864000"/>
              </a:xfrm>
              <a:prstGeom prst="roundRect">
                <a:avLst>
                  <a:gd name="adj" fmla="val 115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t" anchorCtr="0"/>
              <a:lstStyle/>
              <a:p>
                <a:pPr algn="ctr">
                  <a:lnSpc>
                    <a:spcPct val="110000"/>
                  </a:lnSpc>
                </a:pPr>
                <a:endParaRPr kumimoji="1" lang="ja-JP" altLang="en-US" sz="1708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88" name="四角形: 上の 2 つの角を丸める 187">
                <a:extLst>
                  <a:ext uri="{FF2B5EF4-FFF2-40B4-BE49-F238E27FC236}">
                    <a16:creationId xmlns:a16="http://schemas.microsoft.com/office/drawing/2014/main" id="{E458ED66-B220-80C8-4618-FBDAB8057E1E}"/>
                  </a:ext>
                </a:extLst>
              </p:cNvPr>
              <p:cNvSpPr/>
              <p:nvPr/>
            </p:nvSpPr>
            <p:spPr>
              <a:xfrm rot="16200000">
                <a:off x="500941" y="5873561"/>
                <a:ext cx="869650" cy="1008000"/>
              </a:xfrm>
              <a:prstGeom prst="round2SameRect">
                <a:avLst>
                  <a:gd name="adj1" fmla="val 11183"/>
                  <a:gd name="adj2" fmla="val 0"/>
                </a:avLst>
              </a:prstGeom>
              <a:solidFill>
                <a:srgbClr val="4D99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3" name="タイトル 1">
              <a:extLst>
                <a:ext uri="{FF2B5EF4-FFF2-40B4-BE49-F238E27FC236}">
                  <a16:creationId xmlns:a16="http://schemas.microsoft.com/office/drawing/2014/main" id="{82082FA6-3334-7C98-DD33-83485D3D6324}"/>
                </a:ext>
              </a:extLst>
            </p:cNvPr>
            <p:cNvSpPr txBox="1">
              <a:spLocks/>
            </p:cNvSpPr>
            <p:nvPr/>
          </p:nvSpPr>
          <p:spPr>
            <a:xfrm>
              <a:off x="463099" y="5245922"/>
              <a:ext cx="900000" cy="2711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ja-JP" altLang="en-US" sz="1361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コード決済</a:t>
              </a:r>
              <a:endParaRPr lang="zh-TW" altLang="en-US" sz="136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99" name="図 198">
              <a:extLst>
                <a:ext uri="{FF2B5EF4-FFF2-40B4-BE49-F238E27FC236}">
                  <a16:creationId xmlns:a16="http://schemas.microsoft.com/office/drawing/2014/main" id="{B2D1B5DB-B0BB-CC0D-E759-AD6A864A0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80" b="28722"/>
            <a:stretch/>
          </p:blipFill>
          <p:spPr>
            <a:xfrm>
              <a:off x="4433060" y="5393126"/>
              <a:ext cx="504197" cy="216000"/>
            </a:xfrm>
            <a:prstGeom prst="rect">
              <a:avLst/>
            </a:prstGeom>
          </p:spPr>
        </p:pic>
        <p:pic>
          <p:nvPicPr>
            <p:cNvPr id="200" name="図 199">
              <a:extLst>
                <a:ext uri="{FF2B5EF4-FFF2-40B4-BE49-F238E27FC236}">
                  <a16:creationId xmlns:a16="http://schemas.microsoft.com/office/drawing/2014/main" id="{7161A56A-7D5F-78C3-BF86-8836D5E3A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79" b="36478"/>
            <a:stretch/>
          </p:blipFill>
          <p:spPr>
            <a:xfrm>
              <a:off x="2441033" y="5091044"/>
              <a:ext cx="528306" cy="137552"/>
            </a:xfrm>
            <a:prstGeom prst="rect">
              <a:avLst/>
            </a:prstGeom>
          </p:spPr>
        </p:pic>
        <p:pic>
          <p:nvPicPr>
            <p:cNvPr id="201" name="図 200">
              <a:extLst>
                <a:ext uri="{FF2B5EF4-FFF2-40B4-BE49-F238E27FC236}">
                  <a16:creationId xmlns:a16="http://schemas.microsoft.com/office/drawing/2014/main" id="{FD1E5B4A-679D-F10A-5015-1684EB9C7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20" b="34451"/>
            <a:stretch/>
          </p:blipFill>
          <p:spPr>
            <a:xfrm>
              <a:off x="6412759" y="5436684"/>
              <a:ext cx="542957" cy="180000"/>
            </a:xfrm>
            <a:prstGeom prst="rect">
              <a:avLst/>
            </a:prstGeom>
          </p:spPr>
        </p:pic>
        <p:pic>
          <p:nvPicPr>
            <p:cNvPr id="202" name="図 201">
              <a:extLst>
                <a:ext uri="{FF2B5EF4-FFF2-40B4-BE49-F238E27FC236}">
                  <a16:creationId xmlns:a16="http://schemas.microsoft.com/office/drawing/2014/main" id="{E1363570-9C9D-EB64-A7BA-56BCC0B6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57" b="26400"/>
            <a:stretch/>
          </p:blipFill>
          <p:spPr>
            <a:xfrm>
              <a:off x="5710735" y="5060066"/>
              <a:ext cx="448741" cy="216000"/>
            </a:xfrm>
            <a:prstGeom prst="rect">
              <a:avLst/>
            </a:prstGeom>
          </p:spPr>
        </p:pic>
        <p:pic>
          <p:nvPicPr>
            <p:cNvPr id="203" name="図 202">
              <a:extLst>
                <a:ext uri="{FF2B5EF4-FFF2-40B4-BE49-F238E27FC236}">
                  <a16:creationId xmlns:a16="http://schemas.microsoft.com/office/drawing/2014/main" id="{6BE327D9-C2EB-4A4B-79B7-533E9F436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06" b="38794"/>
            <a:stretch/>
          </p:blipFill>
          <p:spPr>
            <a:xfrm>
              <a:off x="3165266" y="5099221"/>
              <a:ext cx="645326" cy="144000"/>
            </a:xfrm>
            <a:prstGeom prst="rect">
              <a:avLst/>
            </a:prstGeom>
          </p:spPr>
        </p:pic>
        <p:pic>
          <p:nvPicPr>
            <p:cNvPr id="204" name="図 203">
              <a:extLst>
                <a:ext uri="{FF2B5EF4-FFF2-40B4-BE49-F238E27FC236}">
                  <a16:creationId xmlns:a16="http://schemas.microsoft.com/office/drawing/2014/main" id="{8BBFC026-937D-493E-38AD-BF0BC78EA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6" t="23544" r="24051" b="22970"/>
            <a:stretch/>
          </p:blipFill>
          <p:spPr>
            <a:xfrm>
              <a:off x="2752172" y="5416277"/>
              <a:ext cx="252000" cy="249782"/>
            </a:xfrm>
            <a:prstGeom prst="rect">
              <a:avLst/>
            </a:prstGeom>
          </p:spPr>
        </p:pic>
        <p:pic>
          <p:nvPicPr>
            <p:cNvPr id="205" name="図 204">
              <a:extLst>
                <a:ext uri="{FF2B5EF4-FFF2-40B4-BE49-F238E27FC236}">
                  <a16:creationId xmlns:a16="http://schemas.microsoft.com/office/drawing/2014/main" id="{DB981CA7-55B0-A599-BBDE-9FA5FF732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4" t="35731" r="14731" b="35098"/>
            <a:stretch/>
          </p:blipFill>
          <p:spPr>
            <a:xfrm>
              <a:off x="2114437" y="5444150"/>
              <a:ext cx="468000" cy="200790"/>
            </a:xfrm>
            <a:prstGeom prst="rect">
              <a:avLst/>
            </a:prstGeom>
          </p:spPr>
        </p:pic>
        <p:pic>
          <p:nvPicPr>
            <p:cNvPr id="206" name="図 205">
              <a:extLst>
                <a:ext uri="{FF2B5EF4-FFF2-40B4-BE49-F238E27FC236}">
                  <a16:creationId xmlns:a16="http://schemas.microsoft.com/office/drawing/2014/main" id="{1E88ED1F-9416-F872-0E34-D8A06A20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83" b="38388"/>
            <a:stretch/>
          </p:blipFill>
          <p:spPr>
            <a:xfrm>
              <a:off x="3925937" y="5087816"/>
              <a:ext cx="650435" cy="147236"/>
            </a:xfrm>
            <a:prstGeom prst="rect">
              <a:avLst/>
            </a:prstGeom>
          </p:spPr>
        </p:pic>
        <p:pic>
          <p:nvPicPr>
            <p:cNvPr id="207" name="図 206">
              <a:extLst>
                <a:ext uri="{FF2B5EF4-FFF2-40B4-BE49-F238E27FC236}">
                  <a16:creationId xmlns:a16="http://schemas.microsoft.com/office/drawing/2014/main" id="{8DBD34F2-A594-6D6B-81BE-170B83466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89" b="38668"/>
            <a:stretch/>
          </p:blipFill>
          <p:spPr>
            <a:xfrm>
              <a:off x="6328932" y="5097350"/>
              <a:ext cx="567752" cy="144000"/>
            </a:xfrm>
            <a:prstGeom prst="rect">
              <a:avLst/>
            </a:prstGeom>
          </p:spPr>
        </p:pic>
        <p:pic>
          <p:nvPicPr>
            <p:cNvPr id="208" name="図 207">
              <a:extLst>
                <a:ext uri="{FF2B5EF4-FFF2-40B4-BE49-F238E27FC236}">
                  <a16:creationId xmlns:a16="http://schemas.microsoft.com/office/drawing/2014/main" id="{EAE69DC3-B62F-4754-B573-A39FE57D9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38" b="38719"/>
            <a:stretch/>
          </p:blipFill>
          <p:spPr>
            <a:xfrm>
              <a:off x="4738315" y="5075192"/>
              <a:ext cx="756000" cy="165255"/>
            </a:xfrm>
            <a:prstGeom prst="rect">
              <a:avLst/>
            </a:prstGeom>
          </p:spPr>
        </p:pic>
        <p:pic>
          <p:nvPicPr>
            <p:cNvPr id="209" name="図 208">
              <a:extLst>
                <a:ext uri="{FF2B5EF4-FFF2-40B4-BE49-F238E27FC236}">
                  <a16:creationId xmlns:a16="http://schemas.microsoft.com/office/drawing/2014/main" id="{3F3F7EC0-B1BF-36E4-EAB6-56E8C2417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98" b="36103"/>
            <a:stretch/>
          </p:blipFill>
          <p:spPr>
            <a:xfrm>
              <a:off x="5773247" y="5462511"/>
              <a:ext cx="523052" cy="144000"/>
            </a:xfrm>
            <a:prstGeom prst="rect">
              <a:avLst/>
            </a:prstGeom>
          </p:spPr>
        </p:pic>
        <p:pic>
          <p:nvPicPr>
            <p:cNvPr id="210" name="図 209">
              <a:extLst>
                <a:ext uri="{FF2B5EF4-FFF2-40B4-BE49-F238E27FC236}">
                  <a16:creationId xmlns:a16="http://schemas.microsoft.com/office/drawing/2014/main" id="{17B476A8-86E5-7023-A289-AE80AB8F4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09" b="32548"/>
            <a:stretch/>
          </p:blipFill>
          <p:spPr>
            <a:xfrm>
              <a:off x="5026396" y="5420024"/>
              <a:ext cx="576000" cy="201966"/>
            </a:xfrm>
            <a:prstGeom prst="rect">
              <a:avLst/>
            </a:prstGeom>
          </p:spPr>
        </p:pic>
        <p:pic>
          <p:nvPicPr>
            <p:cNvPr id="211" name="図 210">
              <a:extLst>
                <a:ext uri="{FF2B5EF4-FFF2-40B4-BE49-F238E27FC236}">
                  <a16:creationId xmlns:a16="http://schemas.microsoft.com/office/drawing/2014/main" id="{55912DC4-33E6-0DD2-98E0-32833D86D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14" y="5018709"/>
              <a:ext cx="786902" cy="285418"/>
            </a:xfrm>
            <a:prstGeom prst="rect">
              <a:avLst/>
            </a:prstGeom>
          </p:spPr>
        </p:pic>
        <p:pic>
          <p:nvPicPr>
            <p:cNvPr id="212" name="図 211">
              <a:extLst>
                <a:ext uri="{FF2B5EF4-FFF2-40B4-BE49-F238E27FC236}">
                  <a16:creationId xmlns:a16="http://schemas.microsoft.com/office/drawing/2014/main" id="{D093663B-FBCF-1ED3-A85E-B817A72F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140724" y="5447832"/>
              <a:ext cx="600293" cy="180000"/>
            </a:xfrm>
            <a:prstGeom prst="rect">
              <a:avLst/>
            </a:prstGeom>
          </p:spPr>
        </p:pic>
        <p:pic>
          <p:nvPicPr>
            <p:cNvPr id="213" name="図 212">
              <a:extLst>
                <a:ext uri="{FF2B5EF4-FFF2-40B4-BE49-F238E27FC236}">
                  <a16:creationId xmlns:a16="http://schemas.microsoft.com/office/drawing/2014/main" id="{5BB39A74-4BF8-DD23-384F-694E15833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06843" y="5383516"/>
              <a:ext cx="414179" cy="288000"/>
            </a:xfrm>
            <a:prstGeom prst="rect">
              <a:avLst/>
            </a:prstGeom>
          </p:spPr>
        </p:pic>
        <p:pic>
          <p:nvPicPr>
            <p:cNvPr id="214" name="図 213">
              <a:extLst>
                <a:ext uri="{FF2B5EF4-FFF2-40B4-BE49-F238E27FC236}">
                  <a16:creationId xmlns:a16="http://schemas.microsoft.com/office/drawing/2014/main" id="{A7C057E3-6354-C985-125D-9F16E351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525075" y="5435195"/>
              <a:ext cx="468000" cy="230419"/>
            </a:xfrm>
            <a:prstGeom prst="rect">
              <a:avLst/>
            </a:prstGeom>
          </p:spPr>
        </p:pic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486B60E0-020D-BF5D-A317-7A9D51FF8AC3}"/>
              </a:ext>
            </a:extLst>
          </p:cNvPr>
          <p:cNvGrpSpPr/>
          <p:nvPr/>
        </p:nvGrpSpPr>
        <p:grpSpPr>
          <a:xfrm>
            <a:off x="431837" y="5724000"/>
            <a:ext cx="6696000" cy="869954"/>
            <a:chOff x="408936" y="5947739"/>
            <a:chExt cx="6696000" cy="869954"/>
          </a:xfrm>
        </p:grpSpPr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53704BD9-39E2-A51F-2046-4B47022E234F}"/>
                </a:ext>
              </a:extLst>
            </p:cNvPr>
            <p:cNvGrpSpPr/>
            <p:nvPr/>
          </p:nvGrpSpPr>
          <p:grpSpPr>
            <a:xfrm>
              <a:off x="408936" y="5947739"/>
              <a:ext cx="6696000" cy="869954"/>
              <a:chOff x="431837" y="7380000"/>
              <a:chExt cx="6696000" cy="869954"/>
            </a:xfrm>
          </p:grpSpPr>
          <p:sp>
            <p:nvSpPr>
              <p:cNvPr id="190" name="角丸四角形 57">
                <a:extLst>
                  <a:ext uri="{FF2B5EF4-FFF2-40B4-BE49-F238E27FC236}">
                    <a16:creationId xmlns:a16="http://schemas.microsoft.com/office/drawing/2014/main" id="{53EFFC0E-0241-135F-871F-242C3A4EACFF}"/>
                  </a:ext>
                </a:extLst>
              </p:cNvPr>
              <p:cNvSpPr/>
              <p:nvPr/>
            </p:nvSpPr>
            <p:spPr>
              <a:xfrm>
                <a:off x="431837" y="7380000"/>
                <a:ext cx="6696000" cy="864000"/>
              </a:xfrm>
              <a:prstGeom prst="roundRect">
                <a:avLst>
                  <a:gd name="adj" fmla="val 132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t" anchorCtr="0"/>
              <a:lstStyle/>
              <a:p>
                <a:pPr algn="ctr">
                  <a:lnSpc>
                    <a:spcPct val="110000"/>
                  </a:lnSpc>
                </a:pPr>
                <a:endParaRPr kumimoji="1" lang="ja-JP" altLang="en-US" sz="1708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91" name="四角形: 上の 2 つの角を丸める 190">
                <a:extLst>
                  <a:ext uri="{FF2B5EF4-FFF2-40B4-BE49-F238E27FC236}">
                    <a16:creationId xmlns:a16="http://schemas.microsoft.com/office/drawing/2014/main" id="{4C76EB9B-B47C-D849-C8CD-5D2D587EF003}"/>
                  </a:ext>
                </a:extLst>
              </p:cNvPr>
              <p:cNvSpPr/>
              <p:nvPr/>
            </p:nvSpPr>
            <p:spPr>
              <a:xfrm rot="16200000">
                <a:off x="503918" y="7313954"/>
                <a:ext cx="864000" cy="1008000"/>
              </a:xfrm>
              <a:prstGeom prst="round2SameRect">
                <a:avLst>
                  <a:gd name="adj1" fmla="val 11183"/>
                  <a:gd name="adj2" fmla="val 0"/>
                </a:avLst>
              </a:prstGeom>
              <a:solidFill>
                <a:srgbClr val="4D99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2" name="タイトル 1">
              <a:extLst>
                <a:ext uri="{FF2B5EF4-FFF2-40B4-BE49-F238E27FC236}">
                  <a16:creationId xmlns:a16="http://schemas.microsoft.com/office/drawing/2014/main" id="{54E3D0A2-DD7C-E825-1445-ABF1AB7EA868}"/>
                </a:ext>
              </a:extLst>
            </p:cNvPr>
            <p:cNvSpPr txBox="1">
              <a:spLocks/>
            </p:cNvSpPr>
            <p:nvPr/>
          </p:nvSpPr>
          <p:spPr>
            <a:xfrm>
              <a:off x="463099" y="6248651"/>
              <a:ext cx="900000" cy="2711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ja-JP" altLang="en-US" sz="1361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電子マネー</a:t>
              </a:r>
              <a:endParaRPr lang="zh-TW" altLang="en-US" sz="136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15" name="図 214">
              <a:extLst>
                <a:ext uri="{FF2B5EF4-FFF2-40B4-BE49-F238E27FC236}">
                  <a16:creationId xmlns:a16="http://schemas.microsoft.com/office/drawing/2014/main" id="{3A038B82-1A33-BA7C-9BE6-4C7920A1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284" y="6040879"/>
              <a:ext cx="435769" cy="283250"/>
            </a:xfrm>
            <a:prstGeom prst="rect">
              <a:avLst/>
            </a:prstGeom>
          </p:spPr>
        </p:pic>
        <p:pic>
          <p:nvPicPr>
            <p:cNvPr id="216" name="図 215">
              <a:extLst>
                <a:ext uri="{FF2B5EF4-FFF2-40B4-BE49-F238E27FC236}">
                  <a16:creationId xmlns:a16="http://schemas.microsoft.com/office/drawing/2014/main" id="{C166CB18-8620-66C3-2DD4-D90891AE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28" y="6037115"/>
              <a:ext cx="485775" cy="306038"/>
            </a:xfrm>
            <a:prstGeom prst="rect">
              <a:avLst/>
            </a:prstGeom>
          </p:spPr>
        </p:pic>
        <p:pic>
          <p:nvPicPr>
            <p:cNvPr id="217" name="図 216">
              <a:extLst>
                <a:ext uri="{FF2B5EF4-FFF2-40B4-BE49-F238E27FC236}">
                  <a16:creationId xmlns:a16="http://schemas.microsoft.com/office/drawing/2014/main" id="{BC35B36F-76CC-ED94-0A18-93BB99D78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1" t="18264" r="27295" b="15722"/>
            <a:stretch/>
          </p:blipFill>
          <p:spPr>
            <a:xfrm>
              <a:off x="2306655" y="6000802"/>
              <a:ext cx="229883" cy="339543"/>
            </a:xfrm>
            <a:prstGeom prst="rect">
              <a:avLst/>
            </a:prstGeom>
          </p:spPr>
        </p:pic>
        <p:pic>
          <p:nvPicPr>
            <p:cNvPr id="218" name="図 217">
              <a:extLst>
                <a:ext uri="{FF2B5EF4-FFF2-40B4-BE49-F238E27FC236}">
                  <a16:creationId xmlns:a16="http://schemas.microsoft.com/office/drawing/2014/main" id="{FDEDF5BD-89EE-02AD-C7FB-F6FAEEA70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10" y="6447626"/>
              <a:ext cx="453200" cy="287608"/>
            </a:xfrm>
            <a:prstGeom prst="rect">
              <a:avLst/>
            </a:prstGeom>
          </p:spPr>
        </p:pic>
        <p:pic>
          <p:nvPicPr>
            <p:cNvPr id="219" name="図 218">
              <a:extLst>
                <a:ext uri="{FF2B5EF4-FFF2-40B4-BE49-F238E27FC236}">
                  <a16:creationId xmlns:a16="http://schemas.microsoft.com/office/drawing/2014/main" id="{CA7716B4-73E0-534C-BE74-CC7EE793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374" y="6373903"/>
              <a:ext cx="342900" cy="342900"/>
            </a:xfrm>
            <a:prstGeom prst="rect">
              <a:avLst/>
            </a:prstGeom>
          </p:spPr>
        </p:pic>
        <p:pic>
          <p:nvPicPr>
            <p:cNvPr id="220" name="図 219">
              <a:extLst>
                <a:ext uri="{FF2B5EF4-FFF2-40B4-BE49-F238E27FC236}">
                  <a16:creationId xmlns:a16="http://schemas.microsoft.com/office/drawing/2014/main" id="{23211DCC-D99D-2A38-8C6F-4BBF4778F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26" y="6445275"/>
              <a:ext cx="428625" cy="261461"/>
            </a:xfrm>
            <a:prstGeom prst="rect">
              <a:avLst/>
            </a:prstGeom>
          </p:spPr>
        </p:pic>
        <p:pic>
          <p:nvPicPr>
            <p:cNvPr id="221" name="図 220">
              <a:extLst>
                <a:ext uri="{FF2B5EF4-FFF2-40B4-BE49-F238E27FC236}">
                  <a16:creationId xmlns:a16="http://schemas.microsoft.com/office/drawing/2014/main" id="{69D7527F-DF75-8944-EAE1-184ECDE2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036" y="6427844"/>
              <a:ext cx="435769" cy="270177"/>
            </a:xfrm>
            <a:prstGeom prst="rect">
              <a:avLst/>
            </a:prstGeom>
          </p:spPr>
        </p:pic>
        <p:pic>
          <p:nvPicPr>
            <p:cNvPr id="222" name="図 221">
              <a:extLst>
                <a:ext uri="{FF2B5EF4-FFF2-40B4-BE49-F238E27FC236}">
                  <a16:creationId xmlns:a16="http://schemas.microsoft.com/office/drawing/2014/main" id="{359B1B47-75F8-63ED-8A20-357EEFEC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029" y="6431100"/>
              <a:ext cx="435769" cy="257104"/>
            </a:xfrm>
            <a:prstGeom prst="rect">
              <a:avLst/>
            </a:prstGeom>
          </p:spPr>
        </p:pic>
        <p:pic>
          <p:nvPicPr>
            <p:cNvPr id="223" name="図 222">
              <a:extLst>
                <a:ext uri="{FF2B5EF4-FFF2-40B4-BE49-F238E27FC236}">
                  <a16:creationId xmlns:a16="http://schemas.microsoft.com/office/drawing/2014/main" id="{A09335CB-A62C-E40A-FB75-B0DE809E8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056" y="6067153"/>
              <a:ext cx="492919" cy="226743"/>
            </a:xfrm>
            <a:prstGeom prst="rect">
              <a:avLst/>
            </a:prstGeom>
          </p:spPr>
        </p:pic>
        <p:pic>
          <p:nvPicPr>
            <p:cNvPr id="224" name="図 223">
              <a:extLst>
                <a:ext uri="{FF2B5EF4-FFF2-40B4-BE49-F238E27FC236}">
                  <a16:creationId xmlns:a16="http://schemas.microsoft.com/office/drawing/2014/main" id="{5F2F4A8B-82A5-C6EA-602D-9D10522E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766" y="6059986"/>
              <a:ext cx="507206" cy="207955"/>
            </a:xfrm>
            <a:prstGeom prst="rect">
              <a:avLst/>
            </a:prstGeom>
          </p:spPr>
        </p:pic>
        <p:pic>
          <p:nvPicPr>
            <p:cNvPr id="225" name="図 224">
              <a:extLst>
                <a:ext uri="{FF2B5EF4-FFF2-40B4-BE49-F238E27FC236}">
                  <a16:creationId xmlns:a16="http://schemas.microsoft.com/office/drawing/2014/main" id="{3B1C2DC3-A8D3-7AC0-DAB0-6424EA9E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345" y="6119095"/>
              <a:ext cx="664369" cy="146162"/>
            </a:xfrm>
            <a:prstGeom prst="rect">
              <a:avLst/>
            </a:prstGeom>
          </p:spPr>
        </p:pic>
        <p:pic>
          <p:nvPicPr>
            <p:cNvPr id="226" name="図 225">
              <a:extLst>
                <a:ext uri="{FF2B5EF4-FFF2-40B4-BE49-F238E27FC236}">
                  <a16:creationId xmlns:a16="http://schemas.microsoft.com/office/drawing/2014/main" id="{DD7B8458-D198-4B50-7DE5-7EA0AE0A0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133" y="6477681"/>
              <a:ext cx="585788" cy="146447"/>
            </a:xfrm>
            <a:prstGeom prst="rect">
              <a:avLst/>
            </a:prstGeom>
          </p:spPr>
        </p:pic>
        <p:pic>
          <p:nvPicPr>
            <p:cNvPr id="227" name="図 226">
              <a:extLst>
                <a:ext uri="{FF2B5EF4-FFF2-40B4-BE49-F238E27FC236}">
                  <a16:creationId xmlns:a16="http://schemas.microsoft.com/office/drawing/2014/main" id="{CD8D5F78-F44D-4F30-92C6-7F39E209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959" y="6083917"/>
              <a:ext cx="592931" cy="201597"/>
            </a:xfrm>
            <a:prstGeom prst="rect">
              <a:avLst/>
            </a:prstGeom>
          </p:spPr>
        </p:pic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F0C1711F-BFFD-92A4-B9A5-84889ADF2003}"/>
                </a:ext>
              </a:extLst>
            </p:cNvPr>
            <p:cNvSpPr txBox="1"/>
            <p:nvPr/>
          </p:nvSpPr>
          <p:spPr>
            <a:xfrm>
              <a:off x="6114200" y="6470594"/>
              <a:ext cx="900000" cy="19300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※</a:t>
              </a:r>
              <a:r>
                <a:rPr kumimoji="1" lang="en-US" altLang="ja-JP" sz="1200" dirty="0" err="1">
                  <a:ea typeface="HGPｺﾞｼｯｸE" panose="020B0900000000000000" pitchFamily="50" charset="-128"/>
                </a:rPr>
                <a:t>PiTaPa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は除く</a:t>
              </a:r>
            </a:p>
          </p:txBody>
        </p: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5C9B0EC9-F336-9CD9-46F2-7F4B65BA371D}"/>
              </a:ext>
            </a:extLst>
          </p:cNvPr>
          <p:cNvGrpSpPr/>
          <p:nvPr/>
        </p:nvGrpSpPr>
        <p:grpSpPr>
          <a:xfrm>
            <a:off x="1187837" y="6732000"/>
            <a:ext cx="5184000" cy="551689"/>
            <a:chOff x="1187837" y="6898765"/>
            <a:chExt cx="5184000" cy="551689"/>
          </a:xfrm>
        </p:grpSpPr>
        <p:sp>
          <p:nvSpPr>
            <p:cNvPr id="235" name="フローチャート: 代替処理 234">
              <a:extLst>
                <a:ext uri="{FF2B5EF4-FFF2-40B4-BE49-F238E27FC236}">
                  <a16:creationId xmlns:a16="http://schemas.microsoft.com/office/drawing/2014/main" id="{5D630192-DFD1-670C-7984-0F956AF6900F}"/>
                </a:ext>
              </a:extLst>
            </p:cNvPr>
            <p:cNvSpPr/>
            <p:nvPr/>
          </p:nvSpPr>
          <p:spPr>
            <a:xfrm>
              <a:off x="1403837" y="7131132"/>
              <a:ext cx="4752000" cy="36000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EB3CDE70-2B4E-65F0-16D7-93220128C239}"/>
                </a:ext>
              </a:extLst>
            </p:cNvPr>
            <p:cNvSpPr txBox="1"/>
            <p:nvPr/>
          </p:nvSpPr>
          <p:spPr>
            <a:xfrm>
              <a:off x="1187837" y="6898765"/>
              <a:ext cx="5184000" cy="551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ja-JP" altLang="en-US" sz="1600" spc="100" dirty="0">
                  <a:solidFill>
                    <a:schemeClr val="accent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手続きによって開始時期が異なる場合があります。</a:t>
              </a:r>
              <a:endParaRPr kumimoji="1" lang="en-US" altLang="ja-JP" sz="1600" spc="1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ct val="120000"/>
                </a:lnSpc>
              </a:pPr>
              <a:r>
                <a:rPr kumimoji="1" lang="ja-JP" altLang="en-US" sz="1600" spc="100" dirty="0">
                  <a:solidFill>
                    <a:schemeClr val="accent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詳しくは各手続きのホームページ等でご確認ください。</a:t>
              </a:r>
            </a:p>
          </p:txBody>
        </p:sp>
      </p:grp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16823962-9472-4042-2C8A-B7C3EE9DF9BB}"/>
              </a:ext>
            </a:extLst>
          </p:cNvPr>
          <p:cNvSpPr/>
          <p:nvPr/>
        </p:nvSpPr>
        <p:spPr>
          <a:xfrm>
            <a:off x="1" y="7524000"/>
            <a:ext cx="7560000" cy="360000"/>
          </a:xfrm>
          <a:prstGeom prst="rect">
            <a:avLst/>
          </a:prstGeom>
          <a:solidFill>
            <a:srgbClr val="4D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5EEC06CF-C210-4052-BA00-73D7578CE263}"/>
              </a:ext>
            </a:extLst>
          </p:cNvPr>
          <p:cNvSpPr txBox="1"/>
          <p:nvPr/>
        </p:nvSpPr>
        <p:spPr>
          <a:xfrm>
            <a:off x="349206" y="7572032"/>
            <a:ext cx="6890892" cy="2377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一部の手続きではオンライン納付が可能です！</a:t>
            </a:r>
            <a:endParaRPr kumimoji="1" lang="ja-JP" altLang="en-US" sz="1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2" name="角丸四角形 58">
            <a:extLst>
              <a:ext uri="{FF2B5EF4-FFF2-40B4-BE49-F238E27FC236}">
                <a16:creationId xmlns:a16="http://schemas.microsoft.com/office/drawing/2014/main" id="{11AFCF05-20F5-072C-E956-AAC6D87FDA30}"/>
              </a:ext>
            </a:extLst>
          </p:cNvPr>
          <p:cNvSpPr/>
          <p:nvPr/>
        </p:nvSpPr>
        <p:spPr>
          <a:xfrm>
            <a:off x="539087" y="7968032"/>
            <a:ext cx="2772913" cy="900000"/>
          </a:xfrm>
          <a:prstGeom prst="roundRect">
            <a:avLst>
              <a:gd name="adj" fmla="val 13751"/>
            </a:avLst>
          </a:prstGeom>
          <a:solidFill>
            <a:srgbClr val="F3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algn="ctr">
              <a:lnSpc>
                <a:spcPct val="110000"/>
              </a:lnSpc>
            </a:pPr>
            <a:endParaRPr kumimoji="1" lang="ja-JP" altLang="en-US" sz="1708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51" name="図 250">
            <a:extLst>
              <a:ext uri="{FF2B5EF4-FFF2-40B4-BE49-F238E27FC236}">
                <a16:creationId xmlns:a16="http://schemas.microsoft.com/office/drawing/2014/main" id="{8D3CA231-F2D0-B7C9-B4F3-6AC3D8AD9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1" y="8476339"/>
            <a:ext cx="549854" cy="178166"/>
          </a:xfrm>
          <a:prstGeom prst="rect">
            <a:avLst/>
          </a:prstGeom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5AC7051F-9CAE-C65A-62F0-E46866E92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86" y="8390948"/>
            <a:ext cx="412052" cy="348947"/>
          </a:xfrm>
          <a:prstGeom prst="rect">
            <a:avLst/>
          </a:prstGeom>
        </p:spPr>
      </p:pic>
      <p:pic>
        <p:nvPicPr>
          <p:cNvPr id="253" name="図 252">
            <a:extLst>
              <a:ext uri="{FF2B5EF4-FFF2-40B4-BE49-F238E27FC236}">
                <a16:creationId xmlns:a16="http://schemas.microsoft.com/office/drawing/2014/main" id="{1CDA216B-5B29-5E1D-237B-72E5C31CA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06" y="8463938"/>
            <a:ext cx="309467" cy="244316"/>
          </a:xfrm>
          <a:prstGeom prst="rect">
            <a:avLst/>
          </a:prstGeom>
        </p:spPr>
      </p:pic>
      <p:pic>
        <p:nvPicPr>
          <p:cNvPr id="254" name="図 253">
            <a:extLst>
              <a:ext uri="{FF2B5EF4-FFF2-40B4-BE49-F238E27FC236}">
                <a16:creationId xmlns:a16="http://schemas.microsoft.com/office/drawing/2014/main" id="{88900BA6-8BFB-DFBF-9179-EBA0EADE2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74" y="8418150"/>
            <a:ext cx="419100" cy="324000"/>
          </a:xfrm>
          <a:prstGeom prst="rect">
            <a:avLst/>
          </a:prstGeom>
        </p:spPr>
      </p:pic>
      <p:pic>
        <p:nvPicPr>
          <p:cNvPr id="255" name="図 254">
            <a:extLst>
              <a:ext uri="{FF2B5EF4-FFF2-40B4-BE49-F238E27FC236}">
                <a16:creationId xmlns:a16="http://schemas.microsoft.com/office/drawing/2014/main" id="{BCCB4EB2-A344-B36A-2EF7-6B36CA0AD9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94" y="8412451"/>
            <a:ext cx="375119" cy="335399"/>
          </a:xfrm>
          <a:prstGeom prst="rect">
            <a:avLst/>
          </a:prstGeom>
        </p:spPr>
      </p:pic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AF3FB164-8B4B-1877-0C5A-B0D4A769DB37}"/>
              </a:ext>
            </a:extLst>
          </p:cNvPr>
          <p:cNvSpPr txBox="1"/>
          <p:nvPr/>
        </p:nvSpPr>
        <p:spPr>
          <a:xfrm>
            <a:off x="4608000" y="7997369"/>
            <a:ext cx="2253894" cy="86696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来庁不要、２４時間手続可能な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オンライン納付をぜひご活用ください。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オンライン納付対応の手続きは、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各手続きのホームページ等で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ご確認ください。</a:t>
            </a:r>
          </a:p>
        </p:txBody>
      </p:sp>
      <p:pic>
        <p:nvPicPr>
          <p:cNvPr id="266" name="図 265">
            <a:extLst>
              <a:ext uri="{FF2B5EF4-FFF2-40B4-BE49-F238E27FC236}">
                <a16:creationId xmlns:a16="http://schemas.microsoft.com/office/drawing/2014/main" id="{3C4957BD-6FFA-8AC4-C696-D165C9E8220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656024" y="7824109"/>
            <a:ext cx="615813" cy="972000"/>
          </a:xfrm>
          <a:prstGeom prst="rect">
            <a:avLst/>
          </a:prstGeom>
        </p:spPr>
      </p:pic>
      <p:pic>
        <p:nvPicPr>
          <p:cNvPr id="268" name="図 267">
            <a:extLst>
              <a:ext uri="{FF2B5EF4-FFF2-40B4-BE49-F238E27FC236}">
                <a16:creationId xmlns:a16="http://schemas.microsoft.com/office/drawing/2014/main" id="{A545666C-5AAF-42EA-E6A0-4EB852076AB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7837" y="7631814"/>
            <a:ext cx="689648" cy="648000"/>
          </a:xfrm>
          <a:prstGeom prst="rect">
            <a:avLst/>
          </a:prstGeom>
        </p:spPr>
      </p:pic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78AA0219-3FF8-570D-B5FA-55C32472C5E5}"/>
              </a:ext>
            </a:extLst>
          </p:cNvPr>
          <p:cNvGrpSpPr/>
          <p:nvPr/>
        </p:nvGrpSpPr>
        <p:grpSpPr>
          <a:xfrm>
            <a:off x="3384000" y="7968032"/>
            <a:ext cx="1080000" cy="900000"/>
            <a:chOff x="3212514" y="8028000"/>
            <a:chExt cx="1080000" cy="900000"/>
          </a:xfrm>
        </p:grpSpPr>
        <p:sp>
          <p:nvSpPr>
            <p:cNvPr id="247" name="角丸四角形 58">
              <a:extLst>
                <a:ext uri="{FF2B5EF4-FFF2-40B4-BE49-F238E27FC236}">
                  <a16:creationId xmlns:a16="http://schemas.microsoft.com/office/drawing/2014/main" id="{6B76B669-C18E-5C5B-0BE5-23769E5BD621}"/>
                </a:ext>
              </a:extLst>
            </p:cNvPr>
            <p:cNvSpPr/>
            <p:nvPr/>
          </p:nvSpPr>
          <p:spPr>
            <a:xfrm>
              <a:off x="3212514" y="8028000"/>
              <a:ext cx="1080000" cy="900000"/>
            </a:xfrm>
            <a:prstGeom prst="roundRect">
              <a:avLst>
                <a:gd name="adj" fmla="val 12293"/>
              </a:avLst>
            </a:prstGeom>
            <a:solidFill>
              <a:srgbClr val="F3F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t" anchorCtr="0"/>
            <a:lstStyle/>
            <a:p>
              <a:pPr algn="ctr">
                <a:lnSpc>
                  <a:spcPct val="110000"/>
                </a:lnSpc>
              </a:pPr>
              <a:endParaRPr kumimoji="1" lang="ja-JP" altLang="en-US" sz="1708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56" name="図 255">
              <a:extLst>
                <a:ext uri="{FF2B5EF4-FFF2-40B4-BE49-F238E27FC236}">
                  <a16:creationId xmlns:a16="http://schemas.microsoft.com/office/drawing/2014/main" id="{CDD54987-B115-34BC-F5F6-5DCAC37B6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063" y="8485232"/>
              <a:ext cx="786902" cy="285418"/>
            </a:xfrm>
            <a:prstGeom prst="rect">
              <a:avLst/>
            </a:prstGeom>
          </p:spPr>
        </p:pic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220FD0BD-5DE1-BA14-E49D-A51395C497A1}"/>
                </a:ext>
              </a:extLst>
            </p:cNvPr>
            <p:cNvGrpSpPr/>
            <p:nvPr/>
          </p:nvGrpSpPr>
          <p:grpSpPr>
            <a:xfrm>
              <a:off x="3295314" y="8137467"/>
              <a:ext cx="914400" cy="252000"/>
              <a:chOff x="4078800" y="8171858"/>
              <a:chExt cx="914400" cy="252000"/>
            </a:xfrm>
          </p:grpSpPr>
          <p:sp>
            <p:nvSpPr>
              <p:cNvPr id="274" name="四角形: 角を丸くする 273">
                <a:extLst>
                  <a:ext uri="{FF2B5EF4-FFF2-40B4-BE49-F238E27FC236}">
                    <a16:creationId xmlns:a16="http://schemas.microsoft.com/office/drawing/2014/main" id="{7D0D8791-4230-21C9-F574-3A1552AA5209}"/>
                  </a:ext>
                </a:extLst>
              </p:cNvPr>
              <p:cNvSpPr/>
              <p:nvPr/>
            </p:nvSpPr>
            <p:spPr>
              <a:xfrm>
                <a:off x="4078800" y="8171858"/>
                <a:ext cx="914400" cy="252000"/>
              </a:xfrm>
              <a:prstGeom prst="roundRect">
                <a:avLst>
                  <a:gd name="adj" fmla="val 30319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テキスト ボックス 249">
                <a:extLst>
                  <a:ext uri="{FF2B5EF4-FFF2-40B4-BE49-F238E27FC236}">
                    <a16:creationId xmlns:a16="http://schemas.microsoft.com/office/drawing/2014/main" id="{35FCAB16-65FD-6BF3-0E63-81CF340269C3}"/>
                  </a:ext>
                </a:extLst>
              </p:cNvPr>
              <p:cNvSpPr txBox="1"/>
              <p:nvPr/>
            </p:nvSpPr>
            <p:spPr>
              <a:xfrm>
                <a:off x="4158000" y="8203735"/>
                <a:ext cx="756000" cy="17831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kumimoji="1" lang="ja-JP" altLang="en-US" sz="12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コード決済</a:t>
                </a:r>
              </a:p>
            </p:txBody>
          </p:sp>
        </p:grpSp>
      </p:grpSp>
      <p:grpSp>
        <p:nvGrpSpPr>
          <p:cNvPr id="279" name="グループ化 278">
            <a:extLst>
              <a:ext uri="{FF2B5EF4-FFF2-40B4-BE49-F238E27FC236}">
                <a16:creationId xmlns:a16="http://schemas.microsoft.com/office/drawing/2014/main" id="{F5A8425A-6FEB-8A9A-E5EB-A6A880D1F16F}"/>
              </a:ext>
            </a:extLst>
          </p:cNvPr>
          <p:cNvGrpSpPr/>
          <p:nvPr/>
        </p:nvGrpSpPr>
        <p:grpSpPr>
          <a:xfrm>
            <a:off x="1349543" y="8076032"/>
            <a:ext cx="1152000" cy="252000"/>
            <a:chOff x="1307971" y="7948986"/>
            <a:chExt cx="1152000" cy="252000"/>
          </a:xfrm>
        </p:grpSpPr>
        <p:sp>
          <p:nvSpPr>
            <p:cNvPr id="277" name="四角形: 角を丸くする 276">
              <a:extLst>
                <a:ext uri="{FF2B5EF4-FFF2-40B4-BE49-F238E27FC236}">
                  <a16:creationId xmlns:a16="http://schemas.microsoft.com/office/drawing/2014/main" id="{CCEB5E4B-C191-3090-D088-251433BCF253}"/>
                </a:ext>
              </a:extLst>
            </p:cNvPr>
            <p:cNvSpPr/>
            <p:nvPr/>
          </p:nvSpPr>
          <p:spPr>
            <a:xfrm>
              <a:off x="1307971" y="7948986"/>
              <a:ext cx="1152000" cy="252000"/>
            </a:xfrm>
            <a:prstGeom prst="roundRect">
              <a:avLst>
                <a:gd name="adj" fmla="val 3031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テキスト ボックス 277">
              <a:extLst>
                <a:ext uri="{FF2B5EF4-FFF2-40B4-BE49-F238E27FC236}">
                  <a16:creationId xmlns:a16="http://schemas.microsoft.com/office/drawing/2014/main" id="{8E6B74E3-72A0-D7EA-9B28-A1365F1624A3}"/>
                </a:ext>
              </a:extLst>
            </p:cNvPr>
            <p:cNvSpPr txBox="1"/>
            <p:nvPr/>
          </p:nvSpPr>
          <p:spPr>
            <a:xfrm>
              <a:off x="1379971" y="7980863"/>
              <a:ext cx="1008000" cy="1783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1"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クレジットカード</a:t>
              </a:r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CFDB8F14-47D8-5F77-7C33-9B677C6A7E8E}"/>
              </a:ext>
            </a:extLst>
          </p:cNvPr>
          <p:cNvGrpSpPr/>
          <p:nvPr/>
        </p:nvGrpSpPr>
        <p:grpSpPr>
          <a:xfrm>
            <a:off x="412027" y="10212219"/>
            <a:ext cx="6711637" cy="330890"/>
            <a:chOff x="349206" y="10174119"/>
            <a:chExt cx="6711637" cy="330890"/>
          </a:xfrm>
        </p:grpSpPr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A5ACC1B4-FDD2-1AF9-6D8F-E9A1FF821751}"/>
                </a:ext>
              </a:extLst>
            </p:cNvPr>
            <p:cNvSpPr/>
            <p:nvPr/>
          </p:nvSpPr>
          <p:spPr>
            <a:xfrm>
              <a:off x="1372843" y="10174119"/>
              <a:ext cx="5688000" cy="3308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岐阜県 出納管理課　</a:t>
              </a:r>
              <a:r>
                <a:rPr kumimoji="1" lang="en-US" altLang="ja-JP" sz="14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Tel</a:t>
              </a:r>
              <a:r>
                <a:rPr kumimoji="1" lang="ja-JP" altLang="en-US" sz="14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：</a:t>
              </a:r>
              <a:r>
                <a:rPr kumimoji="1" lang="en-US" altLang="ja-JP" sz="16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058-272-8720</a:t>
              </a:r>
              <a:r>
                <a:rPr kumimoji="1" lang="ja-JP" altLang="en-US" sz="14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　</a:t>
              </a:r>
              <a:r>
                <a:rPr kumimoji="1" lang="en-US" altLang="ja-JP" sz="14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Mail</a:t>
              </a:r>
              <a:r>
                <a:rPr kumimoji="1" lang="ja-JP" altLang="en-US" sz="14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：</a:t>
              </a:r>
              <a:r>
                <a:rPr kumimoji="1" lang="en-US" altLang="ja-JP" sz="1600" dirty="0">
                  <a:solidFill>
                    <a:schemeClr val="tx1"/>
                  </a:solidFill>
                  <a:ea typeface="HGPｺﾞｼｯｸE" panose="020B0900000000000000" pitchFamily="50" charset="-128"/>
                </a:rPr>
                <a:t>c11113@pref.gifu.lg.jp</a:t>
              </a:r>
              <a:endParaRPr kumimoji="1" lang="ja-JP" altLang="en-US" sz="1600" dirty="0">
                <a:solidFill>
                  <a:schemeClr val="tx1"/>
                </a:solidFill>
                <a:ea typeface="HGPｺﾞｼｯｸE" panose="020B0900000000000000" pitchFamily="50" charset="-128"/>
              </a:endParaRPr>
            </a:p>
          </p:txBody>
        </p:sp>
        <p:grpSp>
          <p:nvGrpSpPr>
            <p:cNvPr id="283" name="グループ化 282">
              <a:extLst>
                <a:ext uri="{FF2B5EF4-FFF2-40B4-BE49-F238E27FC236}">
                  <a16:creationId xmlns:a16="http://schemas.microsoft.com/office/drawing/2014/main" id="{F87BC803-EA87-ECB8-D517-E24982E56B7A}"/>
                </a:ext>
              </a:extLst>
            </p:cNvPr>
            <p:cNvGrpSpPr/>
            <p:nvPr/>
          </p:nvGrpSpPr>
          <p:grpSpPr>
            <a:xfrm>
              <a:off x="349206" y="10206490"/>
              <a:ext cx="864000" cy="252000"/>
              <a:chOff x="401485" y="10277813"/>
              <a:chExt cx="720000" cy="252000"/>
            </a:xfrm>
          </p:grpSpPr>
          <p:sp>
            <p:nvSpPr>
              <p:cNvPr id="282" name="四角形: 角を丸くする 281">
                <a:extLst>
                  <a:ext uri="{FF2B5EF4-FFF2-40B4-BE49-F238E27FC236}">
                    <a16:creationId xmlns:a16="http://schemas.microsoft.com/office/drawing/2014/main" id="{9BBD410B-9AEF-0C10-9483-1E2A45985337}"/>
                  </a:ext>
                </a:extLst>
              </p:cNvPr>
              <p:cNvSpPr/>
              <p:nvPr/>
            </p:nvSpPr>
            <p:spPr>
              <a:xfrm>
                <a:off x="401485" y="10277813"/>
                <a:ext cx="720000" cy="25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8B6B2F30-8E6F-5B23-2C04-07BEEC17FECD}"/>
                  </a:ext>
                </a:extLst>
              </p:cNvPr>
              <p:cNvSpPr/>
              <p:nvPr/>
            </p:nvSpPr>
            <p:spPr>
              <a:xfrm>
                <a:off x="421741" y="10281935"/>
                <a:ext cx="679489" cy="21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/>
                <a:r>
                  <a:rPr kumimoji="1" lang="ja-JP" altLang="en-US" sz="11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お問合せ</a:t>
                </a:r>
                <a:endParaRPr kumimoji="1" lang="ja-JP" altLang="en-US" sz="7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716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HGPｺﾞｼｯｸM</vt:lpstr>
      <vt:lpstr>HGP創英角ｺﾞｼｯｸUB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児玉　まゆみ</cp:lastModifiedBy>
  <cp:revision>1</cp:revision>
  <dcterms:modified xsi:type="dcterms:W3CDTF">2025-08-26T02:33:45Z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2024-12-18T08:14:28Z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0bf00b26-8ad7-42b2-a5ca-c1112ca1423d</vt:lpwstr>
  </property>
  <property fmtid="{D5CDD505-2E9C-101B-9397-08002B2CF9AE}" pid="8" name="MSIP_Label_defa4170-0d19-0005-0004-bc88714345d2_ContentBits">
    <vt:lpwstr>0</vt:lpwstr>
  </property>
</Properties>
</file>