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888" r:id="rId2"/>
    <p:sldMasterId id="2147483889" r:id="rId3"/>
    <p:sldMasterId id="2147483890" r:id="rId4"/>
    <p:sldMasterId id="2147483891" r:id="rId5"/>
    <p:sldMasterId id="2147483892" r:id="rId6"/>
  </p:sldMasterIdLst>
  <p:notesMasterIdLst>
    <p:notesMasterId r:id="rId14"/>
  </p:notesMasterIdLst>
  <p:handoutMasterIdLst>
    <p:handoutMasterId r:id="rId15"/>
  </p:handoutMasterIdLst>
  <p:sldIdLst>
    <p:sldId id="448" r:id="rId7"/>
    <p:sldId id="450" r:id="rId8"/>
    <p:sldId id="508" r:id="rId9"/>
    <p:sldId id="497" r:id="rId10"/>
    <p:sldId id="498" r:id="rId11"/>
    <p:sldId id="506" r:id="rId12"/>
    <p:sldId id="500" r:id="rId13"/>
  </p:sldIdLst>
  <p:sldSz cx="9144000" cy="6858000" type="screen4x3"/>
  <p:notesSz cx="6797675" cy="9926638"/>
  <p:custDataLst>
    <p:tags r:id="rId16"/>
  </p:custDataLst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5" userDrawn="1">
          <p15:clr>
            <a:srgbClr val="A4A3A4"/>
          </p15:clr>
        </p15:guide>
        <p15:guide id="2" pos="285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>
      <p:cViewPr varScale="1">
        <p:scale>
          <a:sx n="164" d="100"/>
          <a:sy n="164" d="100"/>
        </p:scale>
        <p:origin x="162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2345"/>
        <p:guide pos="285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F4BE5-1597-48A3-AD34-2A9D911A3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ヘッダー プレースホルダー 6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57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74" name="ヘッダー プレースホルダ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5" name="日付プレースホルダ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211280A-4A07-4BE8-93C1-CCAE02A0F1A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7172" name="スライド イメージ プレースホルダ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577" name="ノート プレースホルダ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noProof="0"/>
              <a:t>マスタ テキストの書式設定</a:t>
            </a:r>
          </a:p>
          <a:p>
            <a:pPr lvl="1"/>
            <a:r>
              <a:rPr lang="ja-JP" altLang="ja-JP" noProof="0"/>
              <a:t>第 2 レベル</a:t>
            </a:r>
          </a:p>
          <a:p>
            <a:pPr lvl="2"/>
            <a:r>
              <a:rPr lang="ja-JP" altLang="ja-JP" noProof="0"/>
              <a:t>第 3 レベル</a:t>
            </a:r>
          </a:p>
          <a:p>
            <a:pPr lvl="3"/>
            <a:r>
              <a:rPr lang="ja-JP" altLang="ja-JP" noProof="0"/>
              <a:t>第 4 レベル</a:t>
            </a:r>
          </a:p>
          <a:p>
            <a:pPr lvl="4"/>
            <a:r>
              <a:rPr lang="ja-JP" altLang="ja-JP" noProof="0"/>
              <a:t>第 5 レベル</a:t>
            </a:r>
          </a:p>
        </p:txBody>
      </p:sp>
      <p:sp>
        <p:nvSpPr>
          <p:cNvPr id="147578" name="フッター プレースホルダ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9" name="スライド番号プレースホルダ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EAA0A606-7D5C-4E46-AF83-68985A4FDA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4464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A606-7D5C-4E46-AF83-68985A4FDA6D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3769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F86E3-EFB5-43C2-B37E-AE23E2C7780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37E3-13B0-4ADB-9D23-293E42244A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404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98C8D-F849-4205-BB71-72C1FEA8E27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DAD3-5840-4ADD-A712-2BB8E8FBC96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221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5E74-8350-4182-94B7-8676BACDDC1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779D-415C-4692-B790-9BFE7A730E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5025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A099A-C2DD-4AAB-AB41-F80BBBA1650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024E7-0C8E-4F87-95EF-616698D9D86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9076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9C65-F07E-45FC-B88A-FFD07E39124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0B58-2179-475C-8CD4-408362E2C6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9927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F8384-F2B4-485D-BE9C-A8EAC6DDC7C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9E289-7CF9-4D04-93A8-6AC078CCEB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079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1E70A-EAC7-409C-B645-48FC99E8285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65308-4287-4D1B-A430-290F4931E6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3054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4B3AB-2E83-48C3-824C-F31EFF80684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BCC02-7416-46C6-A6F5-E0C471111D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4774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0FC9-223A-487C-9B59-7D5ECAE284C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2373E-A77A-4159-973D-443F8E1DD1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2222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16D44-2B76-4780-889D-19E764E5A9D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73B81-DA19-4202-B437-E073B70523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9009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D32F5-44D9-418F-B672-074222A6548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B21AE-6BB7-4B00-85B3-2D9DA0666D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153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36EF-41F0-43CE-B2F4-9EE4554206C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D1985-AD3F-4ADB-9CD4-A199CE2356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4043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BE312-1B6B-4F10-A265-63164F343DC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23A35-DA9F-4146-AD36-8F1C2AD45F9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99205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E7AD9-7C82-4168-928E-14D36586AB6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F77C1-85A3-413C-A921-F70B00398E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8641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036F-A359-46A7-976C-E741C85BC21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4099D-6D40-4DF1-9E0D-3EB773B281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70461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52834-57B1-4195-A4BC-1F8FEF5A5EA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00ACB-045E-4196-8538-6E1CE1AE9A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0075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5620A-84EA-42CE-8A4A-1D8D75A18FE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E03F4-B81F-4B83-AB7C-009FDC7208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81447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9966F-5B02-4314-927D-576B7355D9B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CC456-1D1F-40B8-BFB4-BE19B39DE3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8746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AC82D-A0BD-4A52-A3C0-87C049F0C6E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B8027-7363-4C7D-9667-197D8F7A8D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6990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72731-A902-4322-A4D7-342CD4EAEB7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962D-0468-41E2-A1CB-EC49EA9BB3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81417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4D6E-4408-4A9B-858F-D7355A4CFDF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2C3FA-7A4E-4743-80CE-491D099B4D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52433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5DB5-1E8F-4704-A6CA-C13A3025A5C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4705B-DDC7-415A-861D-AF82405A09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564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8FA2-ADDB-4C44-90E5-8CF7CF35EC5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F37F0-2D67-44A9-85CC-6C13358E00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13057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921D-9F7E-474E-B58F-EC422DE88E8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F32E-5D25-4330-BA2E-4764F3B739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9459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BBFA4-EC99-4B26-928A-B6760FD3004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F1B6-1652-439F-933D-9A2284FC1F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76170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B9F70-5F09-4163-B845-C315B144734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564B-41EB-4E8C-92EC-DAFD88A0D5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30138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38ADF-D3A9-4906-A7B0-0258403AA7D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C5987-9D24-40F9-BC6C-5EA62DB721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70967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C47ED-E7E3-4AE4-84AD-C6CDFED7F12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B9D22-19B5-4B8B-8D15-E164443144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34466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85534-086E-4C35-976E-BBC6B013993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8DBB-3512-4A7F-B6D4-66FA938C2B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73397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4B3B-95C7-45FE-9E17-3595142319D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9FBC3-8C46-4AB3-BF16-5C82D7310E6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50553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BD1A5-7AB0-4D6C-B736-8516D7B4705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E0DF9-B19E-483E-B8D0-BA2124F93C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68898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091E2-592E-459B-B117-1EE455A554E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08C41-F69A-4705-8B15-4461C0A65D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2503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6F4DA-FA04-4F2D-85A7-5DB5D1CAD24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DD563-4050-47D4-A297-1EC4854931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62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A4942-26BF-4D5A-B423-1049D6659B4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51816-70E8-4FE8-A71D-D0BCE9C1617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83473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45E2A-26E8-4517-9DAE-3E6F5BA716C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F0500-5CE0-4C76-A355-3A166A74C7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9675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9B2C7-28BD-47CC-9532-87BB3F8FFF0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F96AE-E510-41E7-915B-C105369B75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727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01B92-A3BB-421B-A896-E62290BC499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FB1CB-C882-4289-B00D-080CBAB47F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6414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E6B-D15A-40D1-A98D-44624D980CB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B0589-1EBD-442C-964E-CDC5BFEE5C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1400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B9E68-7270-440D-90BE-0FFF52132E5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6B811-E419-48F9-9965-D06317E4D11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43959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FA0EA-3E67-4F7A-86A3-151C20AF27F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73AB8-2824-4EA7-90C8-C9C762873F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85135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9648E-D972-4481-93D1-147F3A366C2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C2631-CE45-4F07-8C0A-508C58A034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87034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D3309-3F06-4CA2-A571-6E3FBF6CE0C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01FAE-2B8D-420A-8E4C-FD7E081A3F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82052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69761-AFE5-4648-9CD4-E50CA80C110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68B31-B501-4AD9-9720-C1A4BD5521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05452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CABF-D673-4B82-BC0E-7375A59760D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6721C-ED52-4FED-93A8-1FE7B8598B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765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31DF5-6A6D-49CB-9CDC-461E543AB04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96E8B-DB0B-4D3B-ACF1-EA23043FAB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45737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885A5-49B5-4B80-BC86-1B1EADED243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D1C52-8E95-4941-8112-39DC335174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23360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EE362-F4A2-4863-830E-5447C23B36E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274DC-EDB8-43B1-9540-2EE7787AA5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5987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0F403-9B18-4967-AA95-73857E2C30C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49ADA-FEF7-4844-9299-5BB029E841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8756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1F7C7-3B04-4671-9546-2E41048F665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08D52-262D-439C-B44D-4B48A6F28F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72186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8B1A8-2B46-4E10-861E-6FF89C8FB37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3649-2611-461D-BA80-D104CB412CF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27361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600A0-9854-4224-B2AA-BC7A2A91955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E02AF-E5DE-4AE0-AD99-164FC730F8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47489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967A0-F447-4B85-AE86-5C0E708A7E6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8CFD-1F46-46BA-864D-75BE763A22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50511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B40B-6126-4EDF-8A09-BAC4BB76BD0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286B5-4733-4D65-A463-ABB16BB018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95101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B13A8-F36C-4584-8589-96965E82066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1714D-58CA-4BFC-B79D-308533D053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46539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106D0-2ABD-4E9C-A2DC-B938B67D64F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8B83A-3B13-448C-954F-64122C4B35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394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98EA-1E89-4CDE-9B0A-4D65617BF69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67067-1F24-4F50-9089-CEA38F5EBB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35040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42664-A36A-467D-8809-1CE4F05B456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51902-C971-43BB-B630-9BED970B38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00221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C3167-13D5-4FEB-95A1-013DD550BDE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18C2D-D776-40FE-B277-148583B946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0050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FE747-265A-4C59-8BE3-8A7B12A4530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1CD34-DE1A-43E0-B167-87F3222E42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255753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FF52-2F89-40AF-9D72-AC07B3C5EBE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16CD-C1CE-4A96-AF64-3F8860BD63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61642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2E3CA-81C7-4F27-88C9-A39F8791FED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23760-319F-48A3-A575-54C75FD60D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791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7B702-9134-43DA-8829-BA616987E8D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F447E-E5E5-4718-AB40-14FDBA01C9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86402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87616-652F-4C15-B702-892E631D068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B5090-E3B0-4A02-B3B7-F898AF31F9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130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0C14D-8547-4474-9C05-F01D0682FCA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FF7F7-5631-4FBF-9FA8-33262C4347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685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83101-0DE8-48F6-90DD-A0F8AA3E0F2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253E6-DD90-4363-8A14-8EA1E5C21C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693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55BE4-3FD3-4A79-AA78-6EB8C5D2116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5F481-49BD-4098-9C67-955CF85DBF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758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6334125"/>
            <a:ext cx="9144000" cy="66675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1031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074C30E-4D7A-4134-B846-D66E79F378A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103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3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8CEE6FF-CDF9-4C32-8971-3AFDCE4085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895350" y="1738313"/>
            <a:ext cx="7475538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2" name="Straight Connector 8"/>
          <p:cNvSpPr>
            <a:spLocks noChangeShapeType="1"/>
          </p:cNvSpPr>
          <p:nvPr/>
        </p:nvSpPr>
        <p:spPr bwMode="auto">
          <a:xfrm>
            <a:off x="906463" y="4343400"/>
            <a:ext cx="7405687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3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205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31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F421D02-0FF0-42BC-B061-1DD6E531DE4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1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1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C8742FA-EB07-454D-92C0-D275FA2264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307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4133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4BDB426-558B-46A8-8B22-4ED3B0BDE91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134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135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ACAD402-B385-4EA5-AF74-AD6FA9D973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0"/>
            <a:ext cx="3038475" cy="6858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030538" y="0"/>
            <a:ext cx="47625" cy="68580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10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410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5166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" y="6459538"/>
            <a:ext cx="1963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19147D9-BD23-4A48-AB09-CBF0AA3536B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167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0450" y="6459538"/>
            <a:ext cx="3486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168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0B3F40D4-4F8F-44DA-9E4C-BC4CA2126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0" y="4953000"/>
            <a:ext cx="9142413" cy="1905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4914900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4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5125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6199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BED587E-F4F4-4A80-AC5A-602F10E2CED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200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201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7E10161-D574-46E2-AB2C-B30813DA115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614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723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236CBB31-CF57-4FB4-B53A-69392F1EB94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723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23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2042676-DE12-47AA-BA6F-DF06841592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63770"/>
            <a:ext cx="9104312" cy="62455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sp>
        <p:nvSpPr>
          <p:cNvPr id="87853" name="Rectangle 813"/>
          <p:cNvSpPr>
            <a:spLocks noChangeArrowheads="1"/>
          </p:cNvSpPr>
          <p:nvPr/>
        </p:nvSpPr>
        <p:spPr bwMode="auto">
          <a:xfrm>
            <a:off x="0" y="-98425"/>
            <a:ext cx="9104313" cy="1295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テーマ１５</a:t>
            </a:r>
            <a:endParaRPr lang="en-US" altLang="ja-JP" sz="44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  <a:p>
            <a:pPr algn="ctr" eaLnBrk="1" hangingPunct="1">
              <a:buSzPct val="100000"/>
              <a:defRPr/>
            </a:pPr>
            <a:r>
              <a:rPr lang="en-US" altLang="ja-JP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SMS</a:t>
            </a:r>
            <a:r>
              <a:rPr lang="ja-JP" alt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詐欺（スミッシング）</a:t>
            </a:r>
            <a:endParaRPr lang="ja-JP" altLang="en-US" sz="4400" b="1" dirty="0">
              <a:solidFill>
                <a:srgbClr val="FFFFFF"/>
              </a:solidFill>
              <a:effectLst>
                <a:outerShdw blurRad="38100" dist="38100" dir="2700000" algn="tl">
                  <a:schemeClr val="tx1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</p:txBody>
      </p:sp>
      <p:sp>
        <p:nvSpPr>
          <p:cNvPr id="87850" name="フッター プレースホルダー 2"/>
          <p:cNvSpPr>
            <a:spLocks noChangeArrowheads="1"/>
          </p:cNvSpPr>
          <p:nvPr/>
        </p:nvSpPr>
        <p:spPr bwMode="auto">
          <a:xfrm>
            <a:off x="3235325" y="645318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0" y="2064394"/>
            <a:ext cx="932452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偽装</a:t>
            </a:r>
            <a:r>
              <a:rPr lang="en-US" altLang="ja-JP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SMS</a:t>
            </a: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は要注意！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 rot="360391">
            <a:off x="4171950" y="4019550"/>
            <a:ext cx="1096963" cy="187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pic>
        <p:nvPicPr>
          <p:cNvPr id="8201" name="図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25" y="3690938"/>
            <a:ext cx="25320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4092890" y="4670524"/>
            <a:ext cx="122413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>
                <a:solidFill>
                  <a:srgbClr val="FF0000"/>
                </a:solidFill>
              </a:rPr>
              <a:t>SMS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3" descr="C:\Users\crestec\Desktop\平井作業フォルダ\CEC_2018年度用(捨てないで！)\ペープサート教材\ペープサート教材_イラスト集_HTML版\Links\21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472" y="763763"/>
            <a:ext cx="9172472" cy="559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9232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①</a:t>
              </a:r>
              <a:r>
                <a:rPr lang="en-US" altLang="ja-JP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SMS</a:t>
              </a: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詐欺（スミッシング）</a:t>
              </a:r>
            </a:p>
          </p:txBody>
        </p:sp>
      </p:grpSp>
      <p:sp>
        <p:nvSpPr>
          <p:cNvPr id="17" name="正方形/長方形 16"/>
          <p:cNvSpPr/>
          <p:nvPr/>
        </p:nvSpPr>
        <p:spPr>
          <a:xfrm>
            <a:off x="1579950" y="947140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親戚のおじさんから電話がありました。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46" name="Picture 42" descr="C:\Users\crestec\Desktop\平井作業フォルダ\CEC_2018年度用(捨てないで！)\ペープサート教材\ペープサート教材_イラスト集_Delivery\ペープサート教材_イラスト集\キャラ\中学生女子\008_中学_小学高学年_女子_私服C_スマホ持ち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36205" y="4658395"/>
            <a:ext cx="1395149" cy="136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2" descr="C:\Users\crestec\Desktop\平井作業フォルダ\CEC_2018年度用(捨てないで！)\ペープサート教材\ペープサート教材_イラスト集_HTML版\Links\117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88247" y="3611208"/>
            <a:ext cx="1219204" cy="1256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四角形吹き出し 21"/>
          <p:cNvSpPr/>
          <p:nvPr/>
        </p:nvSpPr>
        <p:spPr>
          <a:xfrm>
            <a:off x="107504" y="2014959"/>
            <a:ext cx="4896544" cy="2778081"/>
          </a:xfrm>
          <a:prstGeom prst="wedgeRectCallout">
            <a:avLst>
              <a:gd name="adj1" fmla="val 62517"/>
              <a:gd name="adj2" fmla="val 6349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1" name="図 50">
            <a:extLst>
              <a:ext uri="{FF2B5EF4-FFF2-40B4-BE49-F238E27FC236}">
                <a16:creationId xmlns:a16="http://schemas.microsoft.com/office/drawing/2014/main" id="{5463ABC8-C580-5F43-A875-F67E77D48A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92" y="2132856"/>
            <a:ext cx="4648439" cy="2525539"/>
          </a:xfrm>
          <a:prstGeom prst="rect">
            <a:avLst/>
          </a:prstGeom>
        </p:spPr>
      </p:pic>
      <p:grpSp>
        <p:nvGrpSpPr>
          <p:cNvPr id="23" name="グループ化 22"/>
          <p:cNvGrpSpPr/>
          <p:nvPr/>
        </p:nvGrpSpPr>
        <p:grpSpPr>
          <a:xfrm>
            <a:off x="240291" y="2579310"/>
            <a:ext cx="1389762" cy="2036378"/>
            <a:chOff x="1619672" y="2651743"/>
            <a:chExt cx="1389762" cy="2036378"/>
          </a:xfrm>
        </p:grpSpPr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F548A70B-3950-4A43-9A1E-006350591F1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672" y="3411402"/>
              <a:ext cx="1389762" cy="1276719"/>
            </a:xfrm>
            <a:prstGeom prst="rect">
              <a:avLst/>
            </a:prstGeom>
          </p:spPr>
        </p:pic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2E73BE66-EA56-5040-ACB8-96B276726E8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1720" y="2651743"/>
              <a:ext cx="744207" cy="948370"/>
            </a:xfrm>
            <a:prstGeom prst="rect">
              <a:avLst/>
            </a:prstGeom>
          </p:spPr>
        </p:pic>
      </p:grpSp>
      <p:sp>
        <p:nvSpPr>
          <p:cNvPr id="24" name="円形吹き出し 23"/>
          <p:cNvSpPr/>
          <p:nvPr/>
        </p:nvSpPr>
        <p:spPr>
          <a:xfrm>
            <a:off x="1789667" y="2245910"/>
            <a:ext cx="3070365" cy="1903170"/>
          </a:xfrm>
          <a:prstGeom prst="wedgeEllipseCallout">
            <a:avLst>
              <a:gd name="adj1" fmla="val -66472"/>
              <a:gd name="adj2" fmla="val 782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もうすぐ誕生日だったよね。</a:t>
            </a:r>
            <a:endParaRPr kumimoji="1" lang="en-US" altLang="ja-JP" dirty="0"/>
          </a:p>
          <a:p>
            <a:r>
              <a:rPr kumimoji="1" lang="ja-JP" altLang="en-US" dirty="0"/>
              <a:t>ネットで注文して、プレゼント送ったよ。</a:t>
            </a:r>
          </a:p>
        </p:txBody>
      </p:sp>
      <p:sp>
        <p:nvSpPr>
          <p:cNvPr id="25" name="円形吹き出し 24"/>
          <p:cNvSpPr/>
          <p:nvPr/>
        </p:nvSpPr>
        <p:spPr>
          <a:xfrm>
            <a:off x="6151950" y="2014959"/>
            <a:ext cx="2534591" cy="1758284"/>
          </a:xfrm>
          <a:prstGeom prst="wedgeEllipseCallout">
            <a:avLst>
              <a:gd name="adj1" fmla="val -42682"/>
              <a:gd name="adj2" fmla="val 7714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ありがとう！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楽しみだわ！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いつ届くの？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図 33">
            <a:extLst>
              <a:ext uri="{FF2B5EF4-FFF2-40B4-BE49-F238E27FC236}">
                <a16:creationId xmlns:a16="http://schemas.microsoft.com/office/drawing/2014/main" id="{5463ABC8-C580-5F43-A875-F67E77D48A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85" y="751743"/>
            <a:ext cx="9149085" cy="5578949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4427984" y="3645024"/>
            <a:ext cx="4464496" cy="24482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四角形吹き出し 26"/>
          <p:cNvSpPr/>
          <p:nvPr/>
        </p:nvSpPr>
        <p:spPr>
          <a:xfrm>
            <a:off x="2752248" y="1365211"/>
            <a:ext cx="3979991" cy="2100992"/>
          </a:xfrm>
          <a:prstGeom prst="wedgeRectCallout">
            <a:avLst>
              <a:gd name="adj1" fmla="val -68932"/>
              <a:gd name="adj2" fmla="val 5361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岐阜県教育委員会　学校安全課</a:t>
            </a:r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9232" name="正方形/長方形 2"/>
            <p:cNvPicPr preferRelativeResize="0"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lvl="0"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②</a:t>
              </a:r>
              <a:r>
                <a:rPr lang="en-US" altLang="ja-JP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SMS</a:t>
              </a: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詐欺（スミッシング）</a:t>
              </a:r>
              <a:endPara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ＭＳ Ｐゴシック" panose="020B0600070205080204" pitchFamily="50" charset="-128"/>
                <a:ea typeface="AR隷書体M" charset="-128"/>
                <a:cs typeface="Arial"/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295422" y="2687218"/>
            <a:ext cx="2011479" cy="2828466"/>
            <a:chOff x="1619672" y="2651743"/>
            <a:chExt cx="1389762" cy="2036378"/>
          </a:xfrm>
        </p:grpSpPr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F548A70B-3950-4A43-9A1E-006350591F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672" y="3411402"/>
              <a:ext cx="1389762" cy="1276719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2E73BE66-EA56-5040-ACB8-96B276726E8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1720" y="2651743"/>
              <a:ext cx="744207" cy="948370"/>
            </a:xfrm>
            <a:prstGeom prst="rect">
              <a:avLst/>
            </a:prstGeom>
          </p:spPr>
        </p:pic>
      </p:grpSp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12738" y="1425424"/>
            <a:ext cx="1399652" cy="1980566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2915816" y="1836251"/>
            <a:ext cx="27230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そういえば</a:t>
            </a:r>
            <a:r>
              <a:rPr kumimoji="1" lang="en-US" altLang="ja-JP" dirty="0"/>
              <a:t>SMS</a:t>
            </a:r>
            <a:r>
              <a:rPr kumimoji="1" lang="ja-JP" altLang="en-US" dirty="0"/>
              <a:t>で配達状況の確認メッセージが来ていたな</a:t>
            </a:r>
            <a:r>
              <a:rPr kumimoji="1" lang="en-US" altLang="ja-JP" dirty="0"/>
              <a:t>…</a:t>
            </a:r>
            <a:r>
              <a:rPr kumimoji="1" lang="ja-JP" altLang="en-US" dirty="0" err="1"/>
              <a:t>。</a:t>
            </a:r>
            <a:endParaRPr kumimoji="1" lang="en-US" altLang="ja-JP" dirty="0"/>
          </a:p>
          <a:p>
            <a:r>
              <a:rPr kumimoji="1" lang="ja-JP" altLang="en-US" dirty="0"/>
              <a:t>ちょっと照会してみるか。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7668344" y="4149080"/>
            <a:ext cx="979611" cy="1737679"/>
            <a:chOff x="7281575" y="4077789"/>
            <a:chExt cx="979611" cy="1737679"/>
          </a:xfrm>
        </p:grpSpPr>
        <p:pic>
          <p:nvPicPr>
            <p:cNvPr id="19" name="Picture 42" descr="C:\Users\crestec\Desktop\平井作業フォルダ\CEC_2018年度用(捨てないで！)\ペープサート教材\ペープサート教材_イラスト集_Delivery\ペープサート教材_イラスト集\キャラ\中学生女子\008_中学_小学高学年_女子_私服C_スマホ持ち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281575" y="4859534"/>
              <a:ext cx="979611" cy="9559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26" descr="C:\Users\crestec\Desktop\平井作業フォルダ\CEC_2018年度用(捨てないで！)\ペープサート教材\ペープサート教材_イラスト集_HTML版\Links\121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281575" y="4077789"/>
              <a:ext cx="957391" cy="9242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爆発 1 10"/>
          <p:cNvSpPr/>
          <p:nvPr/>
        </p:nvSpPr>
        <p:spPr>
          <a:xfrm>
            <a:off x="4572000" y="3742360"/>
            <a:ext cx="3155683" cy="2278927"/>
          </a:xfrm>
          <a:prstGeom prst="irregularSeal1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049512" y="4410668"/>
            <a:ext cx="26150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/>
              <a:t>ちょっと待って！</a:t>
            </a:r>
          </a:p>
          <a:p>
            <a:r>
              <a:rPr kumimoji="1" lang="ja-JP" altLang="en-US" b="1"/>
              <a:t>最近流行っている偽装</a:t>
            </a:r>
            <a:r>
              <a:rPr kumimoji="1" lang="en-US" altLang="ja-JP" b="1"/>
              <a:t>SMS</a:t>
            </a:r>
            <a:r>
              <a:rPr kumimoji="1" lang="ja-JP" altLang="en-US" b="1"/>
              <a:t>じゃない！？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1933342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1271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③考えてみよう！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215008" y="1671604"/>
            <a:ext cx="8928992" cy="4524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商品発送通知が</a:t>
            </a:r>
            <a:r>
              <a:rPr lang="en-US" altLang="ja-JP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SMS</a:t>
            </a: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で届いたら、どんなところに気をつければ良いでしょうか？</a:t>
            </a:r>
            <a:endParaRPr lang="en-US" altLang="ja-JP" sz="4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　</a:t>
            </a: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偽物がどうかの見分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け</a:t>
            </a: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方について考えてみ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ましょう。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80962" y="878374"/>
            <a:ext cx="1322686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Ｑ．１</a:t>
            </a:r>
            <a:endParaRPr kumimoji="1" lang="en-US" altLang="ja-JP" sz="4000" dirty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3284984"/>
            <a:ext cx="1965449" cy="278119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2291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2293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④偽物</a:t>
              </a:r>
              <a:r>
                <a:rPr lang="en-US" altLang="ja-JP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SMS</a:t>
              </a: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を見分ける方法の一例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107504" y="1124744"/>
            <a:ext cx="9036496" cy="580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ＵＲＬが本物のサイトと異なっている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一見わかりやすいようですが、見分けがつきにくいかもしれません。公式サイトのＵＲＬを見比べてみると良いでしょう。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例えば、</a:t>
            </a: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記載リンクが「</a:t>
            </a:r>
            <a:r>
              <a:rPr lang="en-US" altLang="ja-JP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.exe</a:t>
            </a: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」「</a:t>
            </a:r>
            <a:r>
              <a:rPr lang="en-US" altLang="ja-JP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  <a:r>
              <a:rPr lang="en-US" altLang="ja-JP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apk</a:t>
            </a: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」などのファイル拡張子になっている</a:t>
            </a: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ことがあります。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このような場合はタップをしないようにしましょう。ウイルスに感染する可能性があります。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1271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⑤考えてみよう！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215008" y="1671604"/>
            <a:ext cx="8928992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en-US" altLang="ja-JP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SMS</a:t>
            </a: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詐欺について、どんな対策をすれば良いのでしょうか？</a:t>
            </a:r>
            <a:endParaRPr lang="en-US" altLang="ja-JP" sz="4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気を付けたいポイントを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整理してみよう。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80962" y="878374"/>
            <a:ext cx="1322686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Ｑ．２</a:t>
            </a:r>
            <a:endParaRPr kumimoji="1" lang="en-US" altLang="ja-JP" sz="4000" dirty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3195098"/>
            <a:ext cx="1965449" cy="278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511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3315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3317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⑥</a:t>
              </a:r>
              <a:r>
                <a:rPr lang="en-US" altLang="ja-JP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SMS</a:t>
              </a: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詐欺（スミッシング）の対策方法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143668" y="947737"/>
            <a:ext cx="8893175" cy="580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１．ＳＭＳ上のＵＲＬを安易にタップしない　　　　　　　　　　　　　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ＵＲＬをタップすると、詐欺サイトに誘導され、個人情報の入力や不正アプリのインストールを要求されます。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２．非正規ルートのアプリはインストールしない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もしインストールしてしまったら、すぐに削除し、パスワード等を変更しましょう。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３．セキュリティ設定、ＯＳを最新版にしておく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ＳＭＳ詐欺はＯＳなどの脆弱性をねらっているので、最新の状態にアップデートしておきましょう。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ja-JP" alt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2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3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4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5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6.xml><?xml version="1.0" encoding="utf-8"?>
<a:theme xmlns:a="http://schemas.openxmlformats.org/drawingml/2006/main" name="6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996</TotalTime>
  <Words>393</Words>
  <Application>Microsoft Office PowerPoint</Application>
  <PresentationFormat>画面に合わせる (4:3)</PresentationFormat>
  <Paragraphs>48</Paragraphs>
  <Slides>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7</vt:i4>
      </vt:variant>
    </vt:vector>
  </HeadingPairs>
  <TitlesOfParts>
    <vt:vector size="19" baseType="lpstr">
      <vt:lpstr>HGP創英角ﾎﾟｯﾌﾟ体</vt:lpstr>
      <vt:lpstr>ＭＳ Ｐゴシック</vt:lpstr>
      <vt:lpstr>ＭＳ ゴシック</vt:lpstr>
      <vt:lpstr>Arial</vt:lpstr>
      <vt:lpstr>Calibri</vt:lpstr>
      <vt:lpstr>Calibri Light</vt:lpstr>
      <vt:lpstr>レトロスペクト</vt:lpstr>
      <vt:lpstr>2_レトロスペクト</vt:lpstr>
      <vt:lpstr>3_レトロスペクト</vt:lpstr>
      <vt:lpstr>4_レトロスペクト</vt:lpstr>
      <vt:lpstr>5_レトロスペクト</vt:lpstr>
      <vt:lpstr>6_レトロスペクト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豊吉 利之</dc:creator>
  <cp:keywords/>
  <dc:description/>
  <cp:lastModifiedBy>出川 尚之</cp:lastModifiedBy>
  <cp:revision>110</cp:revision>
  <cp:lastPrinted>2021-12-16T06:22:45Z</cp:lastPrinted>
  <dcterms:created xsi:type="dcterms:W3CDTF">1601-01-01T00:00:00Z</dcterms:created>
  <dcterms:modified xsi:type="dcterms:W3CDTF">2024-11-20T01:02:57Z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TC024770329991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2024-11-20T01:02:57Z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b3aceacd-ceff-4204-ad98-1574a3312f69</vt:lpwstr>
  </property>
  <property fmtid="{D5CDD505-2E9C-101B-9397-08002B2CF9AE}" pid="8" name="MSIP_Label_defa4170-0d19-0005-0004-bc88714345d2_ActionId">
    <vt:lpwstr>d342a45e-2367-4167-a60f-c6ac2b6b55ff</vt:lpwstr>
  </property>
  <property fmtid="{D5CDD505-2E9C-101B-9397-08002B2CF9AE}" pid="9" name="MSIP_Label_defa4170-0d19-0005-0004-bc88714345d2_ContentBits">
    <vt:lpwstr>0</vt:lpwstr>
  </property>
</Properties>
</file>