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88" r:id="rId2"/>
    <p:sldMasterId id="2147483889" r:id="rId3"/>
    <p:sldMasterId id="2147483890" r:id="rId4"/>
    <p:sldMasterId id="2147483891" r:id="rId5"/>
    <p:sldMasterId id="2147483892" r:id="rId6"/>
  </p:sldMasterIdLst>
  <p:notesMasterIdLst>
    <p:notesMasterId r:id="rId18"/>
  </p:notesMasterIdLst>
  <p:handoutMasterIdLst>
    <p:handoutMasterId r:id="rId19"/>
  </p:handoutMasterIdLst>
  <p:sldIdLst>
    <p:sldId id="448" r:id="rId7"/>
    <p:sldId id="450" r:id="rId8"/>
    <p:sldId id="508" r:id="rId9"/>
    <p:sldId id="496" r:id="rId10"/>
    <p:sldId id="497" r:id="rId11"/>
    <p:sldId id="498" r:id="rId12"/>
    <p:sldId id="506" r:id="rId13"/>
    <p:sldId id="500" r:id="rId14"/>
    <p:sldId id="507" r:id="rId15"/>
    <p:sldId id="499" r:id="rId16"/>
    <p:sldId id="502" r:id="rId17"/>
  </p:sldIdLst>
  <p:sldSz cx="9144000" cy="6858000" type="screen4x3"/>
  <p:notesSz cx="6797675" cy="9926638"/>
  <p:custDataLst>
    <p:tags r:id="rId20"/>
  </p:custDataLst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5" userDrawn="1">
          <p15:clr>
            <a:srgbClr val="A4A3A4"/>
          </p15:clr>
        </p15:guide>
        <p15:guide id="2" pos="285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164" d="100"/>
          <a:sy n="164" d="100"/>
        </p:scale>
        <p:origin x="16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2345"/>
        <p:guide pos="28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F4BE5-1597-48A3-AD34-2A9D911A3A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ヘッダー プレースホルダー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5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74" name="ヘッダー プレースホル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5" name="日付プレースホル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11280A-4A07-4BE8-93C1-CCAE02A0F1A9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7172" name="スライド イメージ プレースホル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577" name="ノート プレースホル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noProof="0"/>
              <a:t>マスタ テキストの書式設定</a:t>
            </a:r>
          </a:p>
          <a:p>
            <a:pPr lvl="1"/>
            <a:r>
              <a:rPr lang="ja-JP" altLang="ja-JP" noProof="0"/>
              <a:t>第 2 レベル</a:t>
            </a:r>
          </a:p>
          <a:p>
            <a:pPr lvl="2"/>
            <a:r>
              <a:rPr lang="ja-JP" altLang="ja-JP" noProof="0"/>
              <a:t>第 3 レベル</a:t>
            </a:r>
          </a:p>
          <a:p>
            <a:pPr lvl="3"/>
            <a:r>
              <a:rPr lang="ja-JP" altLang="ja-JP" noProof="0"/>
              <a:t>第 4 レベル</a:t>
            </a:r>
          </a:p>
          <a:p>
            <a:pPr lvl="4"/>
            <a:r>
              <a:rPr lang="ja-JP" altLang="ja-JP" noProof="0"/>
              <a:t>第 5 レベル</a:t>
            </a:r>
          </a:p>
        </p:txBody>
      </p:sp>
      <p:sp>
        <p:nvSpPr>
          <p:cNvPr id="147578" name="フッター プレースホル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7579" name="スライド番号プレースホル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A0A606-7D5C-4E46-AF83-68985A4FDA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4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100000"/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0A606-7D5C-4E46-AF83-68985A4FDA6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7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86E3-EFB5-43C2-B37E-AE23E2C77805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937E3-13B0-4ADB-9D23-293E42244A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04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8C8D-F849-4205-BB71-72C1FEA8E272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DAD3-5840-4ADD-A712-2BB8E8FBC9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2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15E74-8350-4182-94B7-8676BACDDC14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5779D-415C-4692-B790-9BFE7A730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502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099A-C2DD-4AAB-AB41-F80BBBA1650A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24E7-0C8E-4F87-95EF-616698D9D8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07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9C65-F07E-45FC-B88A-FFD07E39124C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0B58-2179-475C-8CD4-408362E2C6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92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8384-F2B4-485D-BE9C-A8EAC6DDC7CD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E289-7CF9-4D04-93A8-6AC078CCEB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7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E70A-EAC7-409C-B645-48FC99E82850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5308-4287-4D1B-A430-290F4931E6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305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B3AB-2E83-48C3-824C-F31EFF806842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CC02-7416-46C6-A6F5-E0C471111D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477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0FC9-223A-487C-9B59-7D5ECAE284C9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73E-A77A-4159-973D-443F8E1DD1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22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16D44-2B76-4780-889D-19E764E5A9DA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3B81-DA19-4202-B437-E073B70523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00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32F5-44D9-418F-B672-074222A65487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21AE-6BB7-4B00-85B3-2D9DA0666D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5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36EF-41F0-43CE-B2F4-9EE4554206C1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1985-AD3F-4ADB-9CD4-A199CE2356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404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E312-1B6B-4F10-A265-63164F343DCA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3A35-DA9F-4146-AD36-8F1C2AD45F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92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7AD9-7C82-4168-928E-14D36586AB63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77C1-85A3-413C-A921-F70B00398E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4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036F-A359-46A7-976C-E741C85BC217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099D-6D40-4DF1-9E0D-3EB773B281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70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2834-57B1-4195-A4BC-1F8FEF5A5EAF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0ACB-045E-4196-8538-6E1CE1AE9A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07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620A-84EA-42CE-8A4A-1D8D75A18FEC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03F4-B81F-4B83-AB7C-009FDC7208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144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966F-5B02-4314-927D-576B7355D9B8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C456-1D1F-40B8-BFB4-BE19B39DE3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874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C82D-A0BD-4A52-A3C0-87C049F0C6E0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8027-7363-4C7D-9667-197D8F7A8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699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2731-A902-4322-A4D7-342CD4EAEB71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962D-0468-41E2-A1CB-EC49EA9BB3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14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4D6E-4408-4A9B-858F-D7355A4CFDFA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C3FA-7A4E-4743-80CE-491D099B4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24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5DB5-1E8F-4704-A6CA-C13A3025A5C3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705B-DDC7-415A-861D-AF82405A0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564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A8FA2-ADDB-4C44-90E5-8CF7CF35EC50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37F0-2D67-44A9-85CC-6C13358E00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30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921D-9F7E-474E-B58F-EC422DE88E8F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F32E-5D25-4330-BA2E-4764F3B739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945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BFA4-EC99-4B26-928A-B6760FD30046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F1B6-1652-439F-933D-9A2284FC1F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61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9F70-5F09-4163-B845-C315B144734E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564B-41EB-4E8C-92EC-DAFD88A0D5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013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8ADF-D3A9-4906-A7B0-0258403AA7DD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5987-9D24-40F9-BC6C-5EA62DB721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09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47ED-E7E3-4AE4-84AD-C6CDFED7F121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9D22-19B5-4B8B-8D15-E164443144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344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5534-086E-4C35-976E-BBC6B013993B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8DBB-3512-4A7F-B6D4-66FA938C2B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3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4B3B-95C7-45FE-9E17-3595142319D4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FBC3-8C46-4AB3-BF16-5C82D7310E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5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D1A5-7AB0-4D6C-B736-8516D7B47053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0DF9-B19E-483E-B8D0-BA2124F93C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688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91E2-592E-459B-B117-1EE455A554E8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8C41-F69A-4705-8B15-4461C0A65D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250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F4DA-FA04-4F2D-85A7-5DB5D1CAD24B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D563-4050-47D4-A297-1EC4854931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6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942-26BF-4D5A-B423-1049D6659B4A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1816-70E8-4FE8-A71D-D0BCE9C161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8347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5E2A-26E8-4517-9DAE-3E6F5BA716CF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0500-5CE0-4C76-A355-3A166A74C7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967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B2C7-28BD-47CC-9532-87BB3F8FFF0E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96AE-E510-41E7-915B-C105369B75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7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1B92-A3BB-421B-A896-E62290BC4990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B1CB-C882-4289-B00D-080CBAB47F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414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BE6B-D15A-40D1-A98D-44624D980CB4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0589-1EBD-442C-964E-CDC5BFEE5C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4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9E68-7270-440D-90BE-0FFF52132E54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B811-E419-48F9-9965-D06317E4D11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439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A0EA-3E67-4F7A-86A3-151C20AF27F6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3AB8-2824-4EA7-90C8-C9C762873F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513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648E-D972-4481-93D1-147F3A366C2E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2631-CE45-4F07-8C0A-508C58A034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870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3309-3F06-4CA2-A571-6E3FBF6CE0C9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1FAE-2B8D-420A-8E4C-FD7E081A3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820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9761-AFE5-4648-9CD4-E50CA80C110C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8B31-B501-4AD9-9720-C1A4BD5521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054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CABF-D673-4B82-BC0E-7375A59760D6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721C-ED52-4FED-93A8-1FE7B8598B4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6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1DF5-6A6D-49CB-9CDC-461E543AB041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6E8B-DB0B-4D3B-ACF1-EA23043FAB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573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85A5-49B5-4B80-BC86-1B1EADED2438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1C52-8E95-4941-8112-39DC335174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336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E362-F4A2-4863-830E-5447C23B36E9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74DC-EDB8-43B1-9540-2EE7787AA5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598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F403-9B18-4967-AA95-73857E2C30CD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9ADA-FEF7-4844-9299-5BB029E841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75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F7C7-3B04-4671-9546-2E41048F665D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8D52-262D-439C-B44D-4B48A6F28F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218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B1A8-2B46-4E10-861E-6FF89C8FB37E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3649-2611-461D-BA80-D104CB412C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2736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00A0-9854-4224-B2AA-BC7A2A919557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02AF-E5DE-4AE0-AD99-164FC730F8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4748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67A0-F447-4B85-AE86-5C0E708A7E68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8CFD-1F46-46BA-864D-75BE763A22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05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B40B-6126-4EDF-8A09-BAC4BB76BD04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86B5-4733-4D65-A463-ABB16BB018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9510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3A8-F36C-4584-8589-96965E820665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714D-58CA-4BFC-B79D-308533D053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4653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06D0-2ABD-4E9C-A2DC-B938B67D64F5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B83A-3B13-448C-954F-64122C4B35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394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998EA-1E89-4CDE-9B0A-4D65617BF694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7067-1F24-4F50-9089-CEA38F5EBB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504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2664-A36A-467D-8809-1CE4F05B4561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1902-C971-43BB-B630-9BED970B38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022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3167-13D5-4FEB-95A1-013DD550BDEE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8C2D-D776-40FE-B277-148583B946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0050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E747-265A-4C59-8BE3-8A7B12A4530C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D34-DE1A-43E0-B167-87F3222E42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55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FF52-2F89-40AF-9D72-AC07B3C5EBE7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16CD-C1CE-4A96-AF64-3F8860BD63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164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E3CA-81C7-4F27-88C9-A39F8791FED0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3760-319F-48A3-A575-54C75FD60D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7912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B702-9134-43DA-8829-BA616987E8DD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447E-E5E5-4718-AB40-14FDBA01C9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864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0175" y="287338"/>
            <a:ext cx="1885950" cy="5581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5450" cy="5581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7616-652F-4C15-B702-892E631D0685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5090-E3B0-4A02-B3B7-F898AF31F9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13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C14D-8547-4474-9C05-F01D0682FCAD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F7F7-5631-4FBF-9FA8-33262C4347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8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3101-0DE8-48F6-90DD-A0F8AA3E0F2A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53E6-DD90-4363-8A14-8EA1E5C21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693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5BE4-3FD3-4A79-AA78-6EB8C5D21167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F481-49BD-4098-9C67-955CF85DBF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58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102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103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74C30E-4D7A-4134-B846-D66E79F378A3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103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CEE6FF-CDF9-4C32-8971-3AFDCE4085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Straight Connector 9"/>
          <p:cNvSpPr>
            <a:spLocks noChangeShapeType="1"/>
          </p:cNvSpPr>
          <p:nvPr/>
        </p:nvSpPr>
        <p:spPr bwMode="auto">
          <a:xfrm>
            <a:off x="895350" y="1738313"/>
            <a:ext cx="7475538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2052" name="Straight Connector 8"/>
          <p:cNvSpPr>
            <a:spLocks noChangeShapeType="1"/>
          </p:cNvSpPr>
          <p:nvPr/>
        </p:nvSpPr>
        <p:spPr bwMode="auto">
          <a:xfrm>
            <a:off x="906463" y="4343400"/>
            <a:ext cx="7405687" cy="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205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310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421D02-0FF0-42BC-B061-1DD6E531DE4C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310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10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8742FA-EB07-454D-92C0-D275FA2264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4133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BDB426-558B-46A8-8B22-4ED3B0BDE91B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4134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35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CAD402-B385-4EA5-AF74-AD6FA9D973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0"/>
            <a:ext cx="3038475" cy="6858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030538" y="0"/>
            <a:ext cx="47625" cy="68580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410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5166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9147D9-BD23-4A48-AB09-CBF0AA3536B2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516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68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chemeClr val="tx2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3F40D4-4F8F-44DA-9E4C-BC4CA2126E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4953000"/>
            <a:ext cx="9142413" cy="19050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4914900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512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6199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ED587E-F4F4-4A80-AC5A-602F10E2CEDB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620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20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E10161-D574-46E2-AB2C-B30813DA11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175" y="6400800"/>
            <a:ext cx="9140825" cy="457200"/>
          </a:xfrm>
          <a:prstGeom prst="rect">
            <a:avLst/>
          </a:prstGeom>
          <a:solidFill>
            <a:srgbClr val="2683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334125"/>
            <a:ext cx="9142413" cy="63500"/>
          </a:xfrm>
          <a:prstGeom prst="rect">
            <a:avLst/>
          </a:prstGeom>
          <a:solidFill>
            <a:srgbClr val="1C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kumimoji="1" lang="ja-JP" altLang="ja-JP"/>
          </a:p>
        </p:txBody>
      </p:sp>
      <p:sp>
        <p:nvSpPr>
          <p:cNvPr id="614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タイトルの書式設定</a:t>
            </a:r>
          </a:p>
        </p:txBody>
      </p:sp>
      <p:sp>
        <p:nvSpPr>
          <p:cNvPr id="614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マスター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72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6CBB31-CF57-4FB4-B53A-69392F1EB941}" type="datetime1">
              <a:rPr lang="ja-JP" altLang="en-US"/>
              <a:pPr>
                <a:defRPr/>
              </a:pPr>
              <a:t>2024/11/20</a:t>
            </a:fld>
            <a:endParaRPr lang="ja-JP" altLang="en-US"/>
          </a:p>
        </p:txBody>
      </p:sp>
      <p:sp>
        <p:nvSpPr>
          <p:cNvPr id="72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buSzPct val="100000"/>
              <a:buFont typeface="Arial" panose="020B0604020202020204" pitchFamily="34" charset="0"/>
              <a:buNone/>
              <a:defRPr kumimoji="1" sz="9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SzPct val="100000"/>
              <a:buFont typeface="Arial" panose="020B0604020202020204" pitchFamily="34" charset="0"/>
              <a:buNone/>
              <a:defRPr kumimoji="1" sz="1000">
                <a:solidFill>
                  <a:srgbClr val="FFFFFF"/>
                </a:solidFill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042676-DE12-47AA-BA6F-DF06841592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defRPr kumimoji="1" sz="48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  <a:cs typeface="Arial" panose="020B060402020202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00000"/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63770"/>
            <a:ext cx="9104312" cy="6245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/>
          </a:p>
        </p:txBody>
      </p:sp>
      <p:sp>
        <p:nvSpPr>
          <p:cNvPr id="87853" name="Rectangle 813"/>
          <p:cNvSpPr>
            <a:spLocks noChangeArrowheads="1"/>
          </p:cNvSpPr>
          <p:nvPr/>
        </p:nvSpPr>
        <p:spPr bwMode="auto">
          <a:xfrm>
            <a:off x="0" y="-98425"/>
            <a:ext cx="9104313" cy="1295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テーマ６</a:t>
            </a:r>
            <a:endParaRPr lang="en-US" altLang="ja-JP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ea typeface="AR隷書体M" charset="-128"/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オンラインゲームトラブル</a:t>
            </a:r>
            <a:endParaRPr lang="ja-JP" altLang="en-US" sz="4400" b="1" dirty="0">
              <a:solidFill>
                <a:srgbClr val="FFFFFF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ＭＳ Ｐゴシック" panose="020B0600070205080204" pitchFamily="50" charset="-128"/>
              <a:ea typeface="AR隷書体M" charset="-128"/>
            </a:endParaRPr>
          </a:p>
        </p:txBody>
      </p:sp>
      <p:sp>
        <p:nvSpPr>
          <p:cNvPr id="87850" name="フッター プレースホルダー 2"/>
          <p:cNvSpPr>
            <a:spLocks noChangeArrowheads="1"/>
          </p:cNvSpPr>
          <p:nvPr/>
        </p:nvSpPr>
        <p:spPr bwMode="auto">
          <a:xfrm>
            <a:off x="3235325" y="6453188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-110108" y="1697854"/>
            <a:ext cx="93245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ja-JP" alt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オンラインゲームで</a:t>
            </a:r>
            <a:endParaRPr lang="en-US" altLang="ja-JP" sz="5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algn="ctr" eaLnBrk="1" hangingPunct="1">
              <a:buSzPct val="100000"/>
              <a:defRPr/>
            </a:pPr>
            <a:r>
              <a:rPr lang="ja-JP" alt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トラブル経験はありませんか？</a:t>
            </a:r>
          </a:p>
        </p:txBody>
      </p:sp>
      <p:sp>
        <p:nvSpPr>
          <p:cNvPr id="7" name="正方形/長方形 6"/>
          <p:cNvSpPr/>
          <p:nvPr/>
        </p:nvSpPr>
        <p:spPr>
          <a:xfrm rot="360391">
            <a:off x="4171950" y="4019550"/>
            <a:ext cx="1096963" cy="1878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/>
          </a:p>
        </p:txBody>
      </p:sp>
      <p:pic>
        <p:nvPicPr>
          <p:cNvPr id="820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5" y="3690938"/>
            <a:ext cx="25320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511" y="4289599"/>
            <a:ext cx="1980507" cy="13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092890" y="4670524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ゲーム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pic>
        <p:nvPicPr>
          <p:cNvPr id="14339" name="正方形/長方形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30163"/>
            <a:ext cx="9240838" cy="868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922" name="Rectangle 834"/>
          <p:cNvSpPr>
            <a:spLocks noChangeArrowheads="1"/>
          </p:cNvSpPr>
          <p:nvPr/>
        </p:nvSpPr>
        <p:spPr bwMode="auto">
          <a:xfrm>
            <a:off x="0" y="-1270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ja-JP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AR隷書体M" charset="-128"/>
              </a:rPr>
              <a:t>⑨注意してほしいポイント　その１</a:t>
            </a:r>
          </a:p>
        </p:txBody>
      </p: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1520" y="791865"/>
            <a:ext cx="8424863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１．甘い誘いはワナの可能性があります。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ＩＤを乗っ取るため、パスワードを知ろうとする人がいます。聞かれても答えないだけでなく、推測できないパスワードを設定しましょう。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２．ボイスチャットは要注意です。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ゲームのプレイ中、音声で仲間と会話できるゲームがあります。周囲の会話が相手に聞こえるため、個人情報などが伝わらないようにしましょう。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３．ルールを作って使えば楽しく遊べます。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ゲームの良さについても考えてみましょう。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フローチャート: 抜出し 2"/>
          <p:cNvSpPr/>
          <p:nvPr/>
        </p:nvSpPr>
        <p:spPr>
          <a:xfrm>
            <a:off x="8122096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14343" name="テキスト ボックス 3"/>
          <p:cNvSpPr txBox="1">
            <a:spLocks noChangeArrowheads="1"/>
          </p:cNvSpPr>
          <p:nvPr/>
        </p:nvSpPr>
        <p:spPr bwMode="auto">
          <a:xfrm>
            <a:off x="8236396" y="187325"/>
            <a:ext cx="8001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5363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6875"/>
            <a:chOff x="-19" y="-19"/>
            <a:chExt cx="5821" cy="914"/>
          </a:xfrm>
        </p:grpSpPr>
        <p:pic>
          <p:nvPicPr>
            <p:cNvPr id="15366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⑩注意してほしいポイント　その２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430" y="853784"/>
            <a:ext cx="4608694" cy="5311520"/>
          </a:xfrm>
          <a:prstGeom prst="rect">
            <a:avLst/>
          </a:prstGeom>
        </p:spPr>
      </p:pic>
      <p:sp>
        <p:nvSpPr>
          <p:cNvPr id="9" name="テキスト ボックス 4"/>
          <p:cNvSpPr>
            <a:spLocks noChangeArrowheads="1"/>
          </p:cNvSpPr>
          <p:nvPr/>
        </p:nvSpPr>
        <p:spPr bwMode="auto">
          <a:xfrm>
            <a:off x="107504" y="719856"/>
            <a:ext cx="4176464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「ＣＥＲＯレーティング　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制度」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ゲームソフトの表現内容にもとづき、対象年齢等を表示する制度です。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「年齢区分マーク」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ゲームソフトのパッケージなどに年齢区分が表示されており、含まれる表現内容により対象年齢が分かるマーク</a:t>
            </a:r>
            <a:r>
              <a:rPr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です。</a:t>
            </a: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ja-JP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-OTF 新ゴ Pro L" pitchFamily="34" charset="-128"/>
              <a:ea typeface="A-OTF 新ゴ Pro L" pitchFamily="34" charset="-128"/>
            </a:endParaRPr>
          </a:p>
        </p:txBody>
      </p:sp>
      <p:sp>
        <p:nvSpPr>
          <p:cNvPr id="8" name="フローチャート: 抜出し 7"/>
          <p:cNvSpPr/>
          <p:nvPr/>
        </p:nvSpPr>
        <p:spPr>
          <a:xfrm>
            <a:off x="8100392" y="66675"/>
            <a:ext cx="914400" cy="703263"/>
          </a:xfrm>
          <a:prstGeom prst="flowChartExtra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Pct val="100000"/>
              <a:defRPr/>
            </a:pPr>
            <a:endParaRPr kumimoji="1" lang="ja-JP" altLang="en-US" sz="96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8214692" y="187325"/>
            <a:ext cx="8001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</a:pPr>
            <a:r>
              <a:rPr kumimoji="1" lang="ja-JP" altLang="en-US" sz="4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29048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①オンラインゲームのトラブル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654436" y="8055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知らない人と仲良くオンラインゲームを楽しんでいると</a:t>
            </a:r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altLang="ja-JP" sz="2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51743" y="1347495"/>
            <a:ext cx="3727535" cy="2224938"/>
            <a:chOff x="851743" y="1347495"/>
            <a:chExt cx="3727535" cy="2224938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743" y="1358442"/>
              <a:ext cx="3655970" cy="2213991"/>
            </a:xfrm>
            <a:prstGeom prst="rect">
              <a:avLst/>
            </a:prstGeom>
          </p:spPr>
        </p:pic>
        <p:pic>
          <p:nvPicPr>
            <p:cNvPr id="9227" name="角丸四角形吹き出し 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9260" y="1375839"/>
              <a:ext cx="2572130" cy="108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908297" y="1794735"/>
              <a:ext cx="1117350" cy="1749475"/>
              <a:chOff x="323528" y="3115954"/>
              <a:chExt cx="1117350" cy="1749475"/>
            </a:xfrm>
          </p:grpSpPr>
          <p:pic>
            <p:nvPicPr>
              <p:cNvPr id="19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857317"/>
                <a:ext cx="1117350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363" y="3115954"/>
                <a:ext cx="737680" cy="847417"/>
              </a:xfrm>
              <a:prstGeom prst="rect">
                <a:avLst/>
              </a:prstGeom>
            </p:spPr>
          </p:pic>
        </p:grpSp>
        <p:sp>
          <p:nvSpPr>
            <p:cNvPr id="34" name="Rectangle 842"/>
            <p:cNvSpPr>
              <a:spLocks noChangeArrowheads="1"/>
            </p:cNvSpPr>
            <p:nvPr/>
          </p:nvSpPr>
          <p:spPr bwMode="auto">
            <a:xfrm>
              <a:off x="2243669" y="1521451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みんなで協力して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クリアするぞ！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79730" y="134749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A</a:t>
              </a:r>
              <a:endParaRPr kumimoji="1" lang="ja-JP" altLang="en-US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85465" y="1330026"/>
            <a:ext cx="3676792" cy="2255578"/>
            <a:chOff x="4885465" y="1330026"/>
            <a:chExt cx="3676792" cy="2255578"/>
          </a:xfrm>
        </p:grpSpPr>
        <p:pic>
          <p:nvPicPr>
            <p:cNvPr id="39" name="Picture 5" descr="C:\Users\crestec\Desktop\平井作業フォルダ\CEC_2018年度用(捨てないで！)\ペープサート教材\ペープサート教材_イラスト集_HTML版\Links\23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433" y="1352320"/>
              <a:ext cx="3652015" cy="22332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5028338" y="1867186"/>
              <a:ext cx="1133954" cy="1665900"/>
              <a:chOff x="7138748" y="3360846"/>
              <a:chExt cx="1133954" cy="1665900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38748" y="4222004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31" name="Picture 4" descr="C:\Users\crestec\Desktop\平井作業フォルダ\CEC_2018年度用(捨てないで！)\ペープサート教材\ペープサート教材_イラスト集_HTML版\Links\126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8748" y="3360846"/>
                <a:ext cx="951874" cy="94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0127" y="2043759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1" name="Rectangle 842"/>
            <p:cNvSpPr>
              <a:spLocks noChangeArrowheads="1"/>
            </p:cNvSpPr>
            <p:nvPr/>
          </p:nvSpPr>
          <p:spPr bwMode="auto">
            <a:xfrm>
              <a:off x="6409209" y="2162207"/>
              <a:ext cx="213423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だれが勝ち残れるかな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85465" y="1330026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61444" y="3639394"/>
            <a:ext cx="3685569" cy="2552697"/>
            <a:chOff x="861444" y="3639394"/>
            <a:chExt cx="3685569" cy="2552697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404" y="3650341"/>
              <a:ext cx="3589665" cy="2541750"/>
            </a:xfrm>
            <a:prstGeom prst="rect">
              <a:avLst/>
            </a:prstGeom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1041464" y="4349072"/>
              <a:ext cx="877900" cy="1529208"/>
              <a:chOff x="3482001" y="3989509"/>
              <a:chExt cx="877900" cy="1529208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1880" y="4781037"/>
                <a:ext cx="810838" cy="737680"/>
              </a:xfrm>
              <a:prstGeom prst="rect">
                <a:avLst/>
              </a:prstGeom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2001" y="3989509"/>
                <a:ext cx="877900" cy="871804"/>
              </a:xfrm>
              <a:prstGeom prst="rect">
                <a:avLst/>
              </a:prstGeom>
            </p:spPr>
          </p:pic>
        </p:grpSp>
        <p:pic>
          <p:nvPicPr>
            <p:cNvPr id="35" name="角丸四角形吹き出し 7"/>
            <p:cNvPicPr preferRelativeResize="0"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1041" y="4374870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842"/>
            <p:cNvSpPr>
              <a:spLocks noChangeArrowheads="1"/>
            </p:cNvSpPr>
            <p:nvPr/>
          </p:nvSpPr>
          <p:spPr bwMode="auto">
            <a:xfrm>
              <a:off x="2211404" y="4485648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A</a:t>
              </a:r>
              <a:r>
                <a:rPr lang="ja-JP" altLang="en-US" b="1" dirty="0" err="1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アイテムすごいね！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61444" y="363939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C</a:t>
              </a:r>
              <a:endParaRPr kumimoji="1" lang="ja-JP" altLang="en-US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877337" y="3661231"/>
            <a:ext cx="3669272" cy="2524390"/>
            <a:chOff x="4877337" y="3661231"/>
            <a:chExt cx="3669272" cy="252439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594" y="3661231"/>
              <a:ext cx="3652015" cy="2524390"/>
            </a:xfrm>
            <a:prstGeom prst="rect">
              <a:avLst/>
            </a:prstGeom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7387321" y="4382622"/>
              <a:ext cx="957155" cy="1521465"/>
              <a:chOff x="5300074" y="4185425"/>
              <a:chExt cx="957155" cy="1521465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4088" y="4969210"/>
                <a:ext cx="829128" cy="73768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074" y="4185425"/>
                <a:ext cx="957155" cy="841321"/>
              </a:xfrm>
              <a:prstGeom prst="rect">
                <a:avLst/>
              </a:prstGeom>
            </p:spPr>
          </p:pic>
        </p:grpSp>
        <p:pic>
          <p:nvPicPr>
            <p:cNvPr id="37" name="角丸四角形吹き出し 7"/>
            <p:cNvPicPr preferRelativeResize="0"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36" y="4202951"/>
              <a:ext cx="2087274" cy="935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842"/>
            <p:cNvSpPr>
              <a:spLocks noChangeArrowheads="1"/>
            </p:cNvSpPr>
            <p:nvPr/>
          </p:nvSpPr>
          <p:spPr bwMode="auto">
            <a:xfrm>
              <a:off x="5362583" y="4292051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err="1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装備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 err="1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かっこわるっ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！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877337" y="3664835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D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岐阜県教育委員会　学校安全課</a:t>
            </a:r>
          </a:p>
        </p:txBody>
      </p:sp>
      <p:grpSp>
        <p:nvGrpSpPr>
          <p:cNvPr id="9219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9232" name="正方形/長方形 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lvl="0"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②オンラインゲーム</a:t>
              </a: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  <a:cs typeface="Arial"/>
                </a:rPr>
                <a:t>のトラブル</a:t>
              </a:r>
              <a:endPara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AR隷書体M" charset="-128"/>
                <a:cs typeface="Arial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613029" y="979488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みんなで考えてみよう！</a:t>
            </a:r>
            <a:endParaRPr kumimoji="0" lang="en-US" altLang="ja-JP" sz="28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27584" y="3884431"/>
            <a:ext cx="1224136" cy="2097570"/>
            <a:chOff x="441589" y="2839195"/>
            <a:chExt cx="916005" cy="1586578"/>
          </a:xfrm>
        </p:grpSpPr>
        <p:pic>
          <p:nvPicPr>
            <p:cNvPr id="33" name="Picture 3" descr="C:\Users\crestec\Desktop\平井作業フォルダ\CEC_2018年度用(捨てないで！)\ペープサート教材\ペープサート教材_イラスト集_HTML版\Links\158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89" y="2839195"/>
              <a:ext cx="916005" cy="90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0" descr="C:\Users\crestec\Desktop\平井作業フォルダ\CEC_2018年度用(捨てないで！)\ペープサート教材\ペープサート教材_イラスト集_HTML版\Links\18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5" y="3693370"/>
              <a:ext cx="762502" cy="73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角丸四角形吹き出し 4"/>
          <p:cNvSpPr/>
          <p:nvPr/>
        </p:nvSpPr>
        <p:spPr>
          <a:xfrm>
            <a:off x="179512" y="2376640"/>
            <a:ext cx="2361509" cy="1191999"/>
          </a:xfrm>
          <a:prstGeom prst="wedgeRoundRectCallout">
            <a:avLst>
              <a:gd name="adj1" fmla="val -20833"/>
              <a:gd name="adj2" fmla="val 704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06895" y="2464807"/>
            <a:ext cx="2378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この中で、トラブルに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なりそうな発言は、誰の発言だと思う？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pic>
        <p:nvPicPr>
          <p:cNvPr id="41" name="Picture 14" descr="C:\Users\crestec\Desktop\平井作業フォルダ\CEC_2018年度用(捨てないで！)\ペープサート教材\ペープサート教材_イラスト集_HTML版\Links\25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614">
            <a:off x="1810796" y="899704"/>
            <a:ext cx="651044" cy="9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975" y="1891770"/>
            <a:ext cx="6048672" cy="4259293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5772983" y="3623044"/>
            <a:ext cx="3275856" cy="23086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0244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025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③オンラインゲームのトラブル</a:t>
              </a: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467544" y="861039"/>
            <a:ext cx="8614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その後、Ｂさんに対する発言は、ますますひどくなり</a:t>
            </a:r>
            <a:r>
              <a:rPr lang="ja-JP" alt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．．．</a:t>
            </a:r>
            <a:endParaRPr kumimoji="0" lang="en-US" altLang="ja-JP" sz="28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92976" y="1352000"/>
            <a:ext cx="3668446" cy="2109651"/>
            <a:chOff x="292976" y="1352000"/>
            <a:chExt cx="3668446" cy="2109651"/>
          </a:xfrm>
        </p:grpSpPr>
        <p:pic>
          <p:nvPicPr>
            <p:cNvPr id="8" name="角丸四角形吹き出し 7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1404" y="1536666"/>
              <a:ext cx="2088468" cy="108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842"/>
            <p:cNvSpPr>
              <a:spLocks noChangeArrowheads="1"/>
            </p:cNvSpPr>
            <p:nvPr/>
          </p:nvSpPr>
          <p:spPr bwMode="auto">
            <a:xfrm>
              <a:off x="1625813" y="1682278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さん！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sz="2800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　弱すぎ！</a:t>
              </a: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292976" y="1352000"/>
              <a:ext cx="1182444" cy="2109651"/>
              <a:chOff x="292976" y="1352000"/>
              <a:chExt cx="1182444" cy="2109651"/>
            </a:xfrm>
          </p:grpSpPr>
          <p:pic>
            <p:nvPicPr>
              <p:cNvPr id="11" name="Picture 36" descr="C:\Users\crestec\Desktop\平井作業フォルダ\CEC_2018年度用(捨てないで！)\ペープサート教材\ペープサート教材_イラスト集_Delivery\ペープサート教材_イラスト集\キャラ\中学生男子\004_中学_小学高学年男子_私服A_スマホ持ち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070" y="2453539"/>
                <a:ext cx="1117350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C:\Users\crestec\Desktop\平井作業フォルダ\CEC_2018年度用(捨てないで！)\ペープサート教材\ペープサート教材_イラスト集_Delivery\ペープサート教材_イラスト集\キャラ\中学生男子\001_中学男子A_怒る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21" y="1682278"/>
                <a:ext cx="736533" cy="850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292976" y="1352000"/>
                <a:ext cx="3600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A</a:t>
                </a:r>
                <a:endParaRPr kumimoji="1" lang="ja-JP" altLang="en-US" dirty="0"/>
              </a:p>
            </p:txBody>
          </p:sp>
        </p:grpSp>
      </p:grpSp>
      <p:sp>
        <p:nvSpPr>
          <p:cNvPr id="3" name="角丸四角形吹き出し 2"/>
          <p:cNvSpPr/>
          <p:nvPr/>
        </p:nvSpPr>
        <p:spPr>
          <a:xfrm>
            <a:off x="6237794" y="1997114"/>
            <a:ext cx="2843759" cy="1618224"/>
          </a:xfrm>
          <a:prstGeom prst="wedgeRoundRectCallout">
            <a:avLst>
              <a:gd name="adj1" fmla="val -1086"/>
              <a:gd name="adj2" fmla="val 774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7311572" y="3921804"/>
            <a:ext cx="1688567" cy="2324871"/>
            <a:chOff x="7311572" y="3921804"/>
            <a:chExt cx="1688567" cy="232487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311572" y="4102954"/>
              <a:ext cx="1512168" cy="2143721"/>
              <a:chOff x="7466440" y="4093591"/>
              <a:chExt cx="1133954" cy="1619959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466440" y="4908808"/>
                <a:ext cx="1133954" cy="804742"/>
              </a:xfrm>
              <a:prstGeom prst="rect">
                <a:avLst/>
              </a:prstGeom>
            </p:spPr>
          </p:pic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40811" y="4093591"/>
                <a:ext cx="951058" cy="938865"/>
              </a:xfrm>
              <a:prstGeom prst="rect">
                <a:avLst/>
              </a:prstGeom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>
              <a:off x="8640099" y="3921804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912753" y="4498696"/>
            <a:ext cx="3882404" cy="1575483"/>
            <a:chOff x="912753" y="4498696"/>
            <a:chExt cx="3882404" cy="157548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1803" y="5308256"/>
              <a:ext cx="810838" cy="737680"/>
            </a:xfrm>
            <a:prstGeom prst="rect">
              <a:avLst/>
            </a:prstGeom>
          </p:spPr>
        </p:pic>
        <p:pic>
          <p:nvPicPr>
            <p:cNvPr id="26" name="角丸四角形吹き出し 7"/>
            <p:cNvPicPr preferRelativeResize="0"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48656" y="4498696"/>
              <a:ext cx="2572130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842"/>
            <p:cNvSpPr>
              <a:spLocks noChangeArrowheads="1"/>
            </p:cNvSpPr>
            <p:nvPr/>
          </p:nvSpPr>
          <p:spPr bwMode="auto">
            <a:xfrm>
              <a:off x="2459548" y="4588430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err="1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装備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　　ダサくない？</a:t>
              </a:r>
              <a:endParaRPr lang="ja-JP" altLang="en-US" sz="2800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pic>
          <p:nvPicPr>
            <p:cNvPr id="32" name="Picture 27" descr="C:\Users\crestec\Desktop\平井作業フォルダ\CEC_2018年度用(捨てないで！)\ペープサート教材\ペープサート教材_イラスト集_Delivery\ペープサート教材_イラスト集\キャラ\中学生男子\003_中学男子C_楽しむ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04" y="4518910"/>
              <a:ext cx="878235" cy="87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912753" y="5704847"/>
              <a:ext cx="3600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C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751681" y="2713126"/>
            <a:ext cx="3528532" cy="1574494"/>
            <a:chOff x="2751681" y="2713126"/>
            <a:chExt cx="3528532" cy="1574494"/>
          </a:xfrm>
        </p:grpSpPr>
        <p:pic>
          <p:nvPicPr>
            <p:cNvPr id="33" name="角丸四角形吹き出し 7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8074" y="2713126"/>
              <a:ext cx="2374085" cy="108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842"/>
            <p:cNvSpPr>
              <a:spLocks noChangeArrowheads="1"/>
            </p:cNvSpPr>
            <p:nvPr/>
          </p:nvSpPr>
          <p:spPr bwMode="auto">
            <a:xfrm>
              <a:off x="3944604" y="2900203"/>
              <a:ext cx="2335609" cy="64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1pPr>
              <a:lvl2pPr marL="38258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2pPr>
              <a:lvl3pPr marL="566738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3pPr>
              <a:lvl4pPr marL="749300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4pPr>
              <a:lvl5pPr marL="931863" indent="-182563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5pPr>
              <a:lvl6pPr marL="13890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6pPr>
              <a:lvl7pPr marL="18462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7pPr>
              <a:lvl8pPr marL="23034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8pPr>
              <a:lvl9pPr marL="2760663" indent="-182563" defTabSz="457200" eaLnBrk="0" fontAlgn="base" hangingPunct="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◦"/>
                <a:defRPr kumimoji="1" sz="14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負けちゃった～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ja-JP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B</a:t>
              </a:r>
              <a:r>
                <a:rPr lang="ja-JP" altLang="en-US" b="1" dirty="0" err="1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さんのせいだ</a:t>
              </a:r>
              <a:r>
                <a:rPr lang="ja-JP" altLang="en-US" b="1" dirty="0">
                  <a:solidFill>
                    <a:srgbClr val="FFFFFF"/>
                  </a:solidFill>
                  <a:latin typeface="A-OTF 新ゴ Pro L" pitchFamily="34" charset="-128"/>
                  <a:ea typeface="A-OTF 新ゴ Pro L" pitchFamily="34" charset="-128"/>
                </a:rPr>
                <a:t>！</a:t>
              </a:r>
              <a:endParaRPr lang="en-US" altLang="ja-JP" b="1" dirty="0">
                <a:solidFill>
                  <a:srgbClr val="FFFFFF"/>
                </a:solidFill>
                <a:latin typeface="A-OTF 新ゴ Pro L" pitchFamily="34" charset="-128"/>
                <a:ea typeface="A-OTF 新ゴ Pro L" pitchFamily="34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2751681" y="2770290"/>
              <a:ext cx="1254635" cy="1517330"/>
              <a:chOff x="2751681" y="2770290"/>
              <a:chExt cx="1254635" cy="1517330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8947" y="3531833"/>
                <a:ext cx="829128" cy="737680"/>
              </a:xfrm>
              <a:prstGeom prst="rect">
                <a:avLst/>
              </a:prstGeom>
            </p:spPr>
          </p:pic>
          <p:pic>
            <p:nvPicPr>
              <p:cNvPr id="34" name="Picture 13" descr="C:\Users\crestec\Desktop\平井作業フォルダ\CEC_2018年度用(捨てないで！)\ペープサート教材\ペープサート教材_イラスト集_Delivery\ペープサート教材_イラスト集\キャラ\中学生女子\006_中学女子B_驚く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681" y="2770290"/>
                <a:ext cx="967288" cy="845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テキスト ボックス 36"/>
              <p:cNvSpPr txBox="1"/>
              <p:nvPr/>
            </p:nvSpPr>
            <p:spPr>
              <a:xfrm>
                <a:off x="3646276" y="3918288"/>
                <a:ext cx="3600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D</a:t>
                </a:r>
                <a:endParaRPr kumimoji="1" lang="ja-JP" altLang="en-US" dirty="0"/>
              </a:p>
            </p:txBody>
          </p:sp>
        </p:grpSp>
      </p:grpSp>
      <p:sp>
        <p:nvSpPr>
          <p:cNvPr id="38" name="正方形/長方形 37"/>
          <p:cNvSpPr/>
          <p:nvPr/>
        </p:nvSpPr>
        <p:spPr>
          <a:xfrm>
            <a:off x="6369161" y="2138212"/>
            <a:ext cx="2712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仲間外れにされちゃった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…</a:t>
            </a:r>
            <a:r>
              <a:rPr lang="ja-JP" altLang="en-US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。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こんなはずじゃなかったのに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…</a:t>
            </a:r>
            <a:r>
              <a:rPr lang="ja-JP" altLang="en-US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rPr>
              <a:t>。</a:t>
            </a:r>
            <a:endParaRPr lang="en-US" altLang="ja-JP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④考えてみよう！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15008" y="1671604"/>
            <a:ext cx="892899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オンラインゲームでは、どのようなトラブルが起きると思いますか？</a:t>
            </a:r>
            <a:endParaRPr lang="en-US" altLang="ja-JP" sz="4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　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四コママンガの内容も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含めて、思いつくことを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書き出してみよう。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Ｑ．１</a:t>
            </a:r>
            <a:endParaRPr kumimoji="1"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288581"/>
            <a:ext cx="1946176" cy="3002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2291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2293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⑤オンラインゲームによるトラブル例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107504" y="836712"/>
            <a:ext cx="8928992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１．ゲームのボイスチャットでの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暴言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２．仲間外れなどの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いじめ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や人間関係トラブル</a:t>
            </a:r>
            <a:endParaRPr lang="en-US" altLang="ja-JP" sz="32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１・２は殺し合いをするバトルロイヤル系ゲーム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には特に多い）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３．保護者に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内緒で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高額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課金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長時間プレイ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などゲームへの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依存</a:t>
            </a:r>
            <a:endParaRPr lang="en-US" altLang="ja-JP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寝不足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のため授業に集中できない</a:t>
            </a:r>
            <a:endParaRPr lang="en-US" altLang="ja-JP" sz="32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６．知らない人とプレイすることでの個人情報</a:t>
            </a:r>
            <a:endParaRPr lang="en-US" altLang="ja-JP" sz="32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漏洩や出会い系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被害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など</a:t>
            </a:r>
            <a:endParaRPr lang="en-US" altLang="ja-JP" sz="32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1267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1271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⑥考えてみよう！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15008" y="1671604"/>
            <a:ext cx="892899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オンラインゲームで、トラブルを起こさないようにするためには、どうすることが必要だと思いますか？</a:t>
            </a:r>
            <a:endParaRPr lang="en-US" altLang="ja-JP" sz="48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  <a:p>
            <a:pPr eaLnBrk="1" hangingPunct="1">
              <a:buSzPct val="100000"/>
              <a:defRPr/>
            </a:pPr>
            <a:r>
              <a:rPr lang="ja-JP" altLang="en-US" sz="4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　</a:t>
            </a: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Ｑ１で出したトラブルの解決方法を考えてみよう。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80962" y="878374"/>
            <a:ext cx="1322686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40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Ｑ．２</a:t>
            </a:r>
            <a:endParaRPr kumimoji="1" lang="en-US" altLang="ja-JP" sz="4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5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⑦トラブルを起こさないために　その１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81075"/>
            <a:ext cx="8893175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１．自分の態度に注意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暴言を吐いたり、人に迷惑をかけたりする行為はやめましょう。暴言メッセージを送ってきたり、ゲーム内であおってきたりする場合は、全て無視しましょう。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２．課金に注意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課金の有無、金額などは保護者と相談して決め、隠れて課金しないようにしましょう。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３．遊びすぎに注意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毎日プレイしなくてはいけない！という妄想概念は捨て、時間を決めて遊びましょう。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9" name="フッター プレースホルダー 2"/>
          <p:cNvSpPr>
            <a:spLocks noChangeArrowheads="1"/>
          </p:cNvSpPr>
          <p:nvPr/>
        </p:nvSpPr>
        <p:spPr bwMode="auto">
          <a:xfrm>
            <a:off x="3235325" y="638810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Char char=" "/>
              <a:defRPr kumimoji="1"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8258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66738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749300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931863" indent="-182563" defTabSz="912813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kumimoji="1"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ja-JP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</a:rPr>
              <a:t>岐阜県教育委員会　学校安全課</a:t>
            </a:r>
          </a:p>
        </p:txBody>
      </p:sp>
      <p:grpSp>
        <p:nvGrpSpPr>
          <p:cNvPr id="13315" name="正方形/長方形 2"/>
          <p:cNvGrpSpPr>
            <a:grpSpLocks/>
          </p:cNvGrpSpPr>
          <p:nvPr/>
        </p:nvGrpSpPr>
        <p:grpSpPr bwMode="auto">
          <a:xfrm>
            <a:off x="-30163" y="-30163"/>
            <a:ext cx="9240838" cy="868363"/>
            <a:chOff x="-19" y="-19"/>
            <a:chExt cx="5821" cy="914"/>
          </a:xfrm>
        </p:grpSpPr>
        <p:pic>
          <p:nvPicPr>
            <p:cNvPr id="13317" name="正方形/長方形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" y="-19"/>
              <a:ext cx="5821" cy="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22" name="Rectangle 834"/>
            <p:cNvSpPr>
              <a:spLocks noChangeArrowheads="1"/>
            </p:cNvSpPr>
            <p:nvPr/>
          </p:nvSpPr>
          <p:spPr bwMode="auto">
            <a:xfrm>
              <a:off x="0" y="-1"/>
              <a:ext cx="5760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ja-JP" alt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anose="020B0600070205080204" pitchFamily="50" charset="-128"/>
                  <a:ea typeface="AR隷書体M" charset="-128"/>
                </a:rPr>
                <a:t>⑧トラブルを起こさないために　その２</a:t>
              </a:r>
            </a:p>
          </p:txBody>
        </p:sp>
      </p:grpSp>
      <p:sp>
        <p:nvSpPr>
          <p:cNvPr id="16" name="テキスト ボックス 4"/>
          <p:cNvSpPr>
            <a:spLocks noChangeArrowheads="1"/>
          </p:cNvSpPr>
          <p:nvPr/>
        </p:nvSpPr>
        <p:spPr bwMode="auto">
          <a:xfrm>
            <a:off x="250825" y="981075"/>
            <a:ext cx="8893175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４．優先順位を正しく付ける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学校の宿題や家庭での行事などを含めて優先順位を付けましょう。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５．オンラインゲームで出会った人と直接会わない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オンラインゲーム上で「良い人だ！」と感じてもその人が本当に良い人とは限りません。</a:t>
            </a:r>
            <a:endParaRPr lang="en-US" altLang="ja-JP" sz="2800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６．自分の個人情報を教えない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不用意に個人情報を相手に教えると、犯罪にまきこまれる可能性があります。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4030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3.5"/>
  <p:tag name="AS_VERSION" val="17.9.1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2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3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4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5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6_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710</Words>
  <Application>Microsoft Office PowerPoint</Application>
  <PresentationFormat>画面に合わせる (4:3)</PresentationFormat>
  <Paragraphs>96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A-OTF 新ゴ Pro L</vt:lpstr>
      <vt:lpstr>HGP創英角ｺﾞｼｯｸUB</vt:lpstr>
      <vt:lpstr>HGP創英角ﾎﾟｯﾌﾟ体</vt:lpstr>
      <vt:lpstr>ＭＳ Ｐゴシック</vt:lpstr>
      <vt:lpstr>ＭＳ ゴシック</vt:lpstr>
      <vt:lpstr>Arial</vt:lpstr>
      <vt:lpstr>Calibri</vt:lpstr>
      <vt:lpstr>Calibri Light</vt:lpstr>
      <vt:lpstr>レトロスペクト</vt:lpstr>
      <vt:lpstr>2_レトロスペクト</vt:lpstr>
      <vt:lpstr>3_レトロスペクト</vt:lpstr>
      <vt:lpstr>4_レトロスペクト</vt:lpstr>
      <vt:lpstr>5_レトロスペクト</vt:lpstr>
      <vt:lpstr>6_レトロスペクト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豊吉 利之</dc:creator>
  <cp:keywords/>
  <dc:description/>
  <cp:lastModifiedBy>出川 尚之</cp:lastModifiedBy>
  <cp:revision>97</cp:revision>
  <cp:lastPrinted>2020-11-12T00:52:27Z</cp:lastPrinted>
  <dcterms:created xsi:type="dcterms:W3CDTF">1601-01-01T00:00:00Z</dcterms:created>
  <dcterms:modified xsi:type="dcterms:W3CDTF">2024-11-20T00:56:11Z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2024-11-20T00:56:11Z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b3aceacd-ceff-4204-ad98-1574a3312f69</vt:lpwstr>
  </property>
  <property fmtid="{D5CDD505-2E9C-101B-9397-08002B2CF9AE}" pid="8" name="MSIP_Label_defa4170-0d19-0005-0004-bc88714345d2_ActionId">
    <vt:lpwstr>2beb0477-3b9a-460f-9db4-47eda7f8a18f</vt:lpwstr>
  </property>
  <property fmtid="{D5CDD505-2E9C-101B-9397-08002B2CF9AE}" pid="9" name="MSIP_Label_defa4170-0d19-0005-0004-bc88714345d2_ContentBits">
    <vt:lpwstr>0</vt:lpwstr>
  </property>
</Properties>
</file>