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88" d="100"/>
          <a:sy n="88" d="100"/>
        </p:scale>
        <p:origin x="320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C660-2241-4D19-B698-05C30CE058EF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DAAE-EE6C-4BBE-BA36-D76DA4FE4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730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C660-2241-4D19-B698-05C30CE058EF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DAAE-EE6C-4BBE-BA36-D76DA4FE4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9762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C660-2241-4D19-B698-05C30CE058EF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DAAE-EE6C-4BBE-BA36-D76DA4FE4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028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C660-2241-4D19-B698-05C30CE058EF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DAAE-EE6C-4BBE-BA36-D76DA4FE4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254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C660-2241-4D19-B698-05C30CE058EF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DAAE-EE6C-4BBE-BA36-D76DA4FE4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501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C660-2241-4D19-B698-05C30CE058EF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DAAE-EE6C-4BBE-BA36-D76DA4FE4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497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C660-2241-4D19-B698-05C30CE058EF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DAAE-EE6C-4BBE-BA36-D76DA4FE4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2021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C660-2241-4D19-B698-05C30CE058EF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DAAE-EE6C-4BBE-BA36-D76DA4FE4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660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C660-2241-4D19-B698-05C30CE058EF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DAAE-EE6C-4BBE-BA36-D76DA4FE4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393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C660-2241-4D19-B698-05C30CE058EF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DAAE-EE6C-4BBE-BA36-D76DA4FE4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18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FC660-2241-4D19-B698-05C30CE058EF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A2DAAE-EE6C-4BBE-BA36-D76DA4FE4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8880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FC660-2241-4D19-B698-05C30CE058EF}" type="datetimeFigureOut">
              <a:rPr kumimoji="1" lang="ja-JP" altLang="en-US" smtClean="0"/>
              <a:t>2024/10/1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A2DAAE-EE6C-4BBE-BA36-D76DA4FE43F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864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5FE4835B-5DF1-E19D-3D93-7AE4B8E14DBC}"/>
              </a:ext>
            </a:extLst>
          </p:cNvPr>
          <p:cNvSpPr/>
          <p:nvPr/>
        </p:nvSpPr>
        <p:spPr>
          <a:xfrm>
            <a:off x="70756" y="7455627"/>
            <a:ext cx="1017815" cy="2385060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B41B6FA5-ACEB-2B5E-59CF-960E59104D0F}"/>
              </a:ext>
            </a:extLst>
          </p:cNvPr>
          <p:cNvSpPr/>
          <p:nvPr/>
        </p:nvSpPr>
        <p:spPr>
          <a:xfrm>
            <a:off x="78376" y="3461658"/>
            <a:ext cx="1017815" cy="3917769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24976AD7-0F54-52B7-D94D-F16D7A7F40C2}"/>
              </a:ext>
            </a:extLst>
          </p:cNvPr>
          <p:cNvSpPr/>
          <p:nvPr/>
        </p:nvSpPr>
        <p:spPr>
          <a:xfrm>
            <a:off x="70756" y="1946367"/>
            <a:ext cx="1017815" cy="1410789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四角形: 角を丸くする 43">
            <a:extLst>
              <a:ext uri="{FF2B5EF4-FFF2-40B4-BE49-F238E27FC236}">
                <a16:creationId xmlns:a16="http://schemas.microsoft.com/office/drawing/2014/main" id="{88BA082D-48AB-E108-D068-AE692EE807CB}"/>
              </a:ext>
            </a:extLst>
          </p:cNvPr>
          <p:cNvSpPr/>
          <p:nvPr/>
        </p:nvSpPr>
        <p:spPr>
          <a:xfrm>
            <a:off x="1158240" y="7459980"/>
            <a:ext cx="5638800" cy="2385060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矢印: 下 48">
            <a:extLst>
              <a:ext uri="{FF2B5EF4-FFF2-40B4-BE49-F238E27FC236}">
                <a16:creationId xmlns:a16="http://schemas.microsoft.com/office/drawing/2014/main" id="{1F94C89C-9A46-0E7D-A943-11A86399F236}"/>
              </a:ext>
            </a:extLst>
          </p:cNvPr>
          <p:cNvSpPr/>
          <p:nvPr/>
        </p:nvSpPr>
        <p:spPr>
          <a:xfrm>
            <a:off x="2798064" y="8852916"/>
            <a:ext cx="737616" cy="275844"/>
          </a:xfrm>
          <a:prstGeom prst="downArrow">
            <a:avLst>
              <a:gd name="adj1" fmla="val 62556"/>
              <a:gd name="adj2" fmla="val 37789"/>
            </a:avLst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16000" rtlCol="0" anchor="ctr"/>
          <a:lstStyle/>
          <a:p>
            <a:pPr algn="ctr">
              <a:lnSpc>
                <a:spcPts val="2000"/>
              </a:lnSpc>
            </a:pP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四角形: 角を丸くする 39">
            <a:extLst>
              <a:ext uri="{FF2B5EF4-FFF2-40B4-BE49-F238E27FC236}">
                <a16:creationId xmlns:a16="http://schemas.microsoft.com/office/drawing/2014/main" id="{6EF88DA4-1D69-B2BC-6D12-FEA0A2EED0A1}"/>
              </a:ext>
            </a:extLst>
          </p:cNvPr>
          <p:cNvSpPr/>
          <p:nvPr/>
        </p:nvSpPr>
        <p:spPr>
          <a:xfrm>
            <a:off x="1165860" y="3466011"/>
            <a:ext cx="5638800" cy="3917769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四角形: 角を丸くする 38">
            <a:extLst>
              <a:ext uri="{FF2B5EF4-FFF2-40B4-BE49-F238E27FC236}">
                <a16:creationId xmlns:a16="http://schemas.microsoft.com/office/drawing/2014/main" id="{CFC21A6F-76DF-2EE2-CB14-FF63C1097787}"/>
              </a:ext>
            </a:extLst>
          </p:cNvPr>
          <p:cNvSpPr/>
          <p:nvPr/>
        </p:nvSpPr>
        <p:spPr>
          <a:xfrm>
            <a:off x="1158240" y="1950720"/>
            <a:ext cx="5638800" cy="1410789"/>
          </a:xfrm>
          <a:prstGeom prst="roundRect">
            <a:avLst>
              <a:gd name="adj" fmla="val 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0CA790E-5594-8372-62C3-8A1FB860AFBB}"/>
              </a:ext>
            </a:extLst>
          </p:cNvPr>
          <p:cNvSpPr txBox="1"/>
          <p:nvPr/>
        </p:nvSpPr>
        <p:spPr>
          <a:xfrm>
            <a:off x="87085" y="755904"/>
            <a:ext cx="4192307" cy="944880"/>
          </a:xfrm>
          <a:prstGeom prst="rect">
            <a:avLst/>
          </a:prstGeom>
          <a:solidFill>
            <a:schemeClr val="bg1"/>
          </a:solidFill>
          <a:ln w="31750" cmpd="dbl"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市町村立学校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91C375F-D0CE-069C-4BAC-E65C24856462}"/>
              </a:ext>
            </a:extLst>
          </p:cNvPr>
          <p:cNvSpPr txBox="1"/>
          <p:nvPr/>
        </p:nvSpPr>
        <p:spPr>
          <a:xfrm>
            <a:off x="0" y="121334"/>
            <a:ext cx="5035296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（別添）市町村立学校に係る重大事態発生時の対応フロー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6A0F992-F06D-B0E1-B1B0-3C271E7ED71F}"/>
              </a:ext>
            </a:extLst>
          </p:cNvPr>
          <p:cNvSpPr txBox="1"/>
          <p:nvPr/>
        </p:nvSpPr>
        <p:spPr>
          <a:xfrm>
            <a:off x="5126736" y="47262"/>
            <a:ext cx="1687448" cy="553998"/>
          </a:xfrm>
          <a:prstGeom prst="rect">
            <a:avLst/>
          </a:prstGeom>
          <a:noFill/>
          <a:ln>
            <a:solidFill>
              <a:schemeClr val="tx1"/>
            </a:solidFill>
            <a:prstDash val="sysDot"/>
          </a:ln>
        </p:spPr>
        <p:txBody>
          <a:bodyPr wrap="square" rtlCol="0" anchor="ctr">
            <a:spAutoFit/>
          </a:bodyPr>
          <a:lstStyle/>
          <a:p>
            <a:r>
              <a:rPr kumimoji="1" lang="ja-JP" altLang="en-US" sz="10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この対応フローは一例です。各市町村の実態に応じてご対応ください。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BA7F43B-79E9-36E4-B2A7-37E9B992CF9A}"/>
              </a:ext>
            </a:extLst>
          </p:cNvPr>
          <p:cNvSpPr txBox="1"/>
          <p:nvPr/>
        </p:nvSpPr>
        <p:spPr>
          <a:xfrm>
            <a:off x="1380744" y="1091280"/>
            <a:ext cx="2231136" cy="505968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重大事態発生</a:t>
            </a:r>
          </a:p>
        </p:txBody>
      </p:sp>
      <p:sp>
        <p:nvSpPr>
          <p:cNvPr id="10" name="矢印: 下 9">
            <a:extLst>
              <a:ext uri="{FF2B5EF4-FFF2-40B4-BE49-F238E27FC236}">
                <a16:creationId xmlns:a16="http://schemas.microsoft.com/office/drawing/2014/main" id="{90D5F4AE-BBBE-AB52-46C9-D9D808529C48}"/>
              </a:ext>
            </a:extLst>
          </p:cNvPr>
          <p:cNvSpPr/>
          <p:nvPr/>
        </p:nvSpPr>
        <p:spPr>
          <a:xfrm>
            <a:off x="1731264" y="1698171"/>
            <a:ext cx="1548384" cy="593925"/>
          </a:xfrm>
          <a:prstGeom prst="downArrow">
            <a:avLst>
              <a:gd name="adj1" fmla="val 62556"/>
              <a:gd name="adj2" fmla="val 50000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216000" rIns="0" rtlCol="0" anchor="ctr"/>
          <a:lstStyle/>
          <a:p>
            <a:pPr algn="ctr">
              <a:lnSpc>
                <a:spcPts val="18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様式１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400"/>
              </a:lnSpc>
            </a:pP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（発生報告書）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8C5A2B00-4927-EB03-560E-9170E7F97021}"/>
              </a:ext>
            </a:extLst>
          </p:cNvPr>
          <p:cNvSpPr/>
          <p:nvPr/>
        </p:nvSpPr>
        <p:spPr>
          <a:xfrm>
            <a:off x="1249680" y="3605349"/>
            <a:ext cx="5480304" cy="2847702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08000" rIns="0" rtlCol="0" anchor="t" anchorCtr="0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重大事態調査を実施</a:t>
            </a: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E2F391F0-BDC8-0A10-81C9-EBD000C2A399}"/>
              </a:ext>
            </a:extLst>
          </p:cNvPr>
          <p:cNvSpPr/>
          <p:nvPr/>
        </p:nvSpPr>
        <p:spPr>
          <a:xfrm>
            <a:off x="1335024" y="4066903"/>
            <a:ext cx="2590800" cy="1489166"/>
          </a:xfrm>
          <a:prstGeom prst="roundRect">
            <a:avLst>
              <a:gd name="adj" fmla="val 6362"/>
            </a:avLst>
          </a:prstGeom>
          <a:solidFill>
            <a:schemeClr val="bg1"/>
          </a:solidFill>
          <a:ln w="12700" cmpd="sng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学校が調査の主体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学校いじめ防止対策組織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＋外部専門家　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22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条）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E451D822-28D7-36CF-EBBE-E898F2F7AD46}"/>
              </a:ext>
            </a:extLst>
          </p:cNvPr>
          <p:cNvSpPr txBox="1"/>
          <p:nvPr/>
        </p:nvSpPr>
        <p:spPr>
          <a:xfrm>
            <a:off x="158496" y="2310384"/>
            <a:ext cx="847344" cy="98145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15000"/>
              </a:schemeClr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児童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生徒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保護者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矢印: 五方向 17">
            <a:extLst>
              <a:ext uri="{FF2B5EF4-FFF2-40B4-BE49-F238E27FC236}">
                <a16:creationId xmlns:a16="http://schemas.microsoft.com/office/drawing/2014/main" id="{961D4617-BC18-28CC-362A-F095A3079709}"/>
              </a:ext>
            </a:extLst>
          </p:cNvPr>
          <p:cNvSpPr/>
          <p:nvPr/>
        </p:nvSpPr>
        <p:spPr>
          <a:xfrm flipH="1">
            <a:off x="822960" y="2474976"/>
            <a:ext cx="396240" cy="46329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説明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7F589EDD-2466-B3B6-4C9F-849619464BA6}"/>
              </a:ext>
            </a:extLst>
          </p:cNvPr>
          <p:cNvSpPr/>
          <p:nvPr/>
        </p:nvSpPr>
        <p:spPr>
          <a:xfrm>
            <a:off x="4011168" y="4058194"/>
            <a:ext cx="2621280" cy="1489167"/>
          </a:xfrm>
          <a:prstGeom prst="roundRect">
            <a:avLst>
              <a:gd name="adj" fmla="val 9020"/>
            </a:avLst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教育委員会が調査の主体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教育委員会の附属機関</a:t>
            </a:r>
            <a:endParaRPr kumimoji="1" lang="en-US" altLang="ja-JP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条第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項）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74BDE9F0-1ADB-AFD9-71B6-7D12F1B4295D}"/>
              </a:ext>
            </a:extLst>
          </p:cNvPr>
          <p:cNvSpPr txBox="1"/>
          <p:nvPr/>
        </p:nvSpPr>
        <p:spPr>
          <a:xfrm>
            <a:off x="182880" y="3895344"/>
            <a:ext cx="847344" cy="101629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15000"/>
              </a:schemeClr>
            </a:solidFill>
            <a:prstDash val="solid"/>
          </a:ln>
        </p:spPr>
        <p:txBody>
          <a:bodyPr wrap="square" rtlCol="0" anchor="ctr" anchorCtr="0">
            <a:noAutofit/>
          </a:bodyPr>
          <a:lstStyle/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児童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生徒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保護者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矢印: 五方向 20">
            <a:extLst>
              <a:ext uri="{FF2B5EF4-FFF2-40B4-BE49-F238E27FC236}">
                <a16:creationId xmlns:a16="http://schemas.microsoft.com/office/drawing/2014/main" id="{1D5756D4-D212-3416-BFBB-28E0B4174154}"/>
              </a:ext>
            </a:extLst>
          </p:cNvPr>
          <p:cNvSpPr/>
          <p:nvPr/>
        </p:nvSpPr>
        <p:spPr>
          <a:xfrm flipH="1">
            <a:off x="847344" y="3883152"/>
            <a:ext cx="396240" cy="46329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説明</a:t>
            </a: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F4F3229-F974-D17D-9428-C7539EB1AA5A}"/>
              </a:ext>
            </a:extLst>
          </p:cNvPr>
          <p:cNvSpPr txBox="1"/>
          <p:nvPr/>
        </p:nvSpPr>
        <p:spPr>
          <a:xfrm>
            <a:off x="182880" y="3694176"/>
            <a:ext cx="847344" cy="21336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  <a:prstDash val="solid"/>
          </a:ln>
        </p:spPr>
        <p:txBody>
          <a:bodyPr wrap="square" tIns="72000" rtlCol="0" anchor="ctr" anchorCtr="0">
            <a:noAutofit/>
          </a:bodyPr>
          <a:lstStyle/>
          <a:p>
            <a:pPr algn="ctr"/>
            <a:r>
              <a:rPr kumimoji="1" lang="en-US" altLang="ja-JP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kumimoji="1" lang="ja-JP" altLang="en-US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調査前</a:t>
            </a:r>
            <a:r>
              <a:rPr kumimoji="1" lang="en-US" altLang="ja-JP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B3150EC4-12B1-8EB9-2E3B-97C28D08EC41}"/>
              </a:ext>
            </a:extLst>
          </p:cNvPr>
          <p:cNvSpPr txBox="1"/>
          <p:nvPr/>
        </p:nvSpPr>
        <p:spPr>
          <a:xfrm>
            <a:off x="182880" y="5394081"/>
            <a:ext cx="847344" cy="21336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  <a:prstDash val="solid"/>
          </a:ln>
        </p:spPr>
        <p:txBody>
          <a:bodyPr wrap="square" tIns="72000" rtlCol="0" anchor="ctr" anchorCtr="0">
            <a:noAutofit/>
          </a:bodyPr>
          <a:lstStyle/>
          <a:p>
            <a:pPr algn="ctr"/>
            <a:r>
              <a:rPr kumimoji="1" lang="en-US" altLang="ja-JP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kumimoji="1" lang="ja-JP" altLang="en-US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調査後</a:t>
            </a:r>
            <a:r>
              <a:rPr kumimoji="1" lang="en-US" altLang="ja-JP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761EEEB4-EF81-1DDC-20DA-E74F5A05AE00}"/>
              </a:ext>
            </a:extLst>
          </p:cNvPr>
          <p:cNvSpPr txBox="1"/>
          <p:nvPr/>
        </p:nvSpPr>
        <p:spPr>
          <a:xfrm>
            <a:off x="182880" y="5601345"/>
            <a:ext cx="847344" cy="102587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15000"/>
              </a:schemeClr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児童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生徒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保護者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条第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項）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矢印: 五方向 24">
            <a:extLst>
              <a:ext uri="{FF2B5EF4-FFF2-40B4-BE49-F238E27FC236}">
                <a16:creationId xmlns:a16="http://schemas.microsoft.com/office/drawing/2014/main" id="{AE72E817-EAD7-637F-692D-BC91F82E2497}"/>
              </a:ext>
            </a:extLst>
          </p:cNvPr>
          <p:cNvSpPr/>
          <p:nvPr/>
        </p:nvSpPr>
        <p:spPr>
          <a:xfrm flipH="1">
            <a:off x="853440" y="5551716"/>
            <a:ext cx="396240" cy="46329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報告</a:t>
            </a:r>
          </a:p>
        </p:txBody>
      </p:sp>
      <p:sp>
        <p:nvSpPr>
          <p:cNvPr id="26" name="矢印: 五方向 25">
            <a:extLst>
              <a:ext uri="{FF2B5EF4-FFF2-40B4-BE49-F238E27FC236}">
                <a16:creationId xmlns:a16="http://schemas.microsoft.com/office/drawing/2014/main" id="{3D3045F5-6F17-7671-7270-90AEBAAC8251}"/>
              </a:ext>
            </a:extLst>
          </p:cNvPr>
          <p:cNvSpPr/>
          <p:nvPr/>
        </p:nvSpPr>
        <p:spPr>
          <a:xfrm>
            <a:off x="1036320" y="6055071"/>
            <a:ext cx="359664" cy="46329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意見</a:t>
            </a: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2C7C1879-B185-59B2-ADE3-DA1E799D03BE}"/>
              </a:ext>
            </a:extLst>
          </p:cNvPr>
          <p:cNvSpPr/>
          <p:nvPr/>
        </p:nvSpPr>
        <p:spPr>
          <a:xfrm>
            <a:off x="1225295" y="6696890"/>
            <a:ext cx="3163825" cy="624405"/>
          </a:xfrm>
          <a:prstGeom prst="roundRect">
            <a:avLst>
              <a:gd name="adj" fmla="val 9020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市町村教育委員会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kumimoji="1" lang="ja-JP" altLang="en-US" sz="14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調査結果の報告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条第１項）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2" name="四角形: 角を丸くする 31">
            <a:extLst>
              <a:ext uri="{FF2B5EF4-FFF2-40B4-BE49-F238E27FC236}">
                <a16:creationId xmlns:a16="http://schemas.microsoft.com/office/drawing/2014/main" id="{4E98B908-B79C-C356-6573-1162AF075303}"/>
              </a:ext>
            </a:extLst>
          </p:cNvPr>
          <p:cNvSpPr/>
          <p:nvPr/>
        </p:nvSpPr>
        <p:spPr>
          <a:xfrm>
            <a:off x="5294810" y="6714309"/>
            <a:ext cx="1429077" cy="594795"/>
          </a:xfrm>
          <a:prstGeom prst="roundRect">
            <a:avLst>
              <a:gd name="adj" fmla="val 902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市町村長へ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結果報告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</a:p>
        </p:txBody>
      </p:sp>
      <p:sp>
        <p:nvSpPr>
          <p:cNvPr id="33" name="矢印: 右 32">
            <a:extLst>
              <a:ext uri="{FF2B5EF4-FFF2-40B4-BE49-F238E27FC236}">
                <a16:creationId xmlns:a16="http://schemas.microsoft.com/office/drawing/2014/main" id="{DBAEEF0B-562D-669F-010B-BE4E51AD2BDD}"/>
              </a:ext>
            </a:extLst>
          </p:cNvPr>
          <p:cNvSpPr/>
          <p:nvPr/>
        </p:nvSpPr>
        <p:spPr>
          <a:xfrm>
            <a:off x="4389120" y="6627223"/>
            <a:ext cx="1002366" cy="786384"/>
          </a:xfrm>
          <a:prstGeom prst="rightArrow">
            <a:avLst>
              <a:gd name="adj1" fmla="val 60853"/>
              <a:gd name="adj2" fmla="val 22314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08000" rIns="0" rtlCol="0" anchor="ctr"/>
          <a:lstStyle/>
          <a:p>
            <a:pPr algn="ctr">
              <a:lnSpc>
                <a:spcPts val="18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様式５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400"/>
              </a:lnSpc>
            </a:pP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調査報告書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71F6E176-1068-A21E-91BF-089240D208B3}"/>
              </a:ext>
            </a:extLst>
          </p:cNvPr>
          <p:cNvSpPr/>
          <p:nvPr/>
        </p:nvSpPr>
        <p:spPr>
          <a:xfrm>
            <a:off x="1225296" y="8183880"/>
            <a:ext cx="4779264" cy="73152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 anchorCtr="0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いじめ重大事態の再調査を実施（市町村）</a:t>
            </a: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AE248533-FFE6-8AB7-D392-8C01A293F264}"/>
              </a:ext>
            </a:extLst>
          </p:cNvPr>
          <p:cNvSpPr/>
          <p:nvPr/>
        </p:nvSpPr>
        <p:spPr>
          <a:xfrm>
            <a:off x="6080760" y="8183880"/>
            <a:ext cx="670560" cy="1618488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t" anchorCtr="0"/>
          <a:lstStyle/>
          <a:p>
            <a:pPr algn="ctr"/>
            <a:endParaRPr kumimoji="1" lang="en-US" altLang="ja-JP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査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終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了</a:t>
            </a:r>
            <a:endParaRPr kumimoji="1" lang="ja-JP" altLang="en-US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矢印: 下 37">
            <a:extLst>
              <a:ext uri="{FF2B5EF4-FFF2-40B4-BE49-F238E27FC236}">
                <a16:creationId xmlns:a16="http://schemas.microsoft.com/office/drawing/2014/main" id="{DA660007-3F5A-ECFD-50D5-A6D60FE86E5F}"/>
              </a:ext>
            </a:extLst>
          </p:cNvPr>
          <p:cNvSpPr/>
          <p:nvPr/>
        </p:nvSpPr>
        <p:spPr>
          <a:xfrm>
            <a:off x="1757172" y="7871460"/>
            <a:ext cx="2311908" cy="556260"/>
          </a:xfrm>
          <a:prstGeom prst="downArrow">
            <a:avLst>
              <a:gd name="adj1" fmla="val 75740"/>
              <a:gd name="adj2" fmla="val 37789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0" rIns="0" rtlCol="0" anchor="ctr"/>
          <a:lstStyle/>
          <a:p>
            <a:pPr algn="ctr">
              <a:lnSpc>
                <a:spcPts val="18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様式６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400"/>
              </a:lnSpc>
            </a:pP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（再調査開始報告書）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矢印: 下 42">
            <a:extLst>
              <a:ext uri="{FF2B5EF4-FFF2-40B4-BE49-F238E27FC236}">
                <a16:creationId xmlns:a16="http://schemas.microsoft.com/office/drawing/2014/main" id="{6ADD339C-BDE1-C4B9-3681-3F5284D29C59}"/>
              </a:ext>
            </a:extLst>
          </p:cNvPr>
          <p:cNvSpPr/>
          <p:nvPr/>
        </p:nvSpPr>
        <p:spPr>
          <a:xfrm>
            <a:off x="6054852" y="7801356"/>
            <a:ext cx="719328" cy="374904"/>
          </a:xfrm>
          <a:prstGeom prst="downArrow">
            <a:avLst>
              <a:gd name="adj1" fmla="val 62556"/>
              <a:gd name="adj2" fmla="val 37789"/>
            </a:avLst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16000" rtlCol="0" anchor="ctr"/>
          <a:lstStyle/>
          <a:p>
            <a:pPr algn="ctr">
              <a:lnSpc>
                <a:spcPts val="2000"/>
              </a:lnSpc>
            </a:pPr>
            <a:r>
              <a:rPr kumimoji="1"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無</a:t>
            </a:r>
          </a:p>
        </p:txBody>
      </p:sp>
      <p:sp>
        <p:nvSpPr>
          <p:cNvPr id="42" name="四角形: 角を丸くする 41">
            <a:extLst>
              <a:ext uri="{FF2B5EF4-FFF2-40B4-BE49-F238E27FC236}">
                <a16:creationId xmlns:a16="http://schemas.microsoft.com/office/drawing/2014/main" id="{CCEC7FA7-B452-3AC5-DF2B-13AC062BE751}"/>
              </a:ext>
            </a:extLst>
          </p:cNvPr>
          <p:cNvSpPr/>
          <p:nvPr/>
        </p:nvSpPr>
        <p:spPr>
          <a:xfrm>
            <a:off x="1217676" y="7536180"/>
            <a:ext cx="5510784" cy="32766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72000" rIns="0" rtlCol="0" anchor="t" anchorCtr="0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市町村長による再調査の必要性の有無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（第３０条第２項）</a:t>
            </a:r>
            <a:endParaRPr kumimoji="1" lang="ja-JP" altLang="en-US" sz="16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40D43FCE-67BA-00A0-AFC0-D5FD437C46D8}"/>
              </a:ext>
            </a:extLst>
          </p:cNvPr>
          <p:cNvSpPr txBox="1"/>
          <p:nvPr/>
        </p:nvSpPr>
        <p:spPr>
          <a:xfrm>
            <a:off x="152400" y="8185614"/>
            <a:ext cx="847344" cy="1089015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15000"/>
              </a:schemeClr>
            </a:solidFill>
            <a:prstDash val="solid"/>
          </a:ln>
        </p:spPr>
        <p:txBody>
          <a:bodyPr wrap="square" lIns="0" rIns="0" rtlCol="0" anchor="ctr" anchorCtr="0">
            <a:noAutofit/>
          </a:bodyPr>
          <a:lstStyle/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児童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生徒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保護者</a:t>
            </a:r>
          </a:p>
          <a:p>
            <a:pPr algn="ctr"/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条第</a:t>
            </a:r>
            <a:r>
              <a:rPr kumimoji="1" lang="en-US" altLang="ja-JP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項）</a:t>
            </a:r>
            <a:endParaRPr kumimoji="1"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DB70FE88-5364-5915-3DAD-016813DF0013}"/>
              </a:ext>
            </a:extLst>
          </p:cNvPr>
          <p:cNvSpPr txBox="1"/>
          <p:nvPr/>
        </p:nvSpPr>
        <p:spPr>
          <a:xfrm>
            <a:off x="152400" y="7928058"/>
            <a:ext cx="847344" cy="248412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  <a:prstDash val="solid"/>
          </a:ln>
        </p:spPr>
        <p:txBody>
          <a:bodyPr wrap="square" lIns="0" tIns="72000" rIns="0" rtlCol="0" anchor="ctr" anchorCtr="0">
            <a:noAutofit/>
          </a:bodyPr>
          <a:lstStyle/>
          <a:p>
            <a:pPr algn="ctr"/>
            <a:r>
              <a:rPr kumimoji="1" lang="en-US" altLang="ja-JP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kumimoji="1" lang="ja-JP" altLang="en-US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再調査後</a:t>
            </a:r>
            <a:r>
              <a:rPr kumimoji="1" lang="en-US" altLang="ja-JP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6" name="矢印: 五方向 45">
            <a:extLst>
              <a:ext uri="{FF2B5EF4-FFF2-40B4-BE49-F238E27FC236}">
                <a16:creationId xmlns:a16="http://schemas.microsoft.com/office/drawing/2014/main" id="{B67427A9-D17E-49EC-615F-BF2B101DE1F2}"/>
              </a:ext>
            </a:extLst>
          </p:cNvPr>
          <p:cNvSpPr/>
          <p:nvPr/>
        </p:nvSpPr>
        <p:spPr>
          <a:xfrm flipH="1">
            <a:off x="822960" y="8275320"/>
            <a:ext cx="396240" cy="46329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報告</a:t>
            </a:r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BEA082BF-922B-F823-19D3-A2F38BAAB19F}"/>
              </a:ext>
            </a:extLst>
          </p:cNvPr>
          <p:cNvSpPr/>
          <p:nvPr/>
        </p:nvSpPr>
        <p:spPr>
          <a:xfrm>
            <a:off x="1232916" y="9128760"/>
            <a:ext cx="4771644" cy="662940"/>
          </a:xfrm>
          <a:prstGeom prst="roundRect">
            <a:avLst>
              <a:gd name="adj" fmla="val 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rIns="0" rtlCol="0" anchor="ctr" anchorCtr="0"/>
          <a:lstStyle/>
          <a:p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議会へ報告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地方公共団体の長等による必要な措置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</a:p>
          <a:p>
            <a:pPr algn="r"/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条第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項）</a:t>
            </a:r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矢印: 下 35">
            <a:extLst>
              <a:ext uri="{FF2B5EF4-FFF2-40B4-BE49-F238E27FC236}">
                <a16:creationId xmlns:a16="http://schemas.microsoft.com/office/drawing/2014/main" id="{EFC8EBF5-CB99-D66A-8EFA-D91103D032E1}"/>
              </a:ext>
            </a:extLst>
          </p:cNvPr>
          <p:cNvSpPr/>
          <p:nvPr/>
        </p:nvSpPr>
        <p:spPr>
          <a:xfrm>
            <a:off x="5617464" y="7306056"/>
            <a:ext cx="737616" cy="275844"/>
          </a:xfrm>
          <a:prstGeom prst="downArrow">
            <a:avLst>
              <a:gd name="adj1" fmla="val 62556"/>
              <a:gd name="adj2" fmla="val 37789"/>
            </a:avLst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216000" rtlCol="0" anchor="ctr"/>
          <a:lstStyle/>
          <a:p>
            <a:pPr algn="ctr">
              <a:lnSpc>
                <a:spcPts val="2000"/>
              </a:lnSpc>
            </a:pPr>
            <a:endParaRPr kumimoji="1" lang="ja-JP" altLang="en-US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5B867394-5CD7-9ABE-6013-FFBF7723F073}"/>
              </a:ext>
            </a:extLst>
          </p:cNvPr>
          <p:cNvSpPr txBox="1"/>
          <p:nvPr/>
        </p:nvSpPr>
        <p:spPr>
          <a:xfrm>
            <a:off x="160020" y="2093976"/>
            <a:ext cx="847344" cy="213360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  <a:prstDash val="solid"/>
          </a:ln>
        </p:spPr>
        <p:txBody>
          <a:bodyPr wrap="square" tIns="72000" rtlCol="0" anchor="ctr" anchorCtr="0">
            <a:noAutofit/>
          </a:bodyPr>
          <a:lstStyle/>
          <a:p>
            <a:pPr algn="ctr"/>
            <a:r>
              <a:rPr kumimoji="1" lang="en-US" altLang="ja-JP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kumimoji="1" lang="ja-JP" altLang="en-US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調査前</a:t>
            </a:r>
            <a:r>
              <a:rPr kumimoji="1" lang="en-US" altLang="ja-JP" sz="1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  <a:endParaRPr kumimoji="1" lang="ja-JP" altLang="en-US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21095F65-BD68-7781-AEDA-1B02859B1D03}"/>
              </a:ext>
            </a:extLst>
          </p:cNvPr>
          <p:cNvSpPr txBox="1"/>
          <p:nvPr/>
        </p:nvSpPr>
        <p:spPr>
          <a:xfrm>
            <a:off x="4590288" y="646266"/>
            <a:ext cx="2203487" cy="1169551"/>
          </a:xfrm>
          <a:prstGeom prst="rect">
            <a:avLst/>
          </a:prstGeom>
          <a:solidFill>
            <a:schemeClr val="bg1"/>
          </a:solidFill>
          <a:ln cmpd="thickThin">
            <a:solidFill>
              <a:schemeClr val="tx1"/>
            </a:solidFill>
            <a:prstDash val="sysDot"/>
          </a:ln>
        </p:spPr>
        <p:txBody>
          <a:bodyPr wrap="square" lIns="180000" rtlCol="0" anchor="ctr">
            <a:spAutoFit/>
          </a:bodyPr>
          <a:lstStyle/>
          <a:p>
            <a:r>
              <a:rPr kumimoji="1"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次の様式を県教育委員会へ</a:t>
            </a: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適宜提出する</a:t>
            </a: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・様式②（発生報告書）</a:t>
            </a: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・様式④（調査開始報告書）</a:t>
            </a: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・様式⑤（調査報告書）</a:t>
            </a:r>
            <a:endParaRPr kumimoji="1" lang="en-US" altLang="ja-JP" sz="1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en-US" altLang="ja-JP" sz="10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1000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再調査が開始される場合</a:t>
            </a:r>
            <a:endParaRPr kumimoji="1" lang="en-US" altLang="ja-JP" sz="1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・様式⑥（再調査開始報告書）</a:t>
            </a:r>
          </a:p>
        </p:txBody>
      </p:sp>
      <p:sp>
        <p:nvSpPr>
          <p:cNvPr id="31" name="四角形: 角を丸くする 30">
            <a:extLst>
              <a:ext uri="{FF2B5EF4-FFF2-40B4-BE49-F238E27FC236}">
                <a16:creationId xmlns:a16="http://schemas.microsoft.com/office/drawing/2014/main" id="{092BCB74-5940-EEE8-6E48-DBFF58B27102}"/>
              </a:ext>
            </a:extLst>
          </p:cNvPr>
          <p:cNvSpPr/>
          <p:nvPr/>
        </p:nvSpPr>
        <p:spPr>
          <a:xfrm>
            <a:off x="1212232" y="2233747"/>
            <a:ext cx="3163825" cy="1005841"/>
          </a:xfrm>
          <a:prstGeom prst="roundRect">
            <a:avLst>
              <a:gd name="adj" fmla="val 9020"/>
            </a:avLst>
          </a:prstGeom>
          <a:solidFill>
            <a:schemeClr val="bg1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市町村教育委員会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kumimoji="1" lang="ja-JP" altLang="en-US" sz="14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発生報告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条第１項）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kumimoji="1" lang="ja-JP" altLang="en-US" sz="1400" u="sng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調査主体の判断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（第</a:t>
            </a:r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28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条第１項）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A6E75C1A-96E1-D0E4-335B-0D89C21D93D5}"/>
              </a:ext>
            </a:extLst>
          </p:cNvPr>
          <p:cNvSpPr/>
          <p:nvPr/>
        </p:nvSpPr>
        <p:spPr>
          <a:xfrm>
            <a:off x="5281747" y="2216331"/>
            <a:ext cx="1429077" cy="1031966"/>
          </a:xfrm>
          <a:prstGeom prst="roundRect">
            <a:avLst>
              <a:gd name="adj" fmla="val 9020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市町村長へ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〔</a:t>
            </a:r>
            <a:r>
              <a:rPr kumimoji="1" lang="ja-JP" altLang="en-US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発生報告</a:t>
            </a:r>
            <a:r>
              <a:rPr kumimoji="1" lang="en-US" altLang="ja-JP" sz="14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〕</a:t>
            </a:r>
          </a:p>
        </p:txBody>
      </p:sp>
      <p:sp>
        <p:nvSpPr>
          <p:cNvPr id="52" name="矢印: 右 51">
            <a:extLst>
              <a:ext uri="{FF2B5EF4-FFF2-40B4-BE49-F238E27FC236}">
                <a16:creationId xmlns:a16="http://schemas.microsoft.com/office/drawing/2014/main" id="{88649791-6378-61FD-979D-A946F68B8669}"/>
              </a:ext>
            </a:extLst>
          </p:cNvPr>
          <p:cNvSpPr/>
          <p:nvPr/>
        </p:nvSpPr>
        <p:spPr>
          <a:xfrm>
            <a:off x="4376057" y="2320834"/>
            <a:ext cx="1002366" cy="786384"/>
          </a:xfrm>
          <a:prstGeom prst="rightArrow">
            <a:avLst>
              <a:gd name="adj1" fmla="val 60853"/>
              <a:gd name="adj2" fmla="val 22314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08000" rIns="0" rtlCol="0" anchor="ctr"/>
          <a:lstStyle/>
          <a:p>
            <a:pPr algn="ctr">
              <a:lnSpc>
                <a:spcPts val="18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様式２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400"/>
              </a:lnSpc>
            </a:pP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発生報告書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3" name="四角形: 角を丸くする 52">
            <a:extLst>
              <a:ext uri="{FF2B5EF4-FFF2-40B4-BE49-F238E27FC236}">
                <a16:creationId xmlns:a16="http://schemas.microsoft.com/office/drawing/2014/main" id="{41AB011A-D1DC-0D17-50FE-AE00993CE397}"/>
              </a:ext>
            </a:extLst>
          </p:cNvPr>
          <p:cNvSpPr/>
          <p:nvPr/>
        </p:nvSpPr>
        <p:spPr>
          <a:xfrm>
            <a:off x="1323703" y="5634445"/>
            <a:ext cx="5303519" cy="609601"/>
          </a:xfrm>
          <a:prstGeom prst="roundRect">
            <a:avLst>
              <a:gd name="adj" fmla="val 23442"/>
            </a:avLst>
          </a:prstGeom>
          <a:solidFill>
            <a:schemeClr val="bg1"/>
          </a:solidFill>
          <a:ln w="12700" cmpd="sng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0" rIns="0" rtlCol="0" anchor="ctr"/>
          <a:lstStyle/>
          <a:p>
            <a:pPr algn="ctr"/>
            <a:r>
              <a:rPr kumimoji="1" lang="ja-JP" altLang="en-US" sz="16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調査終了</a:t>
            </a:r>
            <a:endParaRPr kumimoji="1" lang="en-US" altLang="ja-JP" sz="16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FD00BFFE-72A7-CE0D-73BD-0ABBC2551518}"/>
              </a:ext>
            </a:extLst>
          </p:cNvPr>
          <p:cNvSpPr/>
          <p:nvPr/>
        </p:nvSpPr>
        <p:spPr>
          <a:xfrm>
            <a:off x="2499359" y="5068389"/>
            <a:ext cx="2963527" cy="67926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様式４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（調査開始報告書）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矢印: 下 28">
            <a:extLst>
              <a:ext uri="{FF2B5EF4-FFF2-40B4-BE49-F238E27FC236}">
                <a16:creationId xmlns:a16="http://schemas.microsoft.com/office/drawing/2014/main" id="{1BBA87A6-4956-A6D8-429B-3A5DD80D52EE}"/>
              </a:ext>
            </a:extLst>
          </p:cNvPr>
          <p:cNvSpPr/>
          <p:nvPr/>
        </p:nvSpPr>
        <p:spPr>
          <a:xfrm>
            <a:off x="1974451" y="6220532"/>
            <a:ext cx="1548384" cy="554736"/>
          </a:xfrm>
          <a:prstGeom prst="downArrow">
            <a:avLst>
              <a:gd name="adj1" fmla="val 62556"/>
              <a:gd name="adj2" fmla="val 50000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0" rIns="0" rtlCol="0" anchor="ctr"/>
          <a:lstStyle/>
          <a:p>
            <a:pPr algn="ctr">
              <a:lnSpc>
                <a:spcPts val="18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様式５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400"/>
              </a:lnSpc>
            </a:pP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調査報告書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矢印: 下 53">
            <a:extLst>
              <a:ext uri="{FF2B5EF4-FFF2-40B4-BE49-F238E27FC236}">
                <a16:creationId xmlns:a16="http://schemas.microsoft.com/office/drawing/2014/main" id="{20A4F788-4B26-1B7D-365E-AFF9E0F2DB3C}"/>
              </a:ext>
            </a:extLst>
          </p:cNvPr>
          <p:cNvSpPr/>
          <p:nvPr/>
        </p:nvSpPr>
        <p:spPr>
          <a:xfrm>
            <a:off x="1343079" y="3361510"/>
            <a:ext cx="1652670" cy="705394"/>
          </a:xfrm>
          <a:prstGeom prst="downArrow">
            <a:avLst>
              <a:gd name="adj1" fmla="val 73805"/>
              <a:gd name="adj2" fmla="val 50000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0" rIns="0" rtlCol="0" anchor="ctr"/>
          <a:lstStyle/>
          <a:p>
            <a:pPr algn="ctr">
              <a:lnSpc>
                <a:spcPts val="1800"/>
              </a:lnSpc>
            </a:pP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様式３</a:t>
            </a:r>
            <a:endParaRPr kumimoji="1" lang="en-US" altLang="ja-JP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1400"/>
              </a:lnSpc>
            </a:pP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学校主体決定通知</a:t>
            </a:r>
            <a:r>
              <a:rPr kumimoji="1" lang="en-US" altLang="ja-JP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矢印: 下 54">
            <a:extLst>
              <a:ext uri="{FF2B5EF4-FFF2-40B4-BE49-F238E27FC236}">
                <a16:creationId xmlns:a16="http://schemas.microsoft.com/office/drawing/2014/main" id="{3A8FD795-C680-77DC-B5EE-1C08D00796FF}"/>
              </a:ext>
            </a:extLst>
          </p:cNvPr>
          <p:cNvSpPr/>
          <p:nvPr/>
        </p:nvSpPr>
        <p:spPr>
          <a:xfrm>
            <a:off x="4996325" y="3352801"/>
            <a:ext cx="1652670" cy="718458"/>
          </a:xfrm>
          <a:prstGeom prst="downArrow">
            <a:avLst>
              <a:gd name="adj1" fmla="val 73805"/>
              <a:gd name="adj2" fmla="val 50000"/>
            </a:avLst>
          </a:prstGeom>
          <a:gradFill flip="none" rotWithShape="1">
            <a:gsLst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180000" rIns="0" rtlCol="0" anchor="ctr"/>
          <a:lstStyle/>
          <a:p>
            <a:pPr algn="ctr">
              <a:lnSpc>
                <a:spcPts val="1800"/>
              </a:lnSpc>
            </a:pPr>
            <a:r>
              <a:rPr kumimoji="1"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教育委員会主体</a:t>
            </a:r>
            <a:endParaRPr kumimoji="1" lang="en-US" altLang="ja-JP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矢印: 五方向 55">
            <a:extLst>
              <a:ext uri="{FF2B5EF4-FFF2-40B4-BE49-F238E27FC236}">
                <a16:creationId xmlns:a16="http://schemas.microsoft.com/office/drawing/2014/main" id="{6063D6D3-93C0-55DE-573A-127FBF306A0D}"/>
              </a:ext>
            </a:extLst>
          </p:cNvPr>
          <p:cNvSpPr/>
          <p:nvPr/>
        </p:nvSpPr>
        <p:spPr>
          <a:xfrm>
            <a:off x="1014549" y="4378670"/>
            <a:ext cx="359664" cy="463296"/>
          </a:xfrm>
          <a:prstGeom prst="homePlat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意向</a:t>
            </a:r>
          </a:p>
        </p:txBody>
      </p:sp>
    </p:spTree>
    <p:extLst>
      <p:ext uri="{BB962C8B-B14F-4D97-AF65-F5344CB8AC3E}">
        <p14:creationId xmlns:p14="http://schemas.microsoft.com/office/powerpoint/2010/main" val="41424996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96</TotalTime>
  <Words>320</Words>
  <Application>Microsoft Office PowerPoint</Application>
  <PresentationFormat>A4 210 x 297 mm</PresentationFormat>
  <Paragraphs>77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ゴシック</vt:lpstr>
      <vt:lpstr>ＭＳ 明朝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>gifu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京谷 貴幸</dc:creator>
  <cp:lastModifiedBy>京谷 貴幸</cp:lastModifiedBy>
  <cp:revision>10</cp:revision>
  <cp:lastPrinted>2024-09-10T02:51:11Z</cp:lastPrinted>
  <dcterms:created xsi:type="dcterms:W3CDTF">2024-09-10T00:13:13Z</dcterms:created>
  <dcterms:modified xsi:type="dcterms:W3CDTF">2024-09-30T23:54:16Z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2024-09-10T01:53:05Z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b3aceacd-ceff-4204-ad98-1574a3312f69</vt:lpwstr>
  </property>
  <property fmtid="{D5CDD505-2E9C-101B-9397-08002B2CF9AE}" pid="7" name="MSIP_Label_defa4170-0d19-0005-0004-bc88714345d2_ActionId">
    <vt:lpwstr>c3e29951-fe52-4d3a-b3a1-3228676b645f</vt:lpwstr>
  </property>
  <property fmtid="{D5CDD505-2E9C-101B-9397-08002B2CF9AE}" pid="8" name="MSIP_Label_defa4170-0d19-0005-0004-bc88714345d2_ContentBits">
    <vt:lpwstr>0</vt:lpwstr>
  </property>
</Properties>
</file>