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6"/>
  </p:handoutMasterIdLst>
  <p:sldIdLst>
    <p:sldId id="260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99"/>
    <a:srgbClr val="FF7C80"/>
    <a:srgbClr val="660033"/>
    <a:srgbClr val="FFFF99"/>
    <a:srgbClr val="FFCCCC"/>
    <a:srgbClr val="0000FF"/>
    <a:srgbClr val="CC0000"/>
    <a:srgbClr val="3E1F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C7960-CC51-4AA9-993E-2BC97B3ED1EE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27FE-4121-4EC3-B3C4-D968A54F2E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1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6605-B8F9-40A9-BE5E-53E2B1E80C25}" type="datetimeFigureOut">
              <a:rPr kumimoji="1" lang="ja-JP" altLang="en-US" smtClean="0"/>
              <a:pPr/>
              <a:t>2024/10/8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1403648"/>
            <a:ext cx="6858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調理師業務従事者届</a:t>
            </a:r>
            <a:endParaRPr lang="en-US" altLang="ja-JP" sz="5400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を出しましょう</a:t>
            </a:r>
            <a:endParaRPr lang="en-US" altLang="ja-JP" sz="4000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2987824"/>
            <a:ext cx="6858000" cy="5040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8460432"/>
            <a:ext cx="6858000" cy="6835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6633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4664" y="467545"/>
            <a:ext cx="616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飲食店や給食施設などで調理業務に従事している</a:t>
            </a:r>
            <a:r>
              <a:rPr kumimoji="1" lang="ja-JP" altLang="en-US" sz="28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調理師は</a:t>
            </a:r>
            <a:endParaRPr kumimoji="1" lang="en-US" altLang="ja-JP" sz="2800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2656" y="6516216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飲食店や給食施設などで調理業務に従事している調理師は、</a:t>
            </a:r>
            <a:r>
              <a:rPr lang="ja-JP" altLang="en-US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調理師法第５条の２</a:t>
            </a:r>
            <a:r>
              <a:rPr kumimoji="1" lang="ja-JP" altLang="en-US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に基づき、氏名、住所その他厚生労働省令で定める事項を、２年ごと</a:t>
            </a:r>
            <a:r>
              <a:rPr lang="ja-JP" altLang="en-US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にその就業地の都道府県知事に届け出る</a:t>
            </a:r>
            <a:r>
              <a:rPr kumimoji="1" lang="ja-JP" altLang="en-US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ことが義務づけられています</a:t>
            </a:r>
          </a:p>
        </p:txBody>
      </p:sp>
      <p:sp>
        <p:nvSpPr>
          <p:cNvPr id="11" name="対角する 2 つの角を丸めた四角形 10"/>
          <p:cNvSpPr/>
          <p:nvPr/>
        </p:nvSpPr>
        <p:spPr>
          <a:xfrm>
            <a:off x="234769" y="3671129"/>
            <a:ext cx="6388463" cy="2664296"/>
          </a:xfrm>
          <a:prstGeom prst="round2DiagRect">
            <a:avLst>
              <a:gd name="adj1" fmla="val 22315"/>
              <a:gd name="adj2" fmla="val 0"/>
            </a:avLst>
          </a:prstGeom>
          <a:solidFill>
            <a:srgbClr val="FFCC99">
              <a:alpha val="40000"/>
            </a:srgbClr>
          </a:solidFill>
          <a:ln w="76200" cap="rnd">
            <a:solidFill>
              <a:schemeClr val="bg2">
                <a:lumMod val="50000"/>
              </a:schemeClr>
            </a:solidFill>
            <a:prstDash val="sysDot"/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令和６年１２月３１日</a:t>
            </a:r>
            <a:r>
              <a:rPr lang="ja-JP" altLang="en-US" sz="24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現在</a:t>
            </a:r>
            <a:r>
              <a:rPr lang="ja-JP" altLang="en-US" sz="20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24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状況</a:t>
            </a:r>
            <a:r>
              <a:rPr lang="ja-JP" altLang="en-US" sz="20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を</a:t>
            </a:r>
            <a:endParaRPr lang="en-US" altLang="ja-JP" sz="1100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令和７年１月１５日</a:t>
            </a:r>
            <a:r>
              <a:rPr lang="ja-JP" altLang="en-US" sz="20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までに</a:t>
            </a:r>
            <a:endParaRPr lang="en-US" altLang="ja-JP" sz="2800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u="sng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就業地</a:t>
            </a:r>
            <a:r>
              <a:rPr lang="ja-JP" altLang="en-US" sz="2000" u="sng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2400" u="sng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都道府県</a:t>
            </a:r>
            <a:r>
              <a:rPr lang="ja-JP" altLang="en-US" sz="20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z="2400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届出</a:t>
            </a:r>
            <a:endParaRPr kumimoji="1" lang="ja-JP" altLang="en-US" sz="1600" dirty="0">
              <a:solidFill>
                <a:srgbClr val="3E1F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6858000" cy="4675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0648" y="8532440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●照会先</a:t>
            </a:r>
            <a:r>
              <a:rPr kumimoji="1" lang="ja-JP" altLang="en-US" sz="2000" b="1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2000" u="sng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岐阜県 </a:t>
            </a:r>
            <a:r>
              <a:rPr kumimoji="1" lang="ja-JP" altLang="en-US" sz="2000" b="1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</a:t>
            </a:r>
            <a:endParaRPr kumimoji="1" lang="ja-JP" altLang="en-US" sz="2000" b="1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/>
          <a:srcRect t="9730" b="12922"/>
          <a:stretch/>
        </p:blipFill>
        <p:spPr>
          <a:xfrm>
            <a:off x="2060848" y="7880109"/>
            <a:ext cx="2232248" cy="566813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0" y="7740352"/>
            <a:ext cx="6858000" cy="144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01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3E38714E2011634AA54AC050D7720342" ma:contentTypeVersion="2" ma:contentTypeDescription="" ma:contentTypeScope="" ma:versionID="61ffd16482a5521a13ed7df56bf198eb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C3D5636-C2AF-4D64-9F25-3D7D7B979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9E1E9AF-1F11-43B9-97FE-357A799D8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F1281A-2260-4AE9-968B-6E5974C7BE3F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B97BE19-CDDD-400E-817A-CFDD13F7EC1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2024-10-08T05:06:18Z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2024-10-08T05:06:18Z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28da1977-9011-418e-a7e3-f3845ec34d6d</vt:lpwstr>
  </property>
  <property fmtid="{D5CDD505-2E9C-101B-9397-08002B2CF9AE}" pid="8" name="MSIP_Label_defa4170-0d19-0005-0004-bc88714345d2_ContentBits">
    <vt:lpwstr>0</vt:lpwstr>
  </property>
</Properties>
</file>