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801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166"/>
    <a:srgbClr val="3E4C60"/>
    <a:srgbClr val="D63B80"/>
    <a:srgbClr val="F3553B"/>
    <a:srgbClr val="FFFF99"/>
    <a:srgbClr val="FFFF66"/>
    <a:srgbClr val="4A566C"/>
    <a:srgbClr val="9C2058"/>
    <a:srgbClr val="6EDF41"/>
    <a:srgbClr val="358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>
        <p:scale>
          <a:sx n="125" d="100"/>
          <a:sy n="125" d="100"/>
        </p:scale>
        <p:origin x="140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E17C1043-3FB6-4D75-931A-A69D67509783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00ACD12-7C7C-4B4A-9B89-19DF669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4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Chapter3-04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66">
              <a:defRPr/>
            </a:pPr>
            <a:fld id="{F6C303D9-4937-44C7-9672-65471C205EE2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166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6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1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83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463DA9-97CD-4DA9-AF63-751D5C9A5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528" y="1936667"/>
            <a:ext cx="4057650" cy="60326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6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51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4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58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4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4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1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EA63-4F00-4519-B2F9-7CCB4B84DC30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18C8-458A-4D7D-BD2F-AEA9F372A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31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方形/長方形 119"/>
          <p:cNvSpPr/>
          <p:nvPr/>
        </p:nvSpPr>
        <p:spPr>
          <a:xfrm>
            <a:off x="3485297" y="7445790"/>
            <a:ext cx="1820128" cy="246018"/>
          </a:xfrm>
          <a:prstGeom prst="rect">
            <a:avLst/>
          </a:prstGeom>
          <a:solidFill>
            <a:srgbClr val="D6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2882106" y="6682048"/>
            <a:ext cx="1082638" cy="246018"/>
          </a:xfrm>
          <a:prstGeom prst="rect">
            <a:avLst/>
          </a:prstGeom>
          <a:solidFill>
            <a:srgbClr val="D6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/>
          <p:cNvSpPr/>
          <p:nvPr/>
        </p:nvSpPr>
        <p:spPr>
          <a:xfrm>
            <a:off x="6184423" y="6416696"/>
            <a:ext cx="558539" cy="246018"/>
          </a:xfrm>
          <a:prstGeom prst="rect">
            <a:avLst/>
          </a:prstGeom>
          <a:solidFill>
            <a:srgbClr val="D6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3591613" y="6154462"/>
            <a:ext cx="1993847" cy="246018"/>
          </a:xfrm>
          <a:prstGeom prst="rect">
            <a:avLst/>
          </a:prstGeom>
          <a:solidFill>
            <a:srgbClr val="D6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3055833" y="3594633"/>
            <a:ext cx="1627683" cy="228940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2883542" y="3317164"/>
            <a:ext cx="1617413" cy="224855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3951588" y="4122207"/>
            <a:ext cx="1806347" cy="231222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5195963" y="3045947"/>
            <a:ext cx="1446373" cy="249197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3825798" y="2539113"/>
            <a:ext cx="2816538" cy="234601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117647" y="2267969"/>
            <a:ext cx="1760863" cy="245648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96A1C2DC-4DB8-4D82-9804-FA070CFF9F79}"/>
              </a:ext>
            </a:extLst>
          </p:cNvPr>
          <p:cNvSpPr/>
          <p:nvPr/>
        </p:nvSpPr>
        <p:spPr>
          <a:xfrm>
            <a:off x="87640" y="4719683"/>
            <a:ext cx="2580318" cy="3091855"/>
          </a:xfrm>
          <a:prstGeom prst="rect">
            <a:avLst/>
          </a:prstGeom>
          <a:solidFill>
            <a:srgbClr val="D8D8D8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DFB095C8-9B28-48E3-9AA5-42B466C97E00}"/>
              </a:ext>
            </a:extLst>
          </p:cNvPr>
          <p:cNvSpPr txBox="1"/>
          <p:nvPr/>
        </p:nvSpPr>
        <p:spPr>
          <a:xfrm>
            <a:off x="181843" y="4800316"/>
            <a:ext cx="237235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SNS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型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D63B8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ロマンス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詐欺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+mn-ea"/>
                <a:cs typeface="Hind Madurai Medium" panose="02000000000000000000" pitchFamily="2" charset="0"/>
              </a:rPr>
              <a:t>　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+mn-ea"/>
                <a:cs typeface="Hind Madurai Medium" panose="02000000000000000000" pitchFamily="2" charset="0"/>
              </a:rPr>
              <a:t>SNS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+mn-ea"/>
                <a:cs typeface="Hind Madurai Medium" panose="02000000000000000000" pitchFamily="2" charset="0"/>
              </a:rPr>
              <a:t>を通じて、恋愛感情や親近感を抱かせながら投資に誘導し、投資金名目や交際を続ける名目で金銭をだまし取るもの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+mn-ea"/>
              <a:cs typeface="Hind Madurai Medium" panose="02000000000000000000" pitchFamily="2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0" y="-18399"/>
            <a:ext cx="6884937" cy="1120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96A1C2DC-4DB8-4D82-9804-FA070CFF9F79}"/>
              </a:ext>
            </a:extLst>
          </p:cNvPr>
          <p:cNvSpPr/>
          <p:nvPr/>
        </p:nvSpPr>
        <p:spPr>
          <a:xfrm>
            <a:off x="92285" y="1361534"/>
            <a:ext cx="2566111" cy="3206593"/>
          </a:xfrm>
          <a:prstGeom prst="rect">
            <a:avLst/>
          </a:prstGeom>
          <a:solidFill>
            <a:srgbClr val="D8D8D8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28" y="2096695"/>
            <a:ext cx="227797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+mn-ea"/>
                <a:cs typeface="Hind Madurai Medium" panose="02000000000000000000" pitchFamily="2" charset="0"/>
              </a:rPr>
              <a:t>　</a:t>
            </a:r>
            <a:r>
              <a: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+mn-ea"/>
                <a:cs typeface="Hind Madurai Medium" panose="02000000000000000000" pitchFamily="2" charset="0"/>
              </a:rPr>
              <a:t>SNS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+mn-ea"/>
                <a:cs typeface="Hind Madurai Medium" panose="02000000000000000000" pitchFamily="2" charset="0"/>
              </a:rPr>
              <a:t>を通じて、暗号資産や株に投資すれば利益が得られるものと誤信させ、金銭をだまし取るもの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+mn-ea"/>
              <a:cs typeface="Hind Madurai Medium" panose="02000000000000000000" pitchFamily="2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F990884-02C9-4BC6-996F-A7AFBE6C619C}"/>
              </a:ext>
            </a:extLst>
          </p:cNvPr>
          <p:cNvSpPr txBox="1"/>
          <p:nvPr/>
        </p:nvSpPr>
        <p:spPr>
          <a:xfrm>
            <a:off x="2826159" y="1364426"/>
            <a:ext cx="3966881" cy="424732"/>
          </a:xfrm>
          <a:prstGeom prst="rect">
            <a:avLst/>
          </a:prstGeom>
          <a:solidFill>
            <a:srgbClr val="4A566C"/>
          </a:solidFill>
        </p:spPr>
        <p:txBody>
          <a:bodyPr wrap="square" lIns="36000" rIns="36000" rtlCol="0" anchor="t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SNS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で勧誘する「もうけ話」は詐欺！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BEF7F414-ADC1-45BB-81F7-BA0F4CA989E6}"/>
              </a:ext>
            </a:extLst>
          </p:cNvPr>
          <p:cNvSpPr txBox="1"/>
          <p:nvPr/>
        </p:nvSpPr>
        <p:spPr>
          <a:xfrm>
            <a:off x="2127161" y="9531154"/>
            <a:ext cx="2463800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4472C4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岐阜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県警察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771FA6BD-5FFA-4EDD-B009-A68BDFD6F81C}"/>
              </a:ext>
            </a:extLst>
          </p:cNvPr>
          <p:cNvSpPr txBox="1"/>
          <p:nvPr/>
        </p:nvSpPr>
        <p:spPr>
          <a:xfrm>
            <a:off x="2817069" y="4725972"/>
            <a:ext cx="3974916" cy="424732"/>
          </a:xfrm>
          <a:prstGeom prst="rect">
            <a:avLst/>
          </a:prstGeom>
          <a:solidFill>
            <a:srgbClr val="D63B80"/>
          </a:solidFill>
        </p:spPr>
        <p:txBody>
          <a:bodyPr wrap="square" rtlCol="0" anchor="t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恋愛感情等を利用した詐欺に注意！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B88DE18-065D-4F68-8FF5-82839DE5841F}"/>
              </a:ext>
            </a:extLst>
          </p:cNvPr>
          <p:cNvSpPr/>
          <p:nvPr/>
        </p:nvSpPr>
        <p:spPr>
          <a:xfrm>
            <a:off x="267003" y="8297867"/>
            <a:ext cx="6416218" cy="1226970"/>
          </a:xfrm>
          <a:prstGeom prst="rect">
            <a:avLst/>
          </a:prstGeom>
          <a:solidFill>
            <a:schemeClr val="tx1">
              <a:lumMod val="75000"/>
              <a:lumOff val="25000"/>
              <a:alpha val="10000"/>
            </a:schemeClr>
          </a:solidFill>
          <a:ln w="38100">
            <a:solidFill>
              <a:srgbClr val="6ED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6EF2EE-E86C-4882-840E-A95BAD1E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2" y="8738068"/>
            <a:ext cx="663539" cy="658473"/>
          </a:xfrm>
          <a:prstGeom prst="rect">
            <a:avLst/>
          </a:prstGeom>
        </p:spPr>
      </p:pic>
      <p:sp>
        <p:nvSpPr>
          <p:cNvPr id="38" name="TextBox 3">
            <a:extLst>
              <a:ext uri="{FF2B5EF4-FFF2-40B4-BE49-F238E27FC236}">
                <a16:creationId xmlns:a16="http://schemas.microsoft.com/office/drawing/2014/main" id="{9EF801E8-09CB-4C32-8E88-1EFE3B92080F}"/>
              </a:ext>
            </a:extLst>
          </p:cNvPr>
          <p:cNvSpPr txBox="1"/>
          <p:nvPr/>
        </p:nvSpPr>
        <p:spPr>
          <a:xfrm>
            <a:off x="5403643" y="8412313"/>
            <a:ext cx="1316459" cy="33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ＬＩＮＥ公式ＨＰ</a:t>
            </a:r>
            <a:endParaRPr kumimoji="0" lang="en-US" altLang="ja-JP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6EDF4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「ＬＩＮＥを悪用した詐欺に注意！」</a:t>
            </a:r>
            <a:endParaRPr kumimoji="0" lang="en-US" altLang="ja-JP" sz="600" b="1" i="0" u="none" strike="noStrike" kern="1200" cap="none" spc="0" normalizeH="0" baseline="0" noProof="0" dirty="0">
              <a:ln>
                <a:noFill/>
              </a:ln>
              <a:solidFill>
                <a:srgbClr val="6EDF4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19521" t="20335" r="19368" b="7926"/>
          <a:stretch/>
        </p:blipFill>
        <p:spPr>
          <a:xfrm>
            <a:off x="351808" y="2952587"/>
            <a:ext cx="2047063" cy="1351061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701375" y="7854648"/>
            <a:ext cx="5547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ＳＮＳでのお金の話は警察（♯</a:t>
            </a:r>
            <a:r>
              <a:rPr lang="en-US" altLang="ja-JP" sz="2000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9110</a:t>
            </a:r>
            <a:r>
              <a:rPr lang="ja-JP" altLang="en-US" sz="2000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）</a:t>
            </a:r>
            <a:r>
              <a:rPr lang="ja-JP" altLang="en-US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へ</a:t>
            </a:r>
            <a:r>
              <a:rPr lang="ja-JP" altLang="en-US" sz="2000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相談</a:t>
            </a:r>
            <a:r>
              <a:rPr lang="ja-JP" altLang="en-US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を</a:t>
            </a:r>
            <a:r>
              <a:rPr lang="ja-JP" altLang="en-US" sz="2000" b="1" i="1" dirty="0">
                <a:solidFill>
                  <a:srgbClr val="D63B8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！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408281" y="872719"/>
            <a:ext cx="6226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※</a:t>
            </a:r>
            <a:r>
              <a:rPr lang="ja-JP" altLang="en-US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ＳＮＳとは ･･･ </a:t>
            </a:r>
            <a:r>
              <a:rPr lang="en-US" altLang="ja-JP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LINE , Instagram , Facebook</a:t>
            </a:r>
            <a:r>
              <a:rPr lang="ja-JP" altLang="en-US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 </a:t>
            </a:r>
            <a:r>
              <a:rPr lang="en-US" altLang="ja-JP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, X</a:t>
            </a:r>
            <a:r>
              <a:rPr lang="ja-JP" altLang="en-US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 </a:t>
            </a:r>
            <a:r>
              <a:rPr lang="en-US" altLang="ja-JP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(</a:t>
            </a:r>
            <a:r>
              <a:rPr lang="ja-JP" altLang="en-US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旧</a:t>
            </a:r>
            <a:r>
              <a:rPr lang="en-US" altLang="ja-JP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Twitter), </a:t>
            </a:r>
            <a:r>
              <a:rPr lang="ja-JP" altLang="en-US" sz="1200" b="1" i="1" dirty="0">
                <a:effectLst>
                  <a:glow rad="76200">
                    <a:schemeClr val="bg1"/>
                  </a:glow>
                </a:effectLst>
                <a:latin typeface="+mn-ea"/>
              </a:rPr>
              <a:t>マッチングアプリ等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281" y="8375916"/>
            <a:ext cx="3850777" cy="369332"/>
          </a:xfrm>
          <a:prstGeom prst="rect">
            <a:avLst/>
          </a:prstGeom>
          <a:solidFill>
            <a:srgbClr val="6EDF4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LINE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を悪用した詐欺に注意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CDD9D81E-1D85-4643-8B48-9A6DBAB7A0CB}"/>
              </a:ext>
            </a:extLst>
          </p:cNvPr>
          <p:cNvSpPr txBox="1"/>
          <p:nvPr/>
        </p:nvSpPr>
        <p:spPr>
          <a:xfrm>
            <a:off x="353022" y="8764287"/>
            <a:ext cx="5324671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LINE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では、不審なアカウントから勧誘があった場合は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LINE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へ通報すること、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友だち以外の連絡を拒否したい場合は、「メッセージ受信拒否」設定を行うこと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をすすめています。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（詳細は右の二次元コードで確認）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60320" y="1445862"/>
            <a:ext cx="5940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サ　    ギ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871533" y="4725906"/>
            <a:ext cx="5720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サ 　 ギ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825461" y="5293043"/>
            <a:ext cx="1172207" cy="25391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50" i="1" dirty="0">
              <a:solidFill>
                <a:srgbClr val="D63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040308" y="5229911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i="1" dirty="0">
                <a:solidFill>
                  <a:srgbClr val="D63B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Check</a:t>
            </a:r>
            <a:endParaRPr kumimoji="1" lang="ja-JP" altLang="en-US" sz="1600" i="1" dirty="0">
              <a:solidFill>
                <a:srgbClr val="D63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4E7B5992-3B17-46EB-B210-2C75BD124C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"/>
          <a:stretch/>
        </p:blipFill>
        <p:spPr>
          <a:xfrm>
            <a:off x="351809" y="6264276"/>
            <a:ext cx="2045494" cy="139570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noFill/>
            <a:miter lim="800000"/>
          </a:ln>
          <a:effectLst/>
        </p:spPr>
      </p:pic>
      <p:sp>
        <p:nvSpPr>
          <p:cNvPr id="44" name="テキスト ボックス 43"/>
          <p:cNvSpPr txBox="1"/>
          <p:nvPr/>
        </p:nvSpPr>
        <p:spPr>
          <a:xfrm>
            <a:off x="4557079" y="121995"/>
            <a:ext cx="684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i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  の   </a:t>
            </a:r>
            <a:endParaRPr kumimoji="1" lang="en-US" altLang="ja-JP" sz="1400" b="1" i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en-US" altLang="ja-JP" sz="1400" b="1" i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</a:t>
            </a:r>
            <a:r>
              <a:rPr kumimoji="1" lang="ja-JP" altLang="en-US" sz="1400" b="1" i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話</a:t>
            </a:r>
            <a:endParaRPr kumimoji="1" lang="en-US" altLang="ja-JP" sz="1400" b="1" i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400" b="1" i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</a:t>
            </a:r>
            <a:endParaRPr kumimoji="1" lang="en-US" altLang="ja-JP" sz="1400" b="1" i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7605" y="187977"/>
            <a:ext cx="257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i="1" dirty="0">
                <a:solidFill>
                  <a:srgbClr val="4A566C"/>
                </a:solidFill>
                <a:effectLst>
                  <a:glow rad="127000">
                    <a:schemeClr val="bg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投資・</a:t>
            </a:r>
            <a:r>
              <a:rPr kumimoji="1" lang="ja-JP" altLang="en-US" sz="3600" b="1" i="1" dirty="0">
                <a:solidFill>
                  <a:srgbClr val="D63B80"/>
                </a:solidFill>
                <a:effectLst>
                  <a:glow rad="127000">
                    <a:schemeClr val="bg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結婚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40689" y="302627"/>
            <a:ext cx="68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i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 で</a:t>
            </a:r>
            <a:endParaRPr kumimoji="1" lang="en-US" altLang="ja-JP" sz="1400" b="1" i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1400" b="1" i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   </a:t>
            </a:r>
            <a:endParaRPr kumimoji="1" lang="en-US" altLang="ja-JP" sz="1400" b="1" i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858013" y="78718"/>
            <a:ext cx="723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i="1" dirty="0">
                <a:solidFill>
                  <a:schemeClr val="tx2">
                    <a:lumMod val="75000"/>
                  </a:schemeClr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もうけ話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4030486" y="86281"/>
            <a:ext cx="7232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050" i="1" dirty="0">
                <a:solidFill>
                  <a:srgbClr val="D63B8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ロマンス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37879" y="33746"/>
            <a:ext cx="1682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詐欺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 rot="1038691">
            <a:off x="150902" y="12576"/>
            <a:ext cx="1211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effectLst/>
              </a:rPr>
              <a:t>📱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1326" y="64603"/>
            <a:ext cx="177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i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SNS</a:t>
            </a:r>
            <a:endParaRPr kumimoji="1" lang="ja-JP" altLang="en-US" sz="4800" i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>
            <a:off x="1319176" y="3179192"/>
            <a:ext cx="334" cy="21142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1374852" y="3331420"/>
            <a:ext cx="2947" cy="14623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1439957" y="3226093"/>
            <a:ext cx="2065" cy="253262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1495282" y="3163263"/>
            <a:ext cx="676" cy="191878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>
            <a:off x="1546141" y="3102552"/>
            <a:ext cx="308" cy="108088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1711035" y="3240046"/>
            <a:ext cx="554" cy="157259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597912" y="3175107"/>
            <a:ext cx="2769" cy="18992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1655986" y="3330872"/>
            <a:ext cx="621" cy="1037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773247" y="3169016"/>
            <a:ext cx="265" cy="155539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1834212" y="3002669"/>
            <a:ext cx="971" cy="299628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V="1">
            <a:off x="1179280" y="3146708"/>
            <a:ext cx="796525" cy="37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V="1">
            <a:off x="1183836" y="3330872"/>
            <a:ext cx="775025" cy="48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/>
          <p:cNvPicPr>
            <a:picLocks noChangeAspect="1"/>
          </p:cNvPicPr>
          <p:nvPr/>
        </p:nvPicPr>
        <p:blipFill rotWithShape="1">
          <a:blip r:embed="rId8"/>
          <a:srcRect l="45386"/>
          <a:stretch/>
        </p:blipFill>
        <p:spPr>
          <a:xfrm rot="281293">
            <a:off x="1795710" y="3082680"/>
            <a:ext cx="465538" cy="4521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2923019">
            <a:off x="2806873" y="5257797"/>
            <a:ext cx="4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☝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858013" y="1934087"/>
            <a:ext cx="1172207" cy="25391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50" i="1" dirty="0">
              <a:solidFill>
                <a:srgbClr val="D63B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072860" y="1870955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i="1" dirty="0">
                <a:solidFill>
                  <a:srgbClr val="4A56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Check</a:t>
            </a:r>
            <a:endParaRPr kumimoji="1" lang="ja-JP" altLang="en-US" sz="1600" i="1" dirty="0">
              <a:solidFill>
                <a:srgbClr val="4A56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 rot="2923019">
            <a:off x="2839426" y="1881148"/>
            <a:ext cx="4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☝</a:t>
            </a:r>
          </a:p>
        </p:txBody>
      </p:sp>
      <p:sp>
        <p:nvSpPr>
          <p:cNvPr id="60" name="TextBox 3"/>
          <p:cNvSpPr txBox="1"/>
          <p:nvPr/>
        </p:nvSpPr>
        <p:spPr>
          <a:xfrm>
            <a:off x="232680" y="1537480"/>
            <a:ext cx="22423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SNS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型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投資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詐欺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cxnSp>
        <p:nvCxnSpPr>
          <p:cNvPr id="108" name="直線コネクタ 107"/>
          <p:cNvCxnSpPr/>
          <p:nvPr/>
        </p:nvCxnSpPr>
        <p:spPr>
          <a:xfrm flipH="1">
            <a:off x="1260000" y="3200667"/>
            <a:ext cx="308" cy="108088"/>
          </a:xfrm>
          <a:prstGeom prst="line">
            <a:avLst/>
          </a:prstGeom>
          <a:ln w="38100">
            <a:solidFill>
              <a:srgbClr val="F35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5437782" y="-24526"/>
            <a:ext cx="1177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i="1" dirty="0"/>
              <a:t>サ　    　　  ギ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055832" y="3877849"/>
            <a:ext cx="1037957" cy="219672"/>
          </a:xfrm>
          <a:prstGeom prst="rect">
            <a:avLst/>
          </a:prstGeom>
          <a:solidFill>
            <a:srgbClr val="425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BDFAAF74-6C58-4308-8F9B-CD695FB49D90}"/>
              </a:ext>
            </a:extLst>
          </p:cNvPr>
          <p:cNvSpPr txBox="1"/>
          <p:nvPr/>
        </p:nvSpPr>
        <p:spPr>
          <a:xfrm>
            <a:off x="2686510" y="2222940"/>
            <a:ext cx="4298245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□　投資に関する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広告や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URL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をクリック</a:t>
            </a:r>
            <a:r>
              <a:rPr kumimoji="0" lang="ja-JP" alt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した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□　ＳＮＳ上で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投資に関するグループトークに招待</a:t>
            </a: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8900">
                  <a:schemeClr val="tx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された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□　ＳＮＳで知り合った相手から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LINE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などの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SNS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に誘導されもうけ話</a:t>
            </a:r>
            <a:r>
              <a:rPr kumimoji="0" lang="ja-JP" altLang="en-US" sz="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をされた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□　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著名人や投資専門家</a:t>
            </a:r>
            <a:r>
              <a:rPr kumimoji="0" lang="ja-JP" altLang="en-US" sz="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から投資方法を説明された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□　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投資用アプリ</a:t>
            </a:r>
            <a:r>
              <a:rPr kumimoji="0" lang="ja-JP" altLang="en-US" sz="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のダウンロードをすすめられた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□　投資資金を</a:t>
            </a:r>
            <a:r>
              <a:rPr kumimoji="0" lang="ja-JP" altLang="en-US" sz="2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個人名義の口座へ入金</a:t>
            </a:r>
            <a:r>
              <a:rPr kumimoji="0" lang="ja-JP" altLang="en-US" sz="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するよう要求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された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3049833" y="5643104"/>
            <a:ext cx="3144115" cy="246018"/>
          </a:xfrm>
          <a:prstGeom prst="rect">
            <a:avLst/>
          </a:prstGeom>
          <a:solidFill>
            <a:srgbClr val="D6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9F2AFFFC-FFB4-4C2C-8B36-CBCC0900A79D}"/>
              </a:ext>
            </a:extLst>
          </p:cNvPr>
          <p:cNvSpPr txBox="1"/>
          <p:nvPr/>
        </p:nvSpPr>
        <p:spPr>
          <a:xfrm>
            <a:off x="2554202" y="5601753"/>
            <a:ext cx="437451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□　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Instagram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や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Facebook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などの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SNS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で知り</a:t>
            </a: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　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合った</a:t>
            </a: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□　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相手が</a:t>
            </a:r>
            <a:r>
              <a:rPr kumimoji="0" lang="ja-JP" altLang="en-US" sz="20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外国人（在外日本人含む）</a:t>
            </a:r>
            <a:r>
              <a:rPr kumimoji="0" lang="ja-JP" altLang="en-US" sz="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と名乗っている</a:t>
            </a: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□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「二人の将来のために貯金しよう」などと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貯蓄を</a:t>
            </a: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8900">
                  <a:schemeClr val="tx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　</a:t>
            </a:r>
            <a:r>
              <a:rPr kumimoji="0" lang="ja-JP" altLang="en-US" sz="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 </a:t>
            </a:r>
            <a:r>
              <a:rPr kumimoji="0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すすめられた</a:t>
            </a:r>
            <a:endParaRPr kumimoji="0" lang="en-US" altLang="ja-JP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88900">
                  <a:schemeClr val="tx1"/>
                </a:glo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□　「荷物を送ったから受取手数料（関税）を払って」 </a:t>
            </a:r>
            <a:endParaRPr lang="en-US" altLang="ja-JP" sz="1400" dirty="0">
              <a:solidFill>
                <a:srgbClr val="17171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　　 「会いに行くから航空券代を払ってほしい」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srgbClr val="17171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　　などと、</a:t>
            </a:r>
            <a:r>
              <a:rPr lang="ja-JP" altLang="en-US" sz="1400" dirty="0">
                <a:ln w="0">
                  <a:noFill/>
                </a:ln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個人名義の口座</a:t>
            </a:r>
            <a:r>
              <a:rPr lang="ja-JP" altLang="en-US" sz="1400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へ入金</a:t>
            </a:r>
            <a:r>
              <a:rPr lang="ja-JP" altLang="en-US" sz="14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Hind Madurai Medium" panose="02000000000000000000" pitchFamily="2" charset="0"/>
              </a:rPr>
              <a:t>するよう要求された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Hind Madurai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1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9695</TotalTime>
  <Words>400</Words>
  <Application>Microsoft Office PowerPoint</Application>
  <PresentationFormat>A4 210 x 297 mm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BIZ UDP明朝 Medium</vt:lpstr>
      <vt:lpstr>HGS創英角ｺﾞｼｯｸUB</vt:lpstr>
      <vt:lpstr>Hind Madurai Medium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今村 健一郎</dc:creator>
  <cp:lastModifiedBy>高木　正彦</cp:lastModifiedBy>
  <cp:revision>111</cp:revision>
  <cp:lastPrinted>2024-04-30T01:06:56Z</cp:lastPrinted>
  <dcterms:created xsi:type="dcterms:W3CDTF">2024-03-29T02:53:23Z</dcterms:created>
  <dcterms:modified xsi:type="dcterms:W3CDTF">2024-06-13T01:28:58Z</dcterms:modified>
</cp:coreProperties>
</file>