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6858000" cy="9906000" type="A4"/>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新垣桂吾" initials="8" lastIdx="12" clrIdx="0">
    <p:extLst>
      <p:ext uri="{19B8F6BF-5375-455C-9EA6-DF929625EA0E}">
        <p15:presenceInfo xmlns:p15="http://schemas.microsoft.com/office/powerpoint/2012/main" userId="新垣桂吾" providerId="None"/>
      </p:ext>
    </p:extLst>
  </p:cmAuthor>
  <p:cmAuthor id="2" name="高木　正彦" initials="高木　正彦" lastIdx="2" clrIdx="1">
    <p:extLst>
      <p:ext uri="{19B8F6BF-5375-455C-9EA6-DF929625EA0E}">
        <p15:presenceInfo xmlns:p15="http://schemas.microsoft.com/office/powerpoint/2012/main" userId="S-1-5-21-12604286-1378707312-1851928258-712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FFFF"/>
    <a:srgbClr val="FFFFFF"/>
    <a:srgbClr val="FBF999"/>
    <a:srgbClr val="D8ECA6"/>
    <a:srgbClr val="F6FE94"/>
    <a:srgbClr val="FEF3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57" d="100"/>
          <a:sy n="57" d="100"/>
        </p:scale>
        <p:origin x="21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C79B02F-F8A2-4B44-B410-0265688D3598}"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1985984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79B02F-F8A2-4B44-B410-0265688D3598}"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3510250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79B02F-F8A2-4B44-B410-0265688D3598}"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3194648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79B02F-F8A2-4B44-B410-0265688D3598}"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2690628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C79B02F-F8A2-4B44-B410-0265688D3598}"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2210147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C79B02F-F8A2-4B44-B410-0265688D3598}" type="datetimeFigureOut">
              <a:rPr kumimoji="1" lang="ja-JP" altLang="en-US" smtClean="0"/>
              <a:t>2023/12/4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381996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C79B02F-F8A2-4B44-B410-0265688D3598}" type="datetimeFigureOut">
              <a:rPr kumimoji="1" lang="ja-JP" altLang="en-US" smtClean="0"/>
              <a:t>2023/12/4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1315337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C79B02F-F8A2-4B44-B410-0265688D3598}" type="datetimeFigureOut">
              <a:rPr kumimoji="1" lang="ja-JP" altLang="en-US" smtClean="0"/>
              <a:t>2023/12/4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4141049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79B02F-F8A2-4B44-B410-0265688D3598}" type="datetimeFigureOut">
              <a:rPr kumimoji="1" lang="ja-JP" altLang="en-US" smtClean="0"/>
              <a:t>2023/12/4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96139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79B02F-F8A2-4B44-B410-0265688D3598}" type="datetimeFigureOut">
              <a:rPr kumimoji="1" lang="ja-JP" altLang="en-US" smtClean="0"/>
              <a:t>2023/12/4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2456696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79B02F-F8A2-4B44-B410-0265688D3598}" type="datetimeFigureOut">
              <a:rPr kumimoji="1" lang="ja-JP" altLang="en-US" smtClean="0"/>
              <a:t>2023/12/4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2123144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C79B02F-F8A2-4B44-B410-0265688D3598}" type="datetimeFigureOut">
              <a:rPr kumimoji="1" lang="ja-JP" altLang="en-US" smtClean="0"/>
              <a:t>2023/12/4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3AB9E55-2411-4D11-A1E4-DD8597C75D73}" type="slidenum">
              <a:rPr kumimoji="1" lang="ja-JP" altLang="en-US" smtClean="0"/>
              <a:t>‹#›</a:t>
            </a:fld>
            <a:endParaRPr kumimoji="1" lang="ja-JP" altLang="en-US"/>
          </a:p>
        </p:txBody>
      </p:sp>
    </p:spTree>
    <p:extLst>
      <p:ext uri="{BB962C8B-B14F-4D97-AF65-F5344CB8AC3E}">
        <p14:creationId xmlns:p14="http://schemas.microsoft.com/office/powerpoint/2010/main" val="33949650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テキスト ボックス 34">
            <a:extLst>
              <a:ext uri="{FF2B5EF4-FFF2-40B4-BE49-F238E27FC236}">
                <a16:creationId xmlns:a16="http://schemas.microsoft.com/office/drawing/2014/main" id="{6C7D7CF8-830D-4FCE-A3D2-05F5B826CF55}"/>
              </a:ext>
            </a:extLst>
          </p:cNvPr>
          <p:cNvSpPr txBox="1"/>
          <p:nvPr/>
        </p:nvSpPr>
        <p:spPr>
          <a:xfrm rot="10800000" flipV="1">
            <a:off x="271405" y="9280351"/>
            <a:ext cx="4769131" cy="443168"/>
          </a:xfrm>
          <a:prstGeom prst="rect">
            <a:avLst/>
          </a:prstGeom>
          <a:noFill/>
        </p:spPr>
        <p:txBody>
          <a:bodyPr wrap="square" rtlCol="0" anchor="ctr" anchorCtr="0">
            <a:noAutofit/>
          </a:bodyPr>
          <a:lstStyle/>
          <a:p>
            <a:r>
              <a:rPr lang="ja-JP" altLang="en-US" sz="1400" b="1" dirty="0"/>
              <a:t>事故のもと　慣れた道こそ　要注意</a:t>
            </a:r>
            <a:endParaRPr lang="en-US" altLang="ja-JP" sz="1400" b="1" dirty="0"/>
          </a:p>
          <a:p>
            <a:r>
              <a:rPr lang="ja-JP" altLang="en-US" sz="1400" b="1" dirty="0"/>
              <a:t>　　　　　　　　（大垣養老高校</a:t>
            </a:r>
            <a:r>
              <a:rPr lang="en-US" altLang="ja-JP" sz="1400" b="1" dirty="0"/>
              <a:t>MS</a:t>
            </a:r>
            <a:r>
              <a:rPr lang="ja-JP" altLang="en-US" sz="1400" b="1" dirty="0"/>
              <a:t>リーダーズの作品）</a:t>
            </a:r>
            <a:endParaRPr lang="ja-JP" altLang="ja-JP" sz="1400" dirty="0"/>
          </a:p>
        </p:txBody>
      </p:sp>
      <p:sp>
        <p:nvSpPr>
          <p:cNvPr id="32" name="正方形/長方形 31">
            <a:extLst>
              <a:ext uri="{FF2B5EF4-FFF2-40B4-BE49-F238E27FC236}">
                <a16:creationId xmlns:a16="http://schemas.microsoft.com/office/drawing/2014/main" id="{21CB7565-5C93-416B-9B98-7F9A24F9639E}"/>
              </a:ext>
            </a:extLst>
          </p:cNvPr>
          <p:cNvSpPr/>
          <p:nvPr/>
        </p:nvSpPr>
        <p:spPr>
          <a:xfrm>
            <a:off x="-83069" y="84162"/>
            <a:ext cx="7047348" cy="892918"/>
          </a:xfrm>
          <a:prstGeom prst="rect">
            <a:avLst/>
          </a:prstGeom>
          <a:noFill/>
          <a:ln>
            <a:noFill/>
          </a:ln>
          <a:scene3d>
            <a:camera prst="orthographicFront"/>
            <a:lightRig rig="threePt" dir="t"/>
          </a:scene3d>
          <a:sp3d>
            <a:extrusionClr>
              <a:schemeClr val="bg1"/>
            </a:extrusionClr>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000" b="1" dirty="0">
                <a:solidFill>
                  <a:srgbClr val="FFFF00"/>
                </a:solidFill>
                <a:effectLst>
                  <a:glow rad="127000">
                    <a:srgbClr val="0070C0"/>
                  </a:glow>
                </a:effectLst>
                <a:latin typeface="+mn-ea"/>
              </a:rPr>
              <a:t>ニセ電話詐欺の被害に遭わないために</a:t>
            </a:r>
          </a:p>
        </p:txBody>
      </p:sp>
      <p:sp>
        <p:nvSpPr>
          <p:cNvPr id="30" name="正方形/長方形 29">
            <a:extLst>
              <a:ext uri="{FF2B5EF4-FFF2-40B4-BE49-F238E27FC236}">
                <a16:creationId xmlns:a16="http://schemas.microsoft.com/office/drawing/2014/main" id="{2DF18F6D-36A3-419D-B657-7AE8CFE257BA}"/>
              </a:ext>
            </a:extLst>
          </p:cNvPr>
          <p:cNvSpPr/>
          <p:nvPr/>
        </p:nvSpPr>
        <p:spPr>
          <a:xfrm>
            <a:off x="3118749" y="8672250"/>
            <a:ext cx="3796497" cy="7189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rgbClr val="FF0000"/>
              </a:solidFill>
              <a:latin typeface="HGS創英角ﾎﾟｯﾌﾟ体" panose="040B0A00000000000000" pitchFamily="50" charset="-128"/>
              <a:ea typeface="HGS創英角ﾎﾟｯﾌﾟ体" panose="040B0A00000000000000" pitchFamily="50" charset="-128"/>
            </a:endParaRPr>
          </a:p>
        </p:txBody>
      </p:sp>
      <p:grpSp>
        <p:nvGrpSpPr>
          <p:cNvPr id="27" name="グループ化 26"/>
          <p:cNvGrpSpPr/>
          <p:nvPr/>
        </p:nvGrpSpPr>
        <p:grpSpPr>
          <a:xfrm>
            <a:off x="2224442" y="6927486"/>
            <a:ext cx="4318439" cy="2497531"/>
            <a:chOff x="3363390" y="8411001"/>
            <a:chExt cx="3665186" cy="3006352"/>
          </a:xfrm>
        </p:grpSpPr>
        <p:sp>
          <p:nvSpPr>
            <p:cNvPr id="21" name="角丸四角形 9">
              <a:extLst>
                <a:ext uri="{FF2B5EF4-FFF2-40B4-BE49-F238E27FC236}">
                  <a16:creationId xmlns:a16="http://schemas.microsoft.com/office/drawing/2014/main" id="{A71D5304-2676-4D25-A325-1FC3C8132418}"/>
                </a:ext>
              </a:extLst>
            </p:cNvPr>
            <p:cNvSpPr/>
            <p:nvPr/>
          </p:nvSpPr>
          <p:spPr>
            <a:xfrm flipH="1">
              <a:off x="3363390" y="8411001"/>
              <a:ext cx="3665186" cy="2832213"/>
            </a:xfrm>
            <a:prstGeom prst="roundRect">
              <a:avLst>
                <a:gd name="adj" fmla="val 2422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457200" algn="l" rtl="0" eaLnBrk="0" fontAlgn="base" hangingPunct="0">
                <a:spcBef>
                  <a:spcPct val="0"/>
                </a:spcBef>
                <a:spcAft>
                  <a:spcPct val="0"/>
                </a:spcAft>
                <a:defRPr kumimoji="1" kern="1200">
                  <a:solidFill>
                    <a:schemeClr val="lt1"/>
                  </a:solidFill>
                  <a:latin typeface="+mn-lt"/>
                  <a:ea typeface="+mn-ea"/>
                  <a:cs typeface="+mn-cs"/>
                </a:defRPr>
              </a:lvl2pPr>
              <a:lvl3pPr marL="914400" algn="l" rtl="0" eaLnBrk="0" fontAlgn="base" hangingPunct="0">
                <a:spcBef>
                  <a:spcPct val="0"/>
                </a:spcBef>
                <a:spcAft>
                  <a:spcPct val="0"/>
                </a:spcAft>
                <a:defRPr kumimoji="1" kern="1200">
                  <a:solidFill>
                    <a:schemeClr val="lt1"/>
                  </a:solidFill>
                  <a:latin typeface="+mn-lt"/>
                  <a:ea typeface="+mn-ea"/>
                  <a:cs typeface="+mn-cs"/>
                </a:defRPr>
              </a:lvl3pPr>
              <a:lvl4pPr marL="1371600" algn="l" rtl="0" eaLnBrk="0" fontAlgn="base" hangingPunct="0">
                <a:spcBef>
                  <a:spcPct val="0"/>
                </a:spcBef>
                <a:spcAft>
                  <a:spcPct val="0"/>
                </a:spcAft>
                <a:defRPr kumimoji="1" kern="1200">
                  <a:solidFill>
                    <a:schemeClr val="lt1"/>
                  </a:solidFill>
                  <a:latin typeface="+mn-lt"/>
                  <a:ea typeface="+mn-ea"/>
                  <a:cs typeface="+mn-cs"/>
                </a:defRPr>
              </a:lvl4pPr>
              <a:lvl5pPr marL="1828800"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176213" indent="-176213">
                <a:defRPr/>
              </a:pPr>
              <a:r>
                <a:rPr lang="ja-JP" altLang="en-US" dirty="0">
                  <a:solidFill>
                    <a:schemeClr val="tx1"/>
                  </a:solidFill>
                  <a:latin typeface="HGS創英角ﾎﾟｯﾌﾟ体" panose="040B0A00000000000000" pitchFamily="50" charset="-128"/>
                  <a:ea typeface="HGS創英角ﾎﾟｯﾌﾟ体" panose="040B0A00000000000000" pitchFamily="50" charset="-128"/>
                </a:rPr>
                <a:t>養老警察署管内</a:t>
              </a:r>
              <a:endParaRPr lang="en-US" altLang="ja-JP" dirty="0">
                <a:solidFill>
                  <a:schemeClr val="tx1"/>
                </a:solidFill>
                <a:latin typeface="HGS創英角ﾎﾟｯﾌﾟ体" panose="040B0A00000000000000" pitchFamily="50" charset="-128"/>
                <a:ea typeface="HGS創英角ﾎﾟｯﾌﾟ体" panose="040B0A00000000000000" pitchFamily="50" charset="-128"/>
              </a:endParaRPr>
            </a:p>
            <a:p>
              <a:pPr marL="176213" indent="-176213">
                <a:defRPr/>
              </a:pPr>
              <a:r>
                <a:rPr lang="ja-JP" altLang="en-US" dirty="0">
                  <a:solidFill>
                    <a:schemeClr val="tx1"/>
                  </a:solidFill>
                  <a:latin typeface="HGS創英角ﾎﾟｯﾌﾟ体" panose="040B0A00000000000000" pitchFamily="50" charset="-128"/>
                  <a:ea typeface="HGS創英角ﾎﾟｯﾌﾟ体" panose="040B0A00000000000000" pitchFamily="50" charset="-128"/>
                </a:rPr>
                <a:t>　　事件事故等の発生状況</a:t>
              </a:r>
              <a:endParaRPr lang="en-US" altLang="ja-JP" dirty="0">
                <a:solidFill>
                  <a:schemeClr val="tx1"/>
                </a:solidFill>
                <a:latin typeface="HGS創英角ﾎﾟｯﾌﾟ体" panose="040B0A00000000000000" pitchFamily="50" charset="-128"/>
                <a:ea typeface="HGS創英角ﾎﾟｯﾌﾟ体" panose="040B0A00000000000000" pitchFamily="50" charset="-128"/>
              </a:endParaRPr>
            </a:p>
            <a:p>
              <a:pPr marL="176213" indent="-176213">
                <a:defRPr/>
              </a:pPr>
              <a:r>
                <a:rPr lang="ja-JP" altLang="en-US" dirty="0">
                  <a:solidFill>
                    <a:schemeClr val="tx1"/>
                  </a:solidFill>
                  <a:latin typeface="HGS創英角ﾎﾟｯﾌﾟ体" panose="040B0A00000000000000" pitchFamily="50" charset="-128"/>
                  <a:ea typeface="HGS創英角ﾎﾟｯﾌﾟ体" panose="040B0A00000000000000" pitchFamily="50" charset="-128"/>
                </a:rPr>
                <a:t>　　　　　</a:t>
              </a:r>
              <a:r>
                <a:rPr lang="ja-JP" altLang="en-US">
                  <a:solidFill>
                    <a:schemeClr val="tx1"/>
                  </a:solidFill>
                  <a:latin typeface="HGS創英角ﾎﾟｯﾌﾟ体" panose="040B0A00000000000000" pitchFamily="50" charset="-128"/>
                  <a:ea typeface="HGS創英角ﾎﾟｯﾌﾟ体" panose="040B0A00000000000000" pitchFamily="50" charset="-128"/>
                </a:rPr>
                <a:t>（</a:t>
              </a:r>
              <a:r>
                <a:rPr lang="ja-JP" altLang="en-US" smtClean="0">
                  <a:solidFill>
                    <a:schemeClr val="tx1"/>
                  </a:solidFill>
                  <a:latin typeface="HGS創英角ﾎﾟｯﾌﾟ体" panose="040B0A00000000000000" pitchFamily="50" charset="-128"/>
                  <a:ea typeface="HGS創英角ﾎﾟｯﾌﾟ体" panose="040B0A00000000000000" pitchFamily="50" charset="-128"/>
                </a:rPr>
                <a:t>Ｒ５年１０月</a:t>
              </a:r>
              <a:r>
                <a:rPr lang="ja-JP" altLang="en-US" dirty="0">
                  <a:solidFill>
                    <a:schemeClr val="tx1"/>
                  </a:solidFill>
                  <a:latin typeface="HGS創英角ﾎﾟｯﾌﾟ体" panose="040B0A00000000000000" pitchFamily="50" charset="-128"/>
                  <a:ea typeface="HGS創英角ﾎﾟｯﾌﾟ体" panose="040B0A00000000000000" pitchFamily="50" charset="-128"/>
                </a:rPr>
                <a:t>末）</a:t>
              </a:r>
              <a:endParaRPr lang="en-US" altLang="ja-JP" dirty="0">
                <a:solidFill>
                  <a:schemeClr val="tx1"/>
                </a:solidFill>
                <a:latin typeface="HGS創英角ﾎﾟｯﾌﾟ体" panose="040B0A00000000000000" pitchFamily="50" charset="-128"/>
                <a:ea typeface="HGS創英角ﾎﾟｯﾌﾟ体" panose="040B0A00000000000000" pitchFamily="50" charset="-128"/>
              </a:endParaRPr>
            </a:p>
            <a:p>
              <a:pPr>
                <a:defRPr/>
              </a:pPr>
              <a:r>
                <a:rPr lang="ja-JP" altLang="en-US" dirty="0">
                  <a:solidFill>
                    <a:schemeClr val="tx1"/>
                  </a:solidFill>
                  <a:latin typeface="HGS創英角ﾎﾟｯﾌﾟ体" panose="040B0A00000000000000" pitchFamily="50" charset="-128"/>
                  <a:ea typeface="HGS創英角ﾎﾟｯﾌﾟ体" panose="040B0A00000000000000" pitchFamily="50" charset="-128"/>
                </a:rPr>
                <a:t>・人身事故２８件　（死者</a:t>
              </a:r>
              <a:r>
                <a:rPr lang="ja-JP" altLang="en-US" dirty="0" smtClean="0">
                  <a:solidFill>
                    <a:schemeClr val="tx1"/>
                  </a:solidFill>
                  <a:latin typeface="HGS創英角ﾎﾟｯﾌﾟ体" panose="040B0A00000000000000" pitchFamily="50" charset="-128"/>
                  <a:ea typeface="HGS創英角ﾎﾟｯﾌﾟ体" panose="040B0A00000000000000" pitchFamily="50" charset="-128"/>
                </a:rPr>
                <a:t>０件）</a:t>
              </a:r>
              <a:endParaRPr lang="en-US" altLang="ja-JP" dirty="0">
                <a:solidFill>
                  <a:schemeClr val="tx1"/>
                </a:solidFill>
                <a:latin typeface="HGS創英角ﾎﾟｯﾌﾟ体" panose="040B0A00000000000000" pitchFamily="50" charset="-128"/>
                <a:ea typeface="HGS創英角ﾎﾟｯﾌﾟ体" panose="040B0A00000000000000" pitchFamily="50" charset="-128"/>
              </a:endParaRPr>
            </a:p>
            <a:p>
              <a:pPr marL="176213" indent="-176213">
                <a:defRPr/>
              </a:pPr>
              <a:r>
                <a:rPr lang="ja-JP" altLang="en-US" dirty="0">
                  <a:solidFill>
                    <a:schemeClr val="tx1"/>
                  </a:solidFill>
                  <a:latin typeface="HGS創英角ﾎﾟｯﾌﾟ体" panose="040B0A00000000000000" pitchFamily="50" charset="-128"/>
                  <a:ea typeface="HGS創英角ﾎﾟｯﾌﾟ体" panose="040B0A00000000000000" pitchFamily="50" charset="-128"/>
                </a:rPr>
                <a:t>・刑法犯認知件数１６５件</a:t>
              </a:r>
              <a:endParaRPr lang="en-US" altLang="ja-JP" dirty="0">
                <a:solidFill>
                  <a:schemeClr val="tx1"/>
                </a:solidFill>
                <a:latin typeface="HGS創英角ﾎﾟｯﾌﾟ体" panose="040B0A00000000000000" pitchFamily="50" charset="-128"/>
                <a:ea typeface="HGS創英角ﾎﾟｯﾌﾟ体" panose="040B0A00000000000000" pitchFamily="50" charset="-128"/>
              </a:endParaRPr>
            </a:p>
            <a:p>
              <a:pPr marL="176213" indent="-176213">
                <a:defRPr/>
              </a:pPr>
              <a:r>
                <a:rPr lang="ja-JP" altLang="en-US" dirty="0" smtClean="0">
                  <a:solidFill>
                    <a:schemeClr val="tx1"/>
                  </a:solidFill>
                  <a:latin typeface="HGS創英角ﾎﾟｯﾌﾟ体" panose="040B0A00000000000000" pitchFamily="50" charset="-128"/>
                  <a:ea typeface="HGS創英角ﾎﾟｯﾌﾟ体" panose="040B0A00000000000000" pitchFamily="50" charset="-128"/>
                </a:rPr>
                <a:t>（うち池辺駐在所管内</a:t>
              </a:r>
              <a:r>
                <a:rPr lang="ja-JP" altLang="en-US" dirty="0">
                  <a:solidFill>
                    <a:schemeClr val="tx1"/>
                  </a:solidFill>
                  <a:latin typeface="HGS創英角ﾎﾟｯﾌﾟ体" panose="040B0A00000000000000" pitchFamily="50" charset="-128"/>
                  <a:ea typeface="HGS創英角ﾎﾟｯﾌﾟ体" panose="040B0A00000000000000" pitchFamily="50" charset="-128"/>
                </a:rPr>
                <a:t>１３件）　</a:t>
              </a:r>
              <a:r>
                <a:rPr lang="ja-JP" altLang="en-US" dirty="0">
                  <a:solidFill>
                    <a:schemeClr val="tx1"/>
                  </a:solidFill>
                  <a:latin typeface="+mj-ea"/>
                  <a:ea typeface="+mj-ea"/>
                </a:rPr>
                <a:t>　　  　　　</a:t>
              </a:r>
              <a:endParaRPr lang="en-US" altLang="ja-JP" dirty="0">
                <a:solidFill>
                  <a:schemeClr val="tx1"/>
                </a:solidFill>
                <a:latin typeface="+mj-ea"/>
                <a:ea typeface="+mj-ea"/>
              </a:endParaRPr>
            </a:p>
          </p:txBody>
        </p:sp>
        <p:pic>
          <p:nvPicPr>
            <p:cNvPr id="23" name="図 26">
              <a:extLst>
                <a:ext uri="{FF2B5EF4-FFF2-40B4-BE49-F238E27FC236}">
                  <a16:creationId xmlns:a16="http://schemas.microsoft.com/office/drawing/2014/main" id="{C15ADDD0-C227-43D2-8AB0-8E284F08DFD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981815" y="10426753"/>
              <a:ext cx="203041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 name="グループ化 2072">
            <a:extLst>
              <a:ext uri="{FF2B5EF4-FFF2-40B4-BE49-F238E27FC236}">
                <a16:creationId xmlns:a16="http://schemas.microsoft.com/office/drawing/2014/main" id="{6AC36573-3E92-4625-A703-7DC88076C0F7}"/>
              </a:ext>
            </a:extLst>
          </p:cNvPr>
          <p:cNvGrpSpPr>
            <a:grpSpLocks/>
          </p:cNvGrpSpPr>
          <p:nvPr/>
        </p:nvGrpSpPr>
        <p:grpSpPr bwMode="auto">
          <a:xfrm>
            <a:off x="150813" y="4209"/>
            <a:ext cx="6572250" cy="828765"/>
            <a:chOff x="142852" y="468280"/>
            <a:chExt cx="6572273" cy="928720"/>
          </a:xfrm>
        </p:grpSpPr>
        <p:sp>
          <p:nvSpPr>
            <p:cNvPr id="25" name="正方形/長方形 24">
              <a:extLst>
                <a:ext uri="{FF2B5EF4-FFF2-40B4-BE49-F238E27FC236}">
                  <a16:creationId xmlns:a16="http://schemas.microsoft.com/office/drawing/2014/main" id="{F65DE0EA-782B-47E5-8BCE-26B3A18C8658}"/>
                </a:ext>
              </a:extLst>
            </p:cNvPr>
            <p:cNvSpPr/>
            <p:nvPr/>
          </p:nvSpPr>
          <p:spPr>
            <a:xfrm>
              <a:off x="142852" y="468280"/>
              <a:ext cx="4714908" cy="928694"/>
            </a:xfrm>
            <a:prstGeom prst="rect">
              <a:avLst/>
            </a:prstGeom>
            <a:solidFill>
              <a:srgbClr val="FFFFCC"/>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dist" eaLnBrk="1" fontAlgn="auto" hangingPunct="1">
                <a:spcBef>
                  <a:spcPts val="0"/>
                </a:spcBef>
                <a:spcAft>
                  <a:spcPts val="0"/>
                </a:spcAft>
                <a:defRPr/>
              </a:pPr>
              <a:endParaRPr lang="en-US" altLang="ja-JP"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a typeface="ＤＦ特太ゴシック体" pitchFamily="1" charset="-128"/>
              </a:endParaRPr>
            </a:p>
            <a:p>
              <a:pPr eaLnBrk="1" fontAlgn="auto" hangingPunct="1">
                <a:spcBef>
                  <a:spcPts val="0"/>
                </a:spcBef>
                <a:spcAft>
                  <a:spcPts val="0"/>
                </a:spcAft>
                <a:defRPr/>
              </a:pPr>
              <a:r>
                <a:rPr lang="ja-JP" altLang="en-US" sz="3200" b="1" dirty="0">
                  <a:ln w="11430">
                    <a:solidFill>
                      <a:schemeClr val="bg1">
                        <a:lumMod val="50000"/>
                      </a:schemeClr>
                    </a:solidFill>
                  </a:ln>
                  <a:solidFill>
                    <a:srgbClr val="000000"/>
                  </a:solidFill>
                  <a:effectLst>
                    <a:outerShdw blurRad="50800" dist="39000" dir="5460000" algn="tl">
                      <a:srgbClr val="000000">
                        <a:alpha val="38000"/>
                      </a:srgbClr>
                    </a:outerShdw>
                  </a:effectLst>
                  <a:latin typeface="HGP創英角ｺﾞｼｯｸUB" pitchFamily="50" charset="-128"/>
                  <a:ea typeface="HGP創英角ｺﾞｼｯｸUB" pitchFamily="50" charset="-128"/>
                </a:rPr>
                <a:t>  パトロール池辺１２月号</a:t>
              </a:r>
              <a:endParaRPr lang="en-US" altLang="ja-JP" sz="3200" b="1" dirty="0">
                <a:ln w="11430">
                  <a:solidFill>
                    <a:schemeClr val="bg1">
                      <a:lumMod val="50000"/>
                    </a:schemeClr>
                  </a:solidFill>
                </a:ln>
                <a:solidFill>
                  <a:srgbClr val="000000"/>
                </a:solidFill>
                <a:effectLst>
                  <a:outerShdw blurRad="50800" dist="39000" dir="5460000" algn="tl">
                    <a:srgbClr val="000000">
                      <a:alpha val="38000"/>
                    </a:srgbClr>
                  </a:outerShdw>
                </a:effectLst>
                <a:uFill>
                  <a:solidFill>
                    <a:srgbClr val="002060"/>
                  </a:solidFill>
                </a:uFill>
                <a:latin typeface="HGP創英角ｺﾞｼｯｸUB" pitchFamily="50" charset="-128"/>
                <a:ea typeface="HGP創英角ｺﾞｼｯｸUB" pitchFamily="50" charset="-128"/>
              </a:endParaRPr>
            </a:p>
            <a:p>
              <a:pPr algn="dist" eaLnBrk="1" fontAlgn="auto" hangingPunct="1">
                <a:spcBef>
                  <a:spcPts val="0"/>
                </a:spcBef>
                <a:spcAft>
                  <a:spcPts val="0"/>
                </a:spcAft>
                <a:defRPr/>
              </a:pPr>
              <a:endParaRPr lang="ja-JP" altLang="en-US" sz="3200" b="1" dirty="0">
                <a:ln w="11430">
                  <a:solidFill>
                    <a:schemeClr val="bg1">
                      <a:lumMod val="50000"/>
                    </a:schemeClr>
                  </a:solidFill>
                </a:ln>
                <a:solidFill>
                  <a:srgbClr val="000000"/>
                </a:solidFill>
                <a:effectLst>
                  <a:outerShdw blurRad="50800" dist="39000" dir="5460000" algn="tl">
                    <a:srgbClr val="000000">
                      <a:alpha val="38000"/>
                    </a:srgbClr>
                  </a:outerShdw>
                </a:effectLst>
                <a:latin typeface="HGP創英角ｺﾞｼｯｸUB" pitchFamily="50" charset="-128"/>
                <a:ea typeface="HGP創英角ｺﾞｼｯｸUB" pitchFamily="50" charset="-128"/>
              </a:endParaRPr>
            </a:p>
          </p:txBody>
        </p:sp>
        <p:sp>
          <p:nvSpPr>
            <p:cNvPr id="26" name="正方形/長方形 25">
              <a:extLst>
                <a:ext uri="{FF2B5EF4-FFF2-40B4-BE49-F238E27FC236}">
                  <a16:creationId xmlns:a16="http://schemas.microsoft.com/office/drawing/2014/main" id="{E2EF015E-3568-47F6-BE11-BB0978111084}"/>
                </a:ext>
              </a:extLst>
            </p:cNvPr>
            <p:cNvSpPr/>
            <p:nvPr/>
          </p:nvSpPr>
          <p:spPr>
            <a:xfrm>
              <a:off x="4857743" y="468280"/>
              <a:ext cx="1857382" cy="928720"/>
            </a:xfrm>
            <a:prstGeom prst="rect">
              <a:avLst/>
            </a:prstGeom>
            <a:solidFill>
              <a:srgbClr val="FFFFCC"/>
            </a:solidFill>
            <a:ln w="19050">
              <a:solidFill>
                <a:schemeClr val="tx1"/>
              </a:solidFill>
            </a:ln>
          </p:spPr>
          <p:style>
            <a:lnRef idx="1">
              <a:schemeClr val="accent1"/>
            </a:lnRef>
            <a:fillRef idx="2">
              <a:schemeClr val="accent1"/>
            </a:fillRef>
            <a:effectRef idx="1">
              <a:schemeClr val="accent1"/>
            </a:effectRef>
            <a:fontRef idx="minor">
              <a:schemeClr val="dk1"/>
            </a:fontRef>
          </p:style>
          <p:txBody>
            <a:bodyPr anchor="ctr"/>
            <a:lstStyle/>
            <a:p>
              <a:pPr algn="dist" eaLnBrk="1" fontAlgn="auto" hangingPunct="1">
                <a:spcBef>
                  <a:spcPts val="0"/>
                </a:spcBef>
                <a:spcAft>
                  <a:spcPts val="0"/>
                </a:spcAft>
                <a:defRPr/>
              </a:pPr>
              <a:endParaRPr lang="en-US" altLang="ja-JP" sz="1050" dirty="0">
                <a:ea typeface="ＤＦ特太ゴシック体" pitchFamily="1" charset="-128"/>
              </a:endParaRPr>
            </a:p>
            <a:p>
              <a:pPr algn="dist" eaLnBrk="1" fontAlgn="auto" hangingPunct="1">
                <a:spcBef>
                  <a:spcPts val="0"/>
                </a:spcBef>
                <a:spcAft>
                  <a:spcPts val="0"/>
                </a:spcAft>
                <a:defRPr/>
              </a:pPr>
              <a:endParaRPr lang="en-US" altLang="ja-JP" sz="1050" dirty="0">
                <a:ea typeface="ＤＦ特太ゴシック体" pitchFamily="1" charset="-128"/>
              </a:endParaRPr>
            </a:p>
            <a:p>
              <a:pPr algn="dist" eaLnBrk="1" fontAlgn="auto" hangingPunct="1">
                <a:spcBef>
                  <a:spcPts val="0"/>
                </a:spcBef>
                <a:spcAft>
                  <a:spcPts val="0"/>
                </a:spcAft>
                <a:defRPr/>
              </a:pPr>
              <a:r>
                <a:rPr lang="ja-JP" altLang="en-US" sz="1050" dirty="0">
                  <a:ea typeface="ＤＦ特太ゴシック体" pitchFamily="1" charset="-128"/>
                </a:rPr>
                <a:t>令和５年１２月１日</a:t>
              </a:r>
              <a:endParaRPr lang="en-US" altLang="ja-JP" sz="1050" dirty="0">
                <a:ea typeface="ＤＦ特太ゴシック体" pitchFamily="1" charset="-128"/>
              </a:endParaRPr>
            </a:p>
            <a:p>
              <a:pPr algn="dist" eaLnBrk="1" fontAlgn="auto" hangingPunct="1">
                <a:spcBef>
                  <a:spcPts val="0"/>
                </a:spcBef>
                <a:spcAft>
                  <a:spcPts val="0"/>
                </a:spcAft>
                <a:defRPr/>
              </a:pPr>
              <a:r>
                <a:rPr lang="ja-JP" altLang="en-US" sz="1050" dirty="0">
                  <a:ea typeface="ＤＦ特太ゴシック体" pitchFamily="1" charset="-128"/>
                </a:rPr>
                <a:t>養老警察署</a:t>
              </a:r>
              <a:endParaRPr lang="en-US" altLang="ja-JP" sz="1050" dirty="0">
                <a:ea typeface="ＤＦ特太ゴシック体" pitchFamily="1" charset="-128"/>
              </a:endParaRPr>
            </a:p>
            <a:p>
              <a:pPr algn="dist" eaLnBrk="1" fontAlgn="auto" hangingPunct="1">
                <a:spcBef>
                  <a:spcPts val="0"/>
                </a:spcBef>
                <a:spcAft>
                  <a:spcPts val="0"/>
                </a:spcAft>
                <a:defRPr/>
              </a:pPr>
              <a:r>
                <a:rPr lang="ja-JP" altLang="en-US" sz="1050" dirty="0">
                  <a:ea typeface="ＤＦ特太ゴシック体" pitchFamily="1" charset="-128"/>
                </a:rPr>
                <a:t>池辺駐在所</a:t>
              </a:r>
              <a:endParaRPr lang="en-US" altLang="ja-JP" sz="1050" dirty="0">
                <a:ea typeface="ＤＦ特太ゴシック体" pitchFamily="1" charset="-128"/>
              </a:endParaRPr>
            </a:p>
            <a:p>
              <a:pPr algn="dist" eaLnBrk="1" fontAlgn="auto" hangingPunct="1">
                <a:spcBef>
                  <a:spcPts val="0"/>
                </a:spcBef>
                <a:spcAft>
                  <a:spcPts val="0"/>
                </a:spcAft>
                <a:defRPr/>
              </a:pPr>
              <a:r>
                <a:rPr lang="ja-JP" altLang="en-US" sz="1050" dirty="0">
                  <a:ea typeface="ＤＦ特太ゴシック体" pitchFamily="1" charset="-128"/>
                </a:rPr>
                <a:t>０５８４－３７－２１１１</a:t>
              </a:r>
              <a:endParaRPr lang="en-US" altLang="ja-JP" sz="1050" dirty="0">
                <a:ea typeface="ＤＦ特太ゴシック体" pitchFamily="1" charset="-128"/>
              </a:endParaRPr>
            </a:p>
            <a:p>
              <a:pPr algn="dist" eaLnBrk="1" fontAlgn="auto" hangingPunct="1">
                <a:spcBef>
                  <a:spcPts val="0"/>
                </a:spcBef>
                <a:spcAft>
                  <a:spcPts val="0"/>
                </a:spcAft>
                <a:defRPr/>
              </a:pPr>
              <a:endParaRPr lang="ja-JP" altLang="en-US" sz="1050" dirty="0">
                <a:ea typeface="ＤＦ特太ゴシック体" pitchFamily="1" charset="-128"/>
              </a:endParaRPr>
            </a:p>
          </p:txBody>
        </p:sp>
      </p:grpSp>
      <p:sp>
        <p:nvSpPr>
          <p:cNvPr id="9" name="テキスト ボックス 8"/>
          <p:cNvSpPr txBox="1"/>
          <p:nvPr/>
        </p:nvSpPr>
        <p:spPr>
          <a:xfrm>
            <a:off x="271405" y="1095056"/>
            <a:ext cx="6572250" cy="523220"/>
          </a:xfrm>
          <a:prstGeom prst="rect">
            <a:avLst/>
          </a:prstGeom>
          <a:noFill/>
        </p:spPr>
        <p:txBody>
          <a:bodyPr wrap="square" rtlCol="0">
            <a:spAutoFit/>
          </a:bodyPr>
          <a:lstStyle/>
          <a:p>
            <a:pPr algn="ctr"/>
            <a:r>
              <a:rPr kumimoji="1" lang="ja-JP" altLang="en-US" sz="2800" dirty="0">
                <a:latin typeface="HGS創英角ﾎﾟｯﾌﾟ体" panose="040B0A00000000000000" pitchFamily="50" charset="-128"/>
                <a:ea typeface="HGS創英角ﾎﾟｯﾌﾟ体" panose="040B0A00000000000000" pitchFamily="50" charset="-128"/>
              </a:rPr>
              <a:t>年末年始地域安全運動</a:t>
            </a:r>
            <a:endParaRPr kumimoji="1" lang="ja-JP" altLang="en-US" dirty="0">
              <a:latin typeface="HGS創英角ﾎﾟｯﾌﾟ体" panose="040B0A00000000000000" pitchFamily="50" charset="-128"/>
              <a:ea typeface="HGS創英角ﾎﾟｯﾌﾟ体" panose="040B0A00000000000000" pitchFamily="50" charset="-128"/>
            </a:endParaRPr>
          </a:p>
        </p:txBody>
      </p:sp>
      <p:grpSp>
        <p:nvGrpSpPr>
          <p:cNvPr id="16" name="グループ化 15"/>
          <p:cNvGrpSpPr/>
          <p:nvPr/>
        </p:nvGrpSpPr>
        <p:grpSpPr>
          <a:xfrm>
            <a:off x="0" y="1706635"/>
            <a:ext cx="6964279" cy="4089519"/>
            <a:chOff x="144981" y="1204093"/>
            <a:chExt cx="6749043" cy="3697988"/>
          </a:xfrm>
        </p:grpSpPr>
        <p:sp>
          <p:nvSpPr>
            <p:cNvPr id="6" name="角丸四角形 5"/>
            <p:cNvSpPr/>
            <p:nvPr/>
          </p:nvSpPr>
          <p:spPr>
            <a:xfrm>
              <a:off x="213117" y="1204093"/>
              <a:ext cx="6572250" cy="220558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p:cNvSpPr txBox="1"/>
            <p:nvPr/>
          </p:nvSpPr>
          <p:spPr>
            <a:xfrm>
              <a:off x="144981" y="1311882"/>
              <a:ext cx="6749043" cy="3590199"/>
            </a:xfrm>
            <a:prstGeom prst="rect">
              <a:avLst/>
            </a:prstGeom>
            <a:noFill/>
          </p:spPr>
          <p:txBody>
            <a:bodyPr wrap="square" rtlCol="0">
              <a:spAutoFit/>
            </a:bodyPr>
            <a:lstStyle/>
            <a:p>
              <a:r>
                <a:rPr kumimoji="1" lang="ja-JP" altLang="en-US" dirty="0">
                  <a:latin typeface="HGS創英角ﾎﾟｯﾌﾟ体" panose="040B0A00000000000000" pitchFamily="50" charset="-128"/>
                  <a:ea typeface="HGS創英角ﾎﾟｯﾌﾟ体" panose="040B0A00000000000000" pitchFamily="50" charset="-128"/>
                </a:rPr>
                <a:t>　</a:t>
              </a:r>
              <a:r>
                <a:rPr kumimoji="1" lang="ja-JP" altLang="en-US" dirty="0" smtClean="0">
                  <a:latin typeface="HGS創英角ﾎﾟｯﾌﾟ体" panose="040B0A00000000000000" pitchFamily="50" charset="-128"/>
                  <a:ea typeface="HGS創英角ﾎﾟｯﾌﾟ体" panose="040B0A00000000000000" pitchFamily="50" charset="-128"/>
                </a:rPr>
                <a:t>スローガン</a:t>
              </a:r>
              <a:endParaRPr kumimoji="1" lang="en-US" altLang="ja-JP" dirty="0">
                <a:latin typeface="HGS創英角ﾎﾟｯﾌﾟ体" panose="040B0A00000000000000" pitchFamily="50" charset="-128"/>
                <a:ea typeface="HGS創英角ﾎﾟｯﾌﾟ体" panose="040B0A00000000000000" pitchFamily="50" charset="-128"/>
              </a:endParaRPr>
            </a:p>
            <a:p>
              <a:r>
                <a:rPr kumimoji="1" lang="ja-JP" altLang="en-US" dirty="0">
                  <a:latin typeface="HGS創英角ﾎﾟｯﾌﾟ体" panose="040B0A00000000000000" pitchFamily="50" charset="-128"/>
                  <a:ea typeface="HGS創英角ﾎﾟｯﾌﾟ体" panose="040B0A00000000000000" pitchFamily="50" charset="-128"/>
                </a:rPr>
                <a:t>　～ゆく年くる年　みんなで守ろう　地域の安全～</a:t>
              </a:r>
              <a:endParaRPr kumimoji="1" lang="en-US" altLang="ja-JP" dirty="0">
                <a:latin typeface="HGS創英角ﾎﾟｯﾌﾟ体" panose="040B0A00000000000000" pitchFamily="50" charset="-128"/>
                <a:ea typeface="HGS創英角ﾎﾟｯﾌﾟ体" panose="040B0A00000000000000" pitchFamily="50" charset="-128"/>
              </a:endParaRPr>
            </a:p>
            <a:p>
              <a:r>
                <a:rPr kumimoji="1" lang="ja-JP" altLang="en-US" dirty="0" smtClean="0">
                  <a:latin typeface="HGS創英角ﾎﾟｯﾌﾟ体" panose="040B0A00000000000000" pitchFamily="50" charset="-128"/>
                  <a:ea typeface="HGS創英角ﾎﾟｯﾌﾟ体" panose="040B0A00000000000000" pitchFamily="50" charset="-128"/>
                </a:rPr>
                <a:t>（実施期間）令和５年</a:t>
              </a:r>
              <a:r>
                <a:rPr kumimoji="1" lang="en-US" altLang="ja-JP" dirty="0" smtClean="0">
                  <a:latin typeface="HGS創英角ﾎﾟｯﾌﾟ体" panose="040B0A00000000000000" pitchFamily="50" charset="-128"/>
                  <a:ea typeface="HGS創英角ﾎﾟｯﾌﾟ体" panose="040B0A00000000000000" pitchFamily="50" charset="-128"/>
                </a:rPr>
                <a:t>12</a:t>
              </a:r>
              <a:r>
                <a:rPr kumimoji="1" lang="ja-JP" altLang="en-US" dirty="0" smtClean="0">
                  <a:latin typeface="HGS創英角ﾎﾟｯﾌﾟ体" panose="040B0A00000000000000" pitchFamily="50" charset="-128"/>
                  <a:ea typeface="HGS創英角ﾎﾟｯﾌﾟ体" panose="040B0A00000000000000" pitchFamily="50" charset="-128"/>
                </a:rPr>
                <a:t>月</a:t>
              </a:r>
              <a:r>
                <a:rPr kumimoji="1" lang="en-US" altLang="ja-JP" dirty="0" smtClean="0">
                  <a:latin typeface="HGS創英角ﾎﾟｯﾌﾟ体" panose="040B0A00000000000000" pitchFamily="50" charset="-128"/>
                  <a:ea typeface="HGS創英角ﾎﾟｯﾌﾟ体" panose="040B0A00000000000000" pitchFamily="50" charset="-128"/>
                </a:rPr>
                <a:t>11</a:t>
              </a:r>
              <a:r>
                <a:rPr kumimoji="1" lang="ja-JP" altLang="en-US" dirty="0" smtClean="0">
                  <a:latin typeface="HGS創英角ﾎﾟｯﾌﾟ体" panose="040B0A00000000000000" pitchFamily="50" charset="-128"/>
                  <a:ea typeface="HGS創英角ﾎﾟｯﾌﾟ体" panose="040B0A00000000000000" pitchFamily="50" charset="-128"/>
                </a:rPr>
                <a:t>日</a:t>
              </a:r>
              <a:r>
                <a:rPr kumimoji="1" lang="ja-JP" altLang="en-US" dirty="0">
                  <a:latin typeface="HGS創英角ﾎﾟｯﾌﾟ体" panose="040B0A00000000000000" pitchFamily="50" charset="-128"/>
                  <a:ea typeface="HGS創英角ﾎﾟｯﾌﾟ体" panose="040B0A00000000000000" pitchFamily="50" charset="-128"/>
                </a:rPr>
                <a:t>（月）～令和６年１月５日（金）</a:t>
              </a:r>
              <a:endParaRPr kumimoji="1" lang="en-US" altLang="ja-JP" dirty="0">
                <a:latin typeface="HGS創英角ﾎﾟｯﾌﾟ体" panose="040B0A00000000000000" pitchFamily="50" charset="-128"/>
                <a:ea typeface="HGS創英角ﾎﾟｯﾌﾟ体" panose="040B0A00000000000000" pitchFamily="50" charset="-128"/>
              </a:endParaRPr>
            </a:p>
            <a:p>
              <a:r>
                <a:rPr kumimoji="1" lang="ja-JP" altLang="en-US" dirty="0">
                  <a:latin typeface="HGS創英角ﾎﾟｯﾌﾟ体" panose="040B0A00000000000000" pitchFamily="50" charset="-128"/>
                  <a:ea typeface="HGS創英角ﾎﾟｯﾌﾟ体" panose="040B0A00000000000000" pitchFamily="50" charset="-128"/>
                </a:rPr>
                <a:t>この運動は、地域の皆さんと協力しながら犯罪や事故の未然防止を図り、笑顔で新しい年を迎えることを目的に行うものです。</a:t>
              </a:r>
              <a:endParaRPr kumimoji="1" lang="en-US" altLang="ja-JP" dirty="0">
                <a:latin typeface="HGS創英角ﾎﾟｯﾌﾟ体" panose="040B0A00000000000000" pitchFamily="50" charset="-128"/>
                <a:ea typeface="HGS創英角ﾎﾟｯﾌﾟ体" panose="040B0A00000000000000" pitchFamily="50" charset="-128"/>
              </a:endParaRPr>
            </a:p>
            <a:p>
              <a:r>
                <a:rPr kumimoji="1" lang="ja-JP" altLang="en-US" dirty="0">
                  <a:latin typeface="HGS創英角ﾎﾟｯﾌﾟ体" panose="040B0A00000000000000" pitchFamily="50" charset="-128"/>
                  <a:ea typeface="HGS創英角ﾎﾟｯﾌﾟ体" panose="040B0A00000000000000" pitchFamily="50" charset="-128"/>
                </a:rPr>
                <a:t>🔶県民の身近で発生する犯罪の被害</a:t>
              </a:r>
              <a:r>
                <a:rPr kumimoji="1" lang="ja-JP" altLang="en-US" dirty="0" smtClean="0">
                  <a:latin typeface="HGS創英角ﾎﾟｯﾌﾟ体" panose="040B0A00000000000000" pitchFamily="50" charset="-128"/>
                  <a:ea typeface="HGS創英角ﾎﾟｯﾌﾟ体" panose="040B0A00000000000000" pitchFamily="50" charset="-128"/>
                </a:rPr>
                <a:t>防止</a:t>
              </a:r>
              <a:endParaRPr kumimoji="1" lang="en-US" altLang="ja-JP" dirty="0">
                <a:latin typeface="HGS創英角ﾎﾟｯﾌﾟ体" panose="040B0A00000000000000" pitchFamily="50" charset="-128"/>
                <a:ea typeface="HGS創英角ﾎﾟｯﾌﾟ体" panose="040B0A00000000000000" pitchFamily="50" charset="-128"/>
              </a:endParaRPr>
            </a:p>
            <a:p>
              <a:r>
                <a:rPr kumimoji="1" lang="ja-JP" altLang="en-US" dirty="0" smtClean="0">
                  <a:latin typeface="HGS創英角ﾎﾟｯﾌﾟ体" panose="040B0A00000000000000" pitchFamily="50" charset="-128"/>
                  <a:ea typeface="HGS創英角ﾎﾟｯﾌﾟ体" panose="040B0A00000000000000" pitchFamily="50" charset="-128"/>
                </a:rPr>
                <a:t>🔶ニセ</a:t>
              </a:r>
              <a:r>
                <a:rPr kumimoji="1" lang="ja-JP" altLang="en-US" dirty="0">
                  <a:latin typeface="HGS創英角ﾎﾟｯﾌﾟ体" panose="040B0A00000000000000" pitchFamily="50" charset="-128"/>
                  <a:ea typeface="HGS創英角ﾎﾟｯﾌﾟ体" panose="040B0A00000000000000" pitchFamily="50" charset="-128"/>
                </a:rPr>
                <a:t>電話詐欺の被害</a:t>
              </a:r>
              <a:r>
                <a:rPr kumimoji="1" lang="ja-JP" altLang="en-US" dirty="0" smtClean="0">
                  <a:latin typeface="HGS創英角ﾎﾟｯﾌﾟ体" panose="040B0A00000000000000" pitchFamily="50" charset="-128"/>
                  <a:ea typeface="HGS創英角ﾎﾟｯﾌﾟ体" panose="040B0A00000000000000" pitchFamily="50" charset="-128"/>
                </a:rPr>
                <a:t>防止</a:t>
              </a:r>
              <a:endParaRPr kumimoji="1" lang="en-US" altLang="ja-JP" dirty="0" smtClean="0">
                <a:latin typeface="HGS創英角ﾎﾟｯﾌﾟ体" panose="040B0A00000000000000" pitchFamily="50" charset="-128"/>
                <a:ea typeface="HGS創英角ﾎﾟｯﾌﾟ体" panose="040B0A00000000000000" pitchFamily="50" charset="-128"/>
              </a:endParaRPr>
            </a:p>
            <a:p>
              <a:r>
                <a:rPr kumimoji="1" lang="ja-JP" altLang="en-US" dirty="0" smtClean="0">
                  <a:latin typeface="HGS創英角ﾎﾟｯﾌﾟ体" panose="040B0A00000000000000" pitchFamily="50" charset="-128"/>
                  <a:ea typeface="HGS創英角ﾎﾟｯﾌﾟ体" panose="040B0A00000000000000" pitchFamily="50" charset="-128"/>
                </a:rPr>
                <a:t>🔶子供と女性の犯罪被害防止</a:t>
              </a:r>
              <a:endParaRPr kumimoji="1" lang="en-US" altLang="ja-JP" dirty="0" smtClean="0">
                <a:latin typeface="HGS創英角ﾎﾟｯﾌﾟ体" panose="040B0A00000000000000" pitchFamily="50" charset="-128"/>
                <a:ea typeface="HGS創英角ﾎﾟｯﾌﾟ体" panose="040B0A00000000000000" pitchFamily="50" charset="-128"/>
              </a:endParaRPr>
            </a:p>
            <a:p>
              <a:endParaRPr kumimoji="1" lang="en-US" altLang="ja-JP" dirty="0">
                <a:latin typeface="HGS創英角ﾎﾟｯﾌﾟ体" panose="040B0A00000000000000" pitchFamily="50" charset="-128"/>
                <a:ea typeface="HGS創英角ﾎﾟｯﾌﾟ体" panose="040B0A00000000000000" pitchFamily="50" charset="-128"/>
              </a:endParaRPr>
            </a:p>
            <a:p>
              <a:r>
                <a:rPr kumimoji="1" lang="ja-JP" altLang="en-US" dirty="0">
                  <a:latin typeface="HGS創英角ﾎﾟｯﾌﾟ体" panose="040B0A00000000000000" pitchFamily="50" charset="-128"/>
                  <a:ea typeface="HGS創英角ﾎﾟｯﾌﾟ体" panose="040B0A00000000000000" pitchFamily="50" charset="-128"/>
                </a:rPr>
                <a:t>　　　　</a:t>
              </a:r>
              <a:endParaRPr kumimoji="1" lang="en-US" altLang="ja-JP" sz="2400" dirty="0">
                <a:latin typeface="HGS創英角ﾎﾟｯﾌﾟ体" panose="040B0A00000000000000" pitchFamily="50" charset="-128"/>
                <a:ea typeface="HGS創英角ﾎﾟｯﾌﾟ体" panose="040B0A00000000000000" pitchFamily="50" charset="-128"/>
              </a:endParaRPr>
            </a:p>
            <a:p>
              <a:endParaRPr kumimoji="1" lang="en-US" altLang="ja-JP" dirty="0">
                <a:latin typeface="HGS創英角ﾎﾟｯﾌﾟ体" panose="040B0A00000000000000" pitchFamily="50" charset="-128"/>
                <a:ea typeface="HGS創英角ﾎﾟｯﾌﾟ体" panose="040B0A00000000000000" pitchFamily="50" charset="-128"/>
              </a:endParaRPr>
            </a:p>
            <a:p>
              <a:endParaRPr kumimoji="1" lang="en-US" altLang="ja-JP" dirty="0">
                <a:latin typeface="HGS創英角ﾎﾟｯﾌﾟ体" panose="040B0A00000000000000" pitchFamily="50" charset="-128"/>
                <a:ea typeface="HGS創英角ﾎﾟｯﾌﾟ体" panose="040B0A00000000000000" pitchFamily="50" charset="-128"/>
              </a:endParaRPr>
            </a:p>
            <a:p>
              <a:endParaRPr kumimoji="1" lang="ja-JP" altLang="en-US" dirty="0">
                <a:latin typeface="HGS創英角ﾎﾟｯﾌﾟ体" panose="040B0A00000000000000" pitchFamily="50" charset="-128"/>
                <a:ea typeface="HGS創英角ﾎﾟｯﾌﾟ体" panose="040B0A00000000000000" pitchFamily="50" charset="-128"/>
              </a:endParaRPr>
            </a:p>
            <a:p>
              <a:endParaRPr kumimoji="1" lang="ja-JP" altLang="en-US" dirty="0"/>
            </a:p>
          </p:txBody>
        </p:sp>
      </p:grpSp>
      <p:pic>
        <p:nvPicPr>
          <p:cNvPr id="20" name="図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658" y="1027327"/>
            <a:ext cx="622464" cy="704676"/>
          </a:xfrm>
          <a:prstGeom prst="rect">
            <a:avLst/>
          </a:prstGeom>
        </p:spPr>
      </p:pic>
      <p:sp>
        <p:nvSpPr>
          <p:cNvPr id="28" name="角丸四角形 27"/>
          <p:cNvSpPr/>
          <p:nvPr/>
        </p:nvSpPr>
        <p:spPr>
          <a:xfrm>
            <a:off x="70309" y="4184840"/>
            <a:ext cx="6652754" cy="2659549"/>
          </a:xfrm>
          <a:prstGeom prst="roundRect">
            <a:avLst>
              <a:gd name="adj"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4" name="図 3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1183" y="7026901"/>
            <a:ext cx="1957195" cy="1907669"/>
          </a:xfrm>
          <a:prstGeom prst="rect">
            <a:avLst/>
          </a:prstGeom>
        </p:spPr>
      </p:pic>
      <p:sp>
        <p:nvSpPr>
          <p:cNvPr id="36" name="テキスト ボックス 35"/>
          <p:cNvSpPr txBox="1"/>
          <p:nvPr/>
        </p:nvSpPr>
        <p:spPr>
          <a:xfrm>
            <a:off x="1146770" y="4234101"/>
            <a:ext cx="4564460" cy="523220"/>
          </a:xfrm>
          <a:prstGeom prst="rect">
            <a:avLst/>
          </a:prstGeom>
          <a:noFill/>
        </p:spPr>
        <p:txBody>
          <a:bodyPr wrap="square" rtlCol="0">
            <a:spAutoFit/>
          </a:bodyPr>
          <a:lstStyle/>
          <a:p>
            <a:r>
              <a:rPr kumimoji="1" lang="ja-JP" altLang="en-US" sz="2800" dirty="0">
                <a:latin typeface="HGS創英角ﾎﾟｯﾌﾟ体" panose="040B0A00000000000000" pitchFamily="50" charset="-128"/>
                <a:ea typeface="HGS創英角ﾎﾟｯﾌﾟ体" panose="040B0A00000000000000" pitchFamily="50" charset="-128"/>
              </a:rPr>
              <a:t>年末の交通安全県民運動</a:t>
            </a:r>
            <a:endParaRPr kumimoji="1" lang="en-US" altLang="ja-JP" sz="2800" dirty="0">
              <a:latin typeface="HGS創英角ﾎﾟｯﾌﾟ体" panose="040B0A00000000000000" pitchFamily="50" charset="-128"/>
              <a:ea typeface="HGS創英角ﾎﾟｯﾌﾟ体" panose="040B0A00000000000000" pitchFamily="50" charset="-128"/>
            </a:endParaRPr>
          </a:p>
        </p:txBody>
      </p:sp>
      <p:sp>
        <p:nvSpPr>
          <p:cNvPr id="37" name="テキスト ボックス 36"/>
          <p:cNvSpPr txBox="1"/>
          <p:nvPr/>
        </p:nvSpPr>
        <p:spPr>
          <a:xfrm>
            <a:off x="138327" y="4659477"/>
            <a:ext cx="6529601" cy="3662541"/>
          </a:xfrm>
          <a:prstGeom prst="rect">
            <a:avLst/>
          </a:prstGeom>
          <a:noFill/>
        </p:spPr>
        <p:txBody>
          <a:bodyPr wrap="square" rtlCol="0">
            <a:spAutoFit/>
          </a:bodyPr>
          <a:lstStyle/>
          <a:p>
            <a:r>
              <a:rPr kumimoji="1" lang="ja-JP" altLang="en-US" dirty="0">
                <a:latin typeface="HGS創英角ﾎﾟｯﾌﾟ体" panose="040B0A00000000000000" pitchFamily="50" charset="-128"/>
                <a:ea typeface="HGS創英角ﾎﾟｯﾌﾟ体" panose="040B0A00000000000000" pitchFamily="50" charset="-128"/>
              </a:rPr>
              <a:t>　　　　年末を　無事故で過ごし　よい年始　　　　　　　　　　　　　　　　　　　　　　</a:t>
            </a:r>
            <a:r>
              <a:rPr kumimoji="1" lang="ja-JP" altLang="en-US" sz="1700" dirty="0" smtClean="0">
                <a:latin typeface="HGS創英角ﾎﾟｯﾌﾟ体" panose="040B0A00000000000000" pitchFamily="50" charset="-128"/>
                <a:ea typeface="HGS創英角ﾎﾟｯﾌﾟ体" panose="040B0A00000000000000" pitchFamily="50" charset="-128"/>
              </a:rPr>
              <a:t>（実施期間）令和</a:t>
            </a:r>
            <a:r>
              <a:rPr kumimoji="1" lang="ja-JP" altLang="en-US" sz="1700" dirty="0">
                <a:latin typeface="HGS創英角ﾎﾟｯﾌﾟ体" panose="040B0A00000000000000" pitchFamily="50" charset="-128"/>
                <a:ea typeface="HGS創英角ﾎﾟｯﾌﾟ体" panose="040B0A00000000000000" pitchFamily="50" charset="-128"/>
              </a:rPr>
              <a:t>５年</a:t>
            </a:r>
            <a:r>
              <a:rPr kumimoji="1" lang="en-US" altLang="ja-JP" sz="1700" dirty="0">
                <a:latin typeface="HGS創英角ﾎﾟｯﾌﾟ体" panose="040B0A00000000000000" pitchFamily="50" charset="-128"/>
                <a:ea typeface="HGS創英角ﾎﾟｯﾌﾟ体" panose="040B0A00000000000000" pitchFamily="50" charset="-128"/>
              </a:rPr>
              <a:t>12</a:t>
            </a:r>
            <a:r>
              <a:rPr kumimoji="1" lang="ja-JP" altLang="en-US" sz="1700" dirty="0">
                <a:latin typeface="HGS創英角ﾎﾟｯﾌﾟ体" panose="040B0A00000000000000" pitchFamily="50" charset="-128"/>
                <a:ea typeface="HGS創英角ﾎﾟｯﾌﾟ体" panose="040B0A00000000000000" pitchFamily="50" charset="-128"/>
              </a:rPr>
              <a:t>月</a:t>
            </a:r>
            <a:r>
              <a:rPr kumimoji="1" lang="en-US" altLang="ja-JP" sz="1700" dirty="0">
                <a:latin typeface="HGS創英角ﾎﾟｯﾌﾟ体" panose="040B0A00000000000000" pitchFamily="50" charset="-128"/>
                <a:ea typeface="HGS創英角ﾎﾟｯﾌﾟ体" panose="040B0A00000000000000" pitchFamily="50" charset="-128"/>
              </a:rPr>
              <a:t>11</a:t>
            </a:r>
            <a:r>
              <a:rPr kumimoji="1" lang="ja-JP" altLang="en-US" sz="1700" dirty="0" smtClean="0">
                <a:latin typeface="HGS創英角ﾎﾟｯﾌﾟ体" panose="040B0A00000000000000" pitchFamily="50" charset="-128"/>
                <a:ea typeface="HGS創英角ﾎﾟｯﾌﾟ体" panose="040B0A00000000000000" pitchFamily="50" charset="-128"/>
              </a:rPr>
              <a:t>日（月）～令和</a:t>
            </a:r>
            <a:r>
              <a:rPr kumimoji="1" lang="ja-JP" altLang="en-US" sz="1700" dirty="0">
                <a:latin typeface="HGS創英角ﾎﾟｯﾌﾟ体" panose="040B0A00000000000000" pitchFamily="50" charset="-128"/>
                <a:ea typeface="HGS創英角ﾎﾟｯﾌﾟ体" panose="040B0A00000000000000" pitchFamily="50" charset="-128"/>
              </a:rPr>
              <a:t>５年</a:t>
            </a:r>
            <a:r>
              <a:rPr kumimoji="1" lang="en-US" altLang="ja-JP" sz="1700" dirty="0">
                <a:latin typeface="HGS創英角ﾎﾟｯﾌﾟ体" panose="040B0A00000000000000" pitchFamily="50" charset="-128"/>
                <a:ea typeface="HGS創英角ﾎﾟｯﾌﾟ体" panose="040B0A00000000000000" pitchFamily="50" charset="-128"/>
              </a:rPr>
              <a:t>12</a:t>
            </a:r>
            <a:r>
              <a:rPr kumimoji="1" lang="ja-JP" altLang="en-US" sz="1700" dirty="0">
                <a:latin typeface="HGS創英角ﾎﾟｯﾌﾟ体" panose="040B0A00000000000000" pitchFamily="50" charset="-128"/>
                <a:ea typeface="HGS創英角ﾎﾟｯﾌﾟ体" panose="040B0A00000000000000" pitchFamily="50" charset="-128"/>
              </a:rPr>
              <a:t>月</a:t>
            </a:r>
            <a:r>
              <a:rPr kumimoji="1" lang="en-US" altLang="ja-JP" sz="1700" dirty="0" smtClean="0">
                <a:latin typeface="HGS創英角ﾎﾟｯﾌﾟ体" panose="040B0A00000000000000" pitchFamily="50" charset="-128"/>
                <a:ea typeface="HGS創英角ﾎﾟｯﾌﾟ体" panose="040B0A00000000000000" pitchFamily="50" charset="-128"/>
              </a:rPr>
              <a:t>20</a:t>
            </a:r>
            <a:r>
              <a:rPr kumimoji="1" lang="ja-JP" altLang="en-US" sz="1700" dirty="0" smtClean="0">
                <a:latin typeface="HGS創英角ﾎﾟｯﾌﾟ体" panose="040B0A00000000000000" pitchFamily="50" charset="-128"/>
                <a:ea typeface="HGS創英角ﾎﾟｯﾌﾟ体" panose="040B0A00000000000000" pitchFamily="50" charset="-128"/>
              </a:rPr>
              <a:t>（水）</a:t>
            </a:r>
            <a:endParaRPr kumimoji="1" lang="en-US" altLang="ja-JP" sz="1700" dirty="0">
              <a:latin typeface="HGS創英角ﾎﾟｯﾌﾟ体" panose="040B0A00000000000000" pitchFamily="50" charset="-128"/>
              <a:ea typeface="HGS創英角ﾎﾟｯﾌﾟ体" panose="040B0A00000000000000" pitchFamily="50" charset="-128"/>
            </a:endParaRPr>
          </a:p>
          <a:p>
            <a:r>
              <a:rPr kumimoji="1" lang="ja-JP" altLang="en-US" dirty="0" smtClean="0">
                <a:latin typeface="HGS創英角ﾎﾟｯﾌﾟ体" panose="040B0A00000000000000" pitchFamily="50" charset="-128"/>
                <a:ea typeface="HGS創英角ﾎﾟｯﾌﾟ体" panose="040B0A00000000000000" pitchFamily="50" charset="-128"/>
              </a:rPr>
              <a:t>運動</a:t>
            </a:r>
            <a:r>
              <a:rPr kumimoji="1" lang="ja-JP" altLang="en-US" dirty="0">
                <a:latin typeface="HGS創英角ﾎﾟｯﾌﾟ体" panose="040B0A00000000000000" pitchFamily="50" charset="-128"/>
                <a:ea typeface="HGS創英角ﾎﾟｯﾌﾟ体" panose="040B0A00000000000000" pitchFamily="50" charset="-128"/>
              </a:rPr>
              <a:t>の重点</a:t>
            </a:r>
            <a:endParaRPr kumimoji="1" lang="en-US" altLang="ja-JP" dirty="0">
              <a:latin typeface="HGS創英角ﾎﾟｯﾌﾟ体" panose="040B0A00000000000000" pitchFamily="50" charset="-128"/>
              <a:ea typeface="HGS創英角ﾎﾟｯﾌﾟ体" panose="040B0A00000000000000" pitchFamily="50" charset="-128"/>
            </a:endParaRPr>
          </a:p>
          <a:p>
            <a:r>
              <a:rPr kumimoji="1" lang="ja-JP" altLang="en-US" dirty="0">
                <a:latin typeface="HGS創英角ﾎﾟｯﾌﾟ体" panose="040B0A00000000000000" pitchFamily="50" charset="-128"/>
                <a:ea typeface="HGS創英角ﾎﾟｯﾌﾟ体" panose="040B0A00000000000000" pitchFamily="50" charset="-128"/>
              </a:rPr>
              <a:t>〇夕暮れ時と夜間の交通事故防止</a:t>
            </a:r>
            <a:endParaRPr kumimoji="1" lang="en-US" altLang="ja-JP" dirty="0">
              <a:latin typeface="HGS創英角ﾎﾟｯﾌﾟ体" panose="040B0A00000000000000" pitchFamily="50" charset="-128"/>
              <a:ea typeface="HGS創英角ﾎﾟｯﾌﾟ体" panose="040B0A00000000000000" pitchFamily="50" charset="-128"/>
            </a:endParaRPr>
          </a:p>
          <a:p>
            <a:r>
              <a:rPr kumimoji="1" lang="ja-JP" altLang="en-US" dirty="0" smtClean="0">
                <a:latin typeface="HGS創英角ﾎﾟｯﾌﾟ体" panose="040B0A00000000000000" pitchFamily="50" charset="-128"/>
                <a:ea typeface="HGS創英角ﾎﾟｯﾌﾟ体" panose="040B0A00000000000000" pitchFamily="50" charset="-128"/>
              </a:rPr>
              <a:t>〇こどもと</a:t>
            </a:r>
            <a:r>
              <a:rPr kumimoji="1" lang="ja-JP" altLang="en-US" dirty="0">
                <a:latin typeface="HGS創英角ﾎﾟｯﾌﾟ体" panose="040B0A00000000000000" pitchFamily="50" charset="-128"/>
                <a:ea typeface="HGS創英角ﾎﾟｯﾌﾟ体" panose="040B0A00000000000000" pitchFamily="50" charset="-128"/>
              </a:rPr>
              <a:t>高齢者を始めとする歩行者の</a:t>
            </a:r>
            <a:r>
              <a:rPr kumimoji="1" lang="ja-JP" altLang="en-US" dirty="0" smtClean="0">
                <a:latin typeface="HGS創英角ﾎﾟｯﾌﾟ体" panose="040B0A00000000000000" pitchFamily="50" charset="-128"/>
                <a:ea typeface="HGS創英角ﾎﾟｯﾌﾟ体" panose="040B0A00000000000000" pitchFamily="50" charset="-128"/>
              </a:rPr>
              <a:t>安全の確保</a:t>
            </a:r>
            <a:endParaRPr kumimoji="1" lang="en-US" altLang="ja-JP" dirty="0">
              <a:latin typeface="HGS創英角ﾎﾟｯﾌﾟ体" panose="040B0A00000000000000" pitchFamily="50" charset="-128"/>
              <a:ea typeface="HGS創英角ﾎﾟｯﾌﾟ体" panose="040B0A00000000000000" pitchFamily="50" charset="-128"/>
            </a:endParaRPr>
          </a:p>
          <a:p>
            <a:r>
              <a:rPr kumimoji="1" lang="ja-JP" altLang="en-US" dirty="0">
                <a:latin typeface="HGS創英角ﾎﾟｯﾌﾟ体" panose="040B0A00000000000000" pitchFamily="50" charset="-128"/>
                <a:ea typeface="HGS創英角ﾎﾟｯﾌﾟ体" panose="040B0A00000000000000" pitchFamily="50" charset="-128"/>
              </a:rPr>
              <a:t>〇飲酒運転等の危険運転の根絶</a:t>
            </a:r>
            <a:endParaRPr kumimoji="1" lang="en-US" altLang="ja-JP" dirty="0">
              <a:latin typeface="HGS創英角ﾎﾟｯﾌﾟ体" panose="040B0A00000000000000" pitchFamily="50" charset="-128"/>
              <a:ea typeface="HGS創英角ﾎﾟｯﾌﾟ体" panose="040B0A00000000000000" pitchFamily="50" charset="-128"/>
            </a:endParaRPr>
          </a:p>
          <a:p>
            <a:r>
              <a:rPr kumimoji="1" lang="ja-JP" altLang="en-US" dirty="0">
                <a:latin typeface="HGS創英角ﾎﾟｯﾌﾟ体" panose="040B0A00000000000000" pitchFamily="50" charset="-128"/>
                <a:ea typeface="HGS創英角ﾎﾟｯﾌﾟ体" panose="040B0A00000000000000" pitchFamily="50" charset="-128"/>
              </a:rPr>
              <a:t>〇自転車等のヘルメット着用と安全利用の促進</a:t>
            </a:r>
            <a:endParaRPr kumimoji="1" lang="en-US" altLang="ja-JP" dirty="0">
              <a:latin typeface="HGS創英角ﾎﾟｯﾌﾟ体" panose="040B0A00000000000000" pitchFamily="50" charset="-128"/>
              <a:ea typeface="HGS創英角ﾎﾟｯﾌﾟ体" panose="040B0A00000000000000" pitchFamily="50" charset="-128"/>
            </a:endParaRPr>
          </a:p>
          <a:p>
            <a:endParaRPr kumimoji="1" lang="en-US" altLang="ja-JP" dirty="0">
              <a:latin typeface="HGS創英角ﾎﾟｯﾌﾟ体" panose="040B0A00000000000000" pitchFamily="50" charset="-128"/>
              <a:ea typeface="HGS創英角ﾎﾟｯﾌﾟ体" panose="040B0A00000000000000" pitchFamily="50" charset="-128"/>
            </a:endParaRPr>
          </a:p>
          <a:p>
            <a:r>
              <a:rPr kumimoji="1" lang="ja-JP" altLang="en-US" dirty="0">
                <a:latin typeface="HGS創英角ﾎﾟｯﾌﾟ体" panose="040B0A00000000000000" pitchFamily="50" charset="-128"/>
                <a:ea typeface="HGS創英角ﾎﾟｯﾌﾟ体" panose="040B0A00000000000000" pitchFamily="50" charset="-128"/>
              </a:rPr>
              <a:t>　</a:t>
            </a:r>
            <a:endParaRPr kumimoji="1" lang="en-US" altLang="ja-JP" dirty="0">
              <a:latin typeface="HGS創英角ﾎﾟｯﾌﾟ体" panose="040B0A00000000000000" pitchFamily="50" charset="-128"/>
              <a:ea typeface="HGS創英角ﾎﾟｯﾌﾟ体" panose="040B0A00000000000000" pitchFamily="50" charset="-128"/>
            </a:endParaRPr>
          </a:p>
          <a:p>
            <a:endParaRPr kumimoji="1" lang="en-US" altLang="ja-JP" dirty="0">
              <a:latin typeface="HGS創英角ﾎﾟｯﾌﾟ体" panose="040B0A00000000000000" pitchFamily="50" charset="-128"/>
              <a:ea typeface="HGS創英角ﾎﾟｯﾌﾟ体" panose="040B0A00000000000000" pitchFamily="50" charset="-128"/>
            </a:endParaRPr>
          </a:p>
          <a:p>
            <a:endParaRPr kumimoji="1" lang="en-US" altLang="ja-JP" dirty="0"/>
          </a:p>
          <a:p>
            <a:endParaRPr kumimoji="1" lang="en-US" altLang="ja-JP" dirty="0"/>
          </a:p>
          <a:p>
            <a:endParaRPr kumimoji="1" lang="ja-JP" altLang="en-US" dirty="0"/>
          </a:p>
        </p:txBody>
      </p:sp>
      <p:pic>
        <p:nvPicPr>
          <p:cNvPr id="45" name="図 1"/>
          <p:cNvPicPr>
            <a:picLocks noChangeAspect="1" noChangeArrowheads="1"/>
          </p:cNvPicPr>
          <p:nvPr/>
        </p:nvPicPr>
        <p:blipFill>
          <a:blip r:embed="rId5">
            <a:extLst>
              <a:ext uri="{28A0092B-C50C-407E-A947-70E740481C1C}">
                <a14:useLocalDpi xmlns:a14="http://schemas.microsoft.com/office/drawing/2010/main" val="0"/>
              </a:ext>
            </a:extLst>
          </a:blip>
          <a:srcRect l="54649" t="8670" r="8441" b="28131"/>
          <a:stretch>
            <a:fillRect/>
          </a:stretch>
        </p:blipFill>
        <p:spPr bwMode="auto">
          <a:xfrm>
            <a:off x="6007347" y="9198163"/>
            <a:ext cx="660582" cy="635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テキスト ボックス 46"/>
          <p:cNvSpPr txBox="1"/>
          <p:nvPr/>
        </p:nvSpPr>
        <p:spPr>
          <a:xfrm>
            <a:off x="4709827" y="9281260"/>
            <a:ext cx="1493105" cy="461665"/>
          </a:xfrm>
          <a:prstGeom prst="rect">
            <a:avLst/>
          </a:prstGeom>
          <a:noFill/>
        </p:spPr>
        <p:txBody>
          <a:bodyPr wrap="square" rtlCol="0">
            <a:spAutoFit/>
          </a:bodyPr>
          <a:lstStyle/>
          <a:p>
            <a:r>
              <a:rPr kumimoji="1" lang="ja-JP" altLang="en-US" sz="1200" dirty="0">
                <a:latin typeface="HGS創英角ﾎﾟｯﾌﾟ体" panose="040B0A00000000000000" pitchFamily="50" charset="-128"/>
                <a:ea typeface="HGS創英角ﾎﾟｯﾌﾟ体" panose="040B0A00000000000000" pitchFamily="50" charset="-128"/>
              </a:rPr>
              <a:t>養老警察署ＨＰはここから</a:t>
            </a:r>
          </a:p>
        </p:txBody>
      </p:sp>
    </p:spTree>
    <p:extLst>
      <p:ext uri="{BB962C8B-B14F-4D97-AF65-F5344CB8AC3E}">
        <p14:creationId xmlns:p14="http://schemas.microsoft.com/office/powerpoint/2010/main" val="26941264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437</TotalTime>
  <Words>48</Words>
  <Application>Microsoft Office PowerPoint</Application>
  <PresentationFormat>A4 210 x 297 mm</PresentationFormat>
  <Paragraphs>41</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ＤＦ特太ゴシック体</vt:lpstr>
      <vt:lpstr>HGP創英角ｺﾞｼｯｸUB</vt:lpstr>
      <vt:lpstr>HGS創英角ﾎﾟｯﾌﾟ体</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ニセ電話詐欺の犯人からの電話のほとんどが自宅の固定電話にかかってきます。   犯人からの電話を受けないための固定 電話対策が被害防止の第一歩です！！</dc:title>
  <dc:creator>加藤　節子</dc:creator>
  <cp:lastModifiedBy>大橋　美奈子</cp:lastModifiedBy>
  <cp:revision>39</cp:revision>
  <cp:lastPrinted>2023-11-28T07:07:31Z</cp:lastPrinted>
  <dcterms:modified xsi:type="dcterms:W3CDTF">2023-12-04T07:51:54Z</dcterms:modified>
</cp:coreProperties>
</file>