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61" r:id="rId1"/>
    <p:sldMasterId id="2147484473" r:id="rId2"/>
  </p:sldMasterIdLst>
  <p:notesMasterIdLst>
    <p:notesMasterId r:id="rId40"/>
  </p:notesMasterIdLst>
  <p:handoutMasterIdLst>
    <p:handoutMasterId r:id="rId41"/>
  </p:handoutMasterIdLst>
  <p:sldIdLst>
    <p:sldId id="316" r:id="rId3"/>
    <p:sldId id="325" r:id="rId4"/>
    <p:sldId id="320" r:id="rId5"/>
    <p:sldId id="392" r:id="rId6"/>
    <p:sldId id="366" r:id="rId7"/>
    <p:sldId id="337" r:id="rId8"/>
    <p:sldId id="377" r:id="rId9"/>
    <p:sldId id="378" r:id="rId10"/>
    <p:sldId id="380" r:id="rId11"/>
    <p:sldId id="394" r:id="rId12"/>
    <p:sldId id="324" r:id="rId13"/>
    <p:sldId id="323" r:id="rId14"/>
    <p:sldId id="382" r:id="rId15"/>
    <p:sldId id="395" r:id="rId16"/>
    <p:sldId id="396" r:id="rId17"/>
    <p:sldId id="317" r:id="rId18"/>
    <p:sldId id="397" r:id="rId19"/>
    <p:sldId id="331" r:id="rId20"/>
    <p:sldId id="398" r:id="rId21"/>
    <p:sldId id="341" r:id="rId22"/>
    <p:sldId id="343" r:id="rId23"/>
    <p:sldId id="399" r:id="rId24"/>
    <p:sldId id="355" r:id="rId25"/>
    <p:sldId id="346" r:id="rId26"/>
    <p:sldId id="383" r:id="rId27"/>
    <p:sldId id="400" r:id="rId28"/>
    <p:sldId id="401" r:id="rId29"/>
    <p:sldId id="353" r:id="rId30"/>
    <p:sldId id="393" r:id="rId31"/>
    <p:sldId id="402" r:id="rId32"/>
    <p:sldId id="357" r:id="rId33"/>
    <p:sldId id="390" r:id="rId34"/>
    <p:sldId id="391" r:id="rId35"/>
    <p:sldId id="403" r:id="rId36"/>
    <p:sldId id="363" r:id="rId37"/>
    <p:sldId id="404" r:id="rId38"/>
    <p:sldId id="365" r:id="rId39"/>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藤代 凌兵" initials="藤代" lastIdx="2" clrIdx="0">
    <p:extLst>
      <p:ext uri="{19B8F6BF-5375-455C-9EA6-DF929625EA0E}">
        <p15:presenceInfo xmlns:p15="http://schemas.microsoft.com/office/powerpoint/2012/main" userId="S-1-5-21-1866992303-1322869994-86180134-523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CC0099"/>
    <a:srgbClr val="FFCCFF"/>
    <a:srgbClr val="0000CC"/>
    <a:srgbClr val="FFCCCC"/>
    <a:srgbClr val="EAEAEA"/>
    <a:srgbClr val="FF99FF"/>
    <a:srgbClr val="CCFFFF"/>
    <a:srgbClr val="CC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255" autoAdjust="0"/>
  </p:normalViewPr>
  <p:slideViewPr>
    <p:cSldViewPr snapToGrid="0">
      <p:cViewPr varScale="1">
        <p:scale>
          <a:sx n="70" d="100"/>
          <a:sy n="70" d="100"/>
        </p:scale>
        <p:origin x="7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385" tIns="45695" rIns="91385" bIns="45695"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93" y="0"/>
            <a:ext cx="2946400" cy="496888"/>
          </a:xfrm>
          <a:prstGeom prst="rect">
            <a:avLst/>
          </a:prstGeom>
        </p:spPr>
        <p:txBody>
          <a:bodyPr vert="horz" lIns="91385" tIns="45695" rIns="91385" bIns="45695" rtlCol="0"/>
          <a:lstStyle>
            <a:lvl1pPr algn="r">
              <a:defRPr sz="1200"/>
            </a:lvl1pPr>
          </a:lstStyle>
          <a:p>
            <a:fld id="{B754B8AE-3BF4-4E08-BE35-F2E2E9F0F171}" type="datetimeFigureOut">
              <a:rPr kumimoji="1" lang="ja-JP" altLang="en-US" smtClean="0"/>
              <a:t>2021/8/31</a:t>
            </a:fld>
            <a:endParaRPr kumimoji="1" lang="ja-JP" altLang="en-US" dirty="0"/>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385" tIns="45695" rIns="91385" bIns="45695"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93" y="9429750"/>
            <a:ext cx="2946400" cy="496888"/>
          </a:xfrm>
          <a:prstGeom prst="rect">
            <a:avLst/>
          </a:prstGeom>
        </p:spPr>
        <p:txBody>
          <a:bodyPr vert="horz" lIns="91385" tIns="45695" rIns="91385" bIns="45695" rtlCol="0" anchor="b"/>
          <a:lstStyle>
            <a:lvl1pPr algn="r">
              <a:defRPr sz="1200"/>
            </a:lvl1pPr>
          </a:lstStyle>
          <a:p>
            <a:fld id="{A3C2A6AD-B533-4F81-BF15-AB93F44AB632}" type="slidenum">
              <a:rPr kumimoji="1" lang="ja-JP" altLang="en-US" smtClean="0"/>
              <a:t>‹#›</a:t>
            </a:fld>
            <a:endParaRPr kumimoji="1" lang="ja-JP" altLang="en-US" dirty="0"/>
          </a:p>
        </p:txBody>
      </p:sp>
    </p:spTree>
    <p:extLst>
      <p:ext uri="{BB962C8B-B14F-4D97-AF65-F5344CB8AC3E}">
        <p14:creationId xmlns:p14="http://schemas.microsoft.com/office/powerpoint/2010/main" val="674674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385" tIns="45695" rIns="91385" bIns="4569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49693" y="0"/>
            <a:ext cx="2946400" cy="496888"/>
          </a:xfrm>
          <a:prstGeom prst="rect">
            <a:avLst/>
          </a:prstGeom>
        </p:spPr>
        <p:txBody>
          <a:bodyPr vert="horz" lIns="91385" tIns="45695" rIns="91385" bIns="45695" rtlCol="0"/>
          <a:lstStyle>
            <a:lvl1pPr algn="r">
              <a:defRPr sz="1200"/>
            </a:lvl1pPr>
          </a:lstStyle>
          <a:p>
            <a:fld id="{D5180FA5-02E8-4FBE-A8BF-9C8A985305D0}" type="datetimeFigureOut">
              <a:rPr kumimoji="1" lang="ja-JP" altLang="en-US" smtClean="0"/>
              <a:t>2021/8/31</a:t>
            </a:fld>
            <a:endParaRPr kumimoji="1" lang="ja-JP" altLang="en-US" dirty="0"/>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385" tIns="45695" rIns="91385" bIns="45695" rtlCol="0" anchor="ctr"/>
          <a:lstStyle/>
          <a:p>
            <a:endParaRPr lang="ja-JP" altLang="en-US" dirty="0"/>
          </a:p>
        </p:txBody>
      </p:sp>
      <p:sp>
        <p:nvSpPr>
          <p:cNvPr id="5" name="ノート プレースホルダー 4"/>
          <p:cNvSpPr>
            <a:spLocks noGrp="1"/>
          </p:cNvSpPr>
          <p:nvPr>
            <p:ph type="body" sz="quarter" idx="3"/>
          </p:nvPr>
        </p:nvSpPr>
        <p:spPr>
          <a:xfrm>
            <a:off x="679455" y="4776788"/>
            <a:ext cx="5438775" cy="3908425"/>
          </a:xfrm>
          <a:prstGeom prst="rect">
            <a:avLst/>
          </a:prstGeom>
        </p:spPr>
        <p:txBody>
          <a:bodyPr vert="horz" lIns="91385" tIns="45695" rIns="91385" bIns="4569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385" tIns="45695" rIns="91385" bIns="4569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49693" y="9429750"/>
            <a:ext cx="2946400" cy="496888"/>
          </a:xfrm>
          <a:prstGeom prst="rect">
            <a:avLst/>
          </a:prstGeom>
        </p:spPr>
        <p:txBody>
          <a:bodyPr vert="horz" lIns="91385" tIns="45695" rIns="91385" bIns="45695" rtlCol="0" anchor="b"/>
          <a:lstStyle>
            <a:lvl1pPr algn="r">
              <a:defRPr sz="1200"/>
            </a:lvl1pPr>
          </a:lstStyle>
          <a:p>
            <a:fld id="{421FEA2D-7F50-447F-83D1-B3ABE9E553F6}" type="slidenum">
              <a:rPr kumimoji="1" lang="ja-JP" altLang="en-US" smtClean="0"/>
              <a:t>‹#›</a:t>
            </a:fld>
            <a:endParaRPr kumimoji="1" lang="ja-JP" altLang="en-US" dirty="0"/>
          </a:p>
        </p:txBody>
      </p:sp>
    </p:spTree>
    <p:extLst>
      <p:ext uri="{BB962C8B-B14F-4D97-AF65-F5344CB8AC3E}">
        <p14:creationId xmlns:p14="http://schemas.microsoft.com/office/powerpoint/2010/main" val="41723033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2731547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1801019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3122465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9032273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2086186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13117376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2944450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1250531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11911009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492421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1597466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26093698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5938892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38783379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A6ADD3-ADDD-4D74-941B-E73B77BF5EB7}" type="datetimeFigureOut">
              <a:rPr kumimoji="1" lang="ja-JP" altLang="en-US" smtClean="0"/>
              <a:t>2021/8/31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418565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796027F-7875-4030-9381-8BD8C4F21935}" type="datetimeFigureOut">
              <a:rPr lang="en-US" smtClean="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536251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AAD347D-5ACD-4C99-B74B-A9C85AD731AF}"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335723952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8/31/2021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163420866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8/31/2021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1882314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8/31/2021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2578816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509A250-FF31-4206-8172-F9D3106AACB1}"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242894871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AAD347D-5ACD-4C99-B74B-A9C85AD731AF}" type="datetimeFigureOut">
              <a:rPr lang="en-US" smtClean="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346251755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D347D-5ACD-4C99-B74B-A9C85AD731AF}" type="datetimeFigureOut">
              <a:rPr lang="en-US" smtClean="0"/>
              <a:t>8/31/2021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B4B4D-7CA3-9044-876B-883B54F8677D}" type="slidenum">
              <a:rPr lang="en-US" altLang="ja-JP" smtClean="0"/>
              <a:t>‹#›</a:t>
            </a:fld>
            <a:endParaRPr lang="ja-JP" altLang="en-US"/>
          </a:p>
        </p:txBody>
      </p:sp>
    </p:spTree>
    <p:extLst>
      <p:ext uri="{BB962C8B-B14F-4D97-AF65-F5344CB8AC3E}">
        <p14:creationId xmlns:p14="http://schemas.microsoft.com/office/powerpoint/2010/main" val="737409674"/>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A6ADD3-ADDD-4D74-941B-E73B77BF5EB7}" type="datetimeFigureOut">
              <a:rPr kumimoji="1" lang="ja-JP" altLang="en-US" smtClean="0"/>
              <a:t>2021/8/31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6DF1C-DABA-472C-8D59-FDB257587F01}" type="slidenum">
              <a:rPr kumimoji="1" lang="ja-JP" altLang="en-US" smtClean="0"/>
              <a:t>‹#›</a:t>
            </a:fld>
            <a:endParaRPr kumimoji="1" lang="ja-JP" altLang="en-US"/>
          </a:p>
        </p:txBody>
      </p:sp>
    </p:spTree>
    <p:extLst>
      <p:ext uri="{BB962C8B-B14F-4D97-AF65-F5344CB8AC3E}">
        <p14:creationId xmlns:p14="http://schemas.microsoft.com/office/powerpoint/2010/main" val="3698678653"/>
      </p:ext>
    </p:extLst>
  </p:cSld>
  <p:clrMap bg1="lt1" tx1="dk1" bg2="lt2" tx2="dk2" accent1="accent1" accent2="accent2" accent3="accent3" accent4="accent4" accent5="accent5" accent6="accent6" hlink="hlink" folHlink="folHlink"/>
  <p:sldLayoutIdLst>
    <p:sldLayoutId id="2147484474"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17438" y="6329056"/>
            <a:ext cx="2057400" cy="365125"/>
          </a:xfrm>
        </p:spPr>
        <p:txBody>
          <a:bodyPr/>
          <a:lstStyle/>
          <a:p>
            <a:fld id="{8DBD32DC-16EF-42E7-A673-F03842CE4676}" type="slidenum">
              <a:rPr kumimoji="1" lang="ja-JP" altLang="en-US" smtClean="0"/>
              <a:t>1</a:t>
            </a:fld>
            <a:endParaRPr kumimoji="1" lang="ja-JP" altLang="en-US" dirty="0"/>
          </a:p>
        </p:txBody>
      </p:sp>
      <p:sp>
        <p:nvSpPr>
          <p:cNvPr id="3" name="タイトル 1"/>
          <p:cNvSpPr txBox="1">
            <a:spLocks/>
          </p:cNvSpPr>
          <p:nvPr/>
        </p:nvSpPr>
        <p:spPr>
          <a:xfrm>
            <a:off x="429334" y="1518922"/>
            <a:ext cx="11409528" cy="1483585"/>
          </a:xfrm>
          <a:prstGeom prst="rect">
            <a:avLst/>
          </a:prstGeom>
        </p:spPr>
        <p:txBody>
          <a:bodyPr anchor="t" anchorCtr="0"/>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defRPr/>
            </a:pPr>
            <a:r>
              <a:rPr lang="ja-JP" altLang="en-US" sz="54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岐阜県温室効果ガス排出削減計画等</a:t>
            </a:r>
            <a:endParaRPr lang="en-US" altLang="ja-JP" sz="54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a:p>
            <a:pPr algn="ctr">
              <a:defRPr/>
            </a:pPr>
            <a:r>
              <a:rPr lang="ja-JP" altLang="en-US" sz="54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rPr>
              <a:t>評価制度（案）について</a:t>
            </a:r>
            <a:endParaRPr lang="en-US" altLang="ja-JP" sz="5400" dirty="0">
              <a:ln w="0"/>
              <a:solidFill>
                <a:schemeClr val="accent1"/>
              </a:solidFill>
              <a:effectLst>
                <a:outerShdw blurRad="38100" dist="25400" dir="5400000" algn="ctr" rotWithShape="0">
                  <a:srgbClr val="6E747A">
                    <a:alpha val="43000"/>
                  </a:srgbClr>
                </a:outerShdw>
              </a:effectLst>
              <a:latin typeface="HG丸ｺﾞｼｯｸM-PRO" panose="020F0600000000000000" pitchFamily="50" charset="-128"/>
              <a:ea typeface="HG丸ｺﾞｼｯｸM-PRO" panose="020F0600000000000000" pitchFamily="50"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09673"/>
            <a:ext cx="5162843" cy="3648327"/>
          </a:xfrm>
          <a:prstGeom prst="rect">
            <a:avLst/>
          </a:prstGeom>
        </p:spPr>
      </p:pic>
      <p:sp>
        <p:nvSpPr>
          <p:cNvPr id="4" name="テキスト ボックス 3"/>
          <p:cNvSpPr txBox="1"/>
          <p:nvPr/>
        </p:nvSpPr>
        <p:spPr>
          <a:xfrm>
            <a:off x="4162726" y="4757292"/>
            <a:ext cx="3942744" cy="1754326"/>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algn="ctr"/>
            <a:r>
              <a:rPr lang="ja-JP" altLang="en-US" sz="3600" b="1" dirty="0">
                <a:ln/>
                <a:solidFill>
                  <a:schemeClr val="accent4"/>
                </a:solidFill>
                <a:latin typeface="HG丸ｺﾞｼｯｸM-PRO" panose="020F0600000000000000" pitchFamily="50" charset="-128"/>
                <a:ea typeface="HG丸ｺﾞｼｯｸM-PRO" panose="020F0600000000000000" pitchFamily="50" charset="-128"/>
              </a:rPr>
              <a:t>令和</a:t>
            </a:r>
            <a:r>
              <a:rPr lang="ja-JP" altLang="en-US" sz="3600" b="1" dirty="0" smtClean="0">
                <a:ln/>
                <a:solidFill>
                  <a:schemeClr val="accent4"/>
                </a:solidFill>
                <a:latin typeface="HG丸ｺﾞｼｯｸM-PRO" panose="020F0600000000000000" pitchFamily="50" charset="-128"/>
                <a:ea typeface="HG丸ｺﾞｼｯｸM-PRO" panose="020F0600000000000000" pitchFamily="50" charset="-128"/>
              </a:rPr>
              <a:t>３年９月</a:t>
            </a:r>
            <a:r>
              <a:rPr lang="ja-JP" altLang="en-US" sz="3600" b="1" dirty="0">
                <a:ln/>
                <a:solidFill>
                  <a:schemeClr val="accent4"/>
                </a:solidFill>
                <a:latin typeface="HG丸ｺﾞｼｯｸM-PRO" panose="020F0600000000000000" pitchFamily="50" charset="-128"/>
                <a:ea typeface="HG丸ｺﾞｼｯｸM-PRO" panose="020F0600000000000000" pitchFamily="50" charset="-128"/>
              </a:rPr>
              <a:t>２</a:t>
            </a:r>
            <a:r>
              <a:rPr lang="ja-JP" altLang="en-US" sz="3600" b="1" dirty="0" smtClean="0">
                <a:ln/>
                <a:solidFill>
                  <a:schemeClr val="accent4"/>
                </a:solidFill>
                <a:latin typeface="HG丸ｺﾞｼｯｸM-PRO" panose="020F0600000000000000" pitchFamily="50" charset="-128"/>
                <a:ea typeface="HG丸ｺﾞｼｯｸM-PRO" panose="020F0600000000000000" pitchFamily="50" charset="-128"/>
              </a:rPr>
              <a:t>日</a:t>
            </a:r>
            <a:endParaRPr lang="en-US" altLang="ja-JP" sz="3600" b="1" dirty="0">
              <a:ln/>
              <a:solidFill>
                <a:schemeClr val="accent4"/>
              </a:solidFill>
              <a:latin typeface="HG丸ｺﾞｼｯｸM-PRO" panose="020F0600000000000000" pitchFamily="50" charset="-128"/>
              <a:ea typeface="HG丸ｺﾞｼｯｸM-PRO" panose="020F0600000000000000" pitchFamily="50" charset="-128"/>
            </a:endParaRPr>
          </a:p>
          <a:p>
            <a:pPr algn="ctr"/>
            <a:r>
              <a:rPr lang="zh-TW" altLang="en-US" sz="3600" b="1" dirty="0">
                <a:ln/>
                <a:solidFill>
                  <a:schemeClr val="accent4"/>
                </a:solidFill>
                <a:latin typeface="HG丸ｺﾞｼｯｸM-PRO" panose="020F0600000000000000" pitchFamily="50" charset="-128"/>
                <a:ea typeface="HG丸ｺﾞｼｯｸM-PRO" panose="020F0600000000000000" pitchFamily="50" charset="-128"/>
              </a:rPr>
              <a:t>岐阜県環境生活部</a:t>
            </a:r>
          </a:p>
          <a:p>
            <a:pPr algn="ctr"/>
            <a:r>
              <a:rPr lang="zh-TW" altLang="en-US" sz="3600" b="1" dirty="0">
                <a:ln/>
                <a:solidFill>
                  <a:schemeClr val="accent4"/>
                </a:solidFill>
                <a:latin typeface="HG丸ｺﾞｼｯｸM-PRO" panose="020F0600000000000000" pitchFamily="50" charset="-128"/>
                <a:ea typeface="HG丸ｺﾞｼｯｸM-PRO" panose="020F0600000000000000" pitchFamily="50" charset="-128"/>
              </a:rPr>
              <a:t>環境管理課</a:t>
            </a:r>
            <a:endParaRPr lang="ja-JP" altLang="en-US" sz="3600" b="1" dirty="0">
              <a:ln/>
              <a:solidFill>
                <a:schemeClr val="accent4"/>
              </a:solidFill>
            </a:endParaRPr>
          </a:p>
        </p:txBody>
      </p:sp>
    </p:spTree>
    <p:extLst>
      <p:ext uri="{BB962C8B-B14F-4D97-AF65-F5344CB8AC3E}">
        <p14:creationId xmlns:p14="http://schemas.microsoft.com/office/powerpoint/2010/main" val="1724382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anim calcmode="lin" valueType="num">
                                      <p:cBhvr>
                                        <p:cTn id="26" dur="2000" fill="hold"/>
                                        <p:tgtEl>
                                          <p:spTgt spid="4"/>
                                        </p:tgtEl>
                                        <p:attrNameLst>
                                          <p:attrName>ppt_w</p:attrName>
                                        </p:attrNameLst>
                                      </p:cBhvr>
                                      <p:tavLst>
                                        <p:tav tm="0" fmla="#ppt_w*sin(2.5*pi*$)">
                                          <p:val>
                                            <p:fltVal val="0"/>
                                          </p:val>
                                        </p:tav>
                                        <p:tav tm="100000">
                                          <p:val>
                                            <p:fltVal val="1"/>
                                          </p:val>
                                        </p:tav>
                                      </p:tavLst>
                                    </p:anim>
                                    <p:anim calcmode="lin" valueType="num">
                                      <p:cBhvr>
                                        <p:cTn id="27"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3"/>
          <p:cNvSpPr>
            <a:spLocks noGrp="1"/>
          </p:cNvSpPr>
          <p:nvPr>
            <p:ph type="subTitle" idx="1"/>
          </p:nvPr>
        </p:nvSpPr>
        <p:spPr>
          <a:xfrm>
            <a:off x="650543" y="1159085"/>
            <a:ext cx="9144000" cy="5562389"/>
          </a:xfrm>
        </p:spPr>
        <p:txBody>
          <a:bodyPr>
            <a:noAutofit/>
          </a:bodyPr>
          <a:lstStyle/>
          <a:p>
            <a:pPr marL="342900" indent="-342900" algn="l">
              <a:lnSpc>
                <a:spcPct val="150000"/>
              </a:lnSpc>
              <a:buFont typeface="Wingdings" panose="05000000000000000000" pitchFamily="2" charset="2"/>
              <a:buChar char="Ø"/>
            </a:pPr>
            <a:r>
              <a:rPr lang="ja-JP" altLang="en-US" sz="3200" dirty="0" smtClean="0">
                <a:latin typeface="HGS創英角ﾎﾟｯﾌﾟ体" panose="040B0A00000000000000" pitchFamily="50" charset="-128"/>
                <a:ea typeface="HGS創英角ﾎﾟｯﾌﾟ体" panose="040B0A00000000000000" pitchFamily="50" charset="-128"/>
              </a:rPr>
              <a:t>　評価制度（案）の概要</a:t>
            </a:r>
            <a:endParaRPr lang="en-US" altLang="ja-JP"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評価項目、評価基準</a:t>
            </a:r>
            <a:endParaRPr kumimoji="1"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評価に基づく対応</a:t>
            </a:r>
            <a:endParaRPr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事業者ヒアリングの結果</a:t>
            </a:r>
            <a:endParaRPr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委員意見</a:t>
            </a:r>
            <a:endParaRPr lang="en-US" altLang="ja-JP"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お諮りしたいこと</a:t>
            </a:r>
            <a:endParaRPr kumimoji="1"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10</a:t>
            </a:fld>
            <a:endParaRPr lang="ja-JP" altLang="en-US" dirty="0"/>
          </a:p>
        </p:txBody>
      </p:sp>
      <p:sp>
        <p:nvSpPr>
          <p:cNvPr id="6" name="テキスト ボックス 5"/>
          <p:cNvSpPr txBox="1"/>
          <p:nvPr/>
        </p:nvSpPr>
        <p:spPr>
          <a:xfrm>
            <a:off x="313899" y="345383"/>
            <a:ext cx="3057098"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本日の内容</a:t>
            </a:r>
            <a:endParaRPr lang="ja-JP" altLang="en-US" sz="4000" dirty="0"/>
          </a:p>
        </p:txBody>
      </p:sp>
    </p:spTree>
    <p:extLst>
      <p:ext uri="{BB962C8B-B14F-4D97-AF65-F5344CB8AC3E}">
        <p14:creationId xmlns:p14="http://schemas.microsoft.com/office/powerpoint/2010/main" val="1109773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11</a:t>
            </a:fld>
            <a:endParaRPr lang="ja-JP" altLang="en-US" dirty="0"/>
          </a:p>
        </p:txBody>
      </p:sp>
      <p:sp>
        <p:nvSpPr>
          <p:cNvPr id="6" name="正方形/長方形 5"/>
          <p:cNvSpPr/>
          <p:nvPr/>
        </p:nvSpPr>
        <p:spPr>
          <a:xfrm>
            <a:off x="163377" y="153124"/>
            <a:ext cx="5330305" cy="707886"/>
          </a:xfrm>
          <a:prstGeom prst="rect">
            <a:avLst/>
          </a:prstGeom>
        </p:spPr>
        <p:txBody>
          <a:bodyPr wrap="none">
            <a:spAutoFit/>
          </a:bodyPr>
          <a:lstStyle/>
          <a:p>
            <a:pPr lvl="0"/>
            <a:r>
              <a:rPr lang="ja-JP" altLang="en-US" sz="4000" b="1" dirty="0">
                <a:ln/>
                <a:solidFill>
                  <a:srgbClr val="FFC000"/>
                </a:solidFill>
                <a:latin typeface="HG丸ｺﾞｼｯｸM-PRO" panose="020F0600000000000000" pitchFamily="50" charset="-128"/>
                <a:ea typeface="HG丸ｺﾞｼｯｸM-PRO" panose="020F0600000000000000" pitchFamily="50" charset="-128"/>
              </a:rPr>
              <a:t>評価制度（案）</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の概要</a:t>
            </a:r>
            <a:endParaRPr lang="ja-JP" altLang="en-US" sz="4000" b="1" dirty="0">
              <a:ln/>
              <a:solidFill>
                <a:srgbClr val="FFC000"/>
              </a:solidFill>
              <a:latin typeface="Poor Richard" panose="02080502050505020702" pitchFamily="18" charset="0"/>
              <a:ea typeface="HG丸ｺﾞｼｯｸM-PRO" panose="020F0600000000000000" pitchFamily="50" charset="-128"/>
            </a:endParaRPr>
          </a:p>
        </p:txBody>
      </p:sp>
      <p:sp>
        <p:nvSpPr>
          <p:cNvPr id="7" name="「２０５０年脱炭素社会ぎふ」実現に向け、大規模な排出事業者である県が、率先して自ら実施する事務及び事業から排出される温室効果ガスの削減を図るため、高い目標を掲げた計画を策定し、全庁的な実施体制を構築し、これまでの取り組みを大幅に強化して実施。…"/>
          <p:cNvSpPr txBox="1"/>
          <p:nvPr/>
        </p:nvSpPr>
        <p:spPr>
          <a:xfrm>
            <a:off x="163377" y="970836"/>
            <a:ext cx="11846256" cy="2649443"/>
          </a:xfrm>
          <a:prstGeom prst="rect">
            <a:avLst/>
          </a:prstGeom>
          <a:solidFill>
            <a:schemeClr val="accent3">
              <a:lumMod val="20000"/>
              <a:lumOff val="80000"/>
            </a:schemeClr>
          </a:solidFill>
          <a:ln w="28575">
            <a:solidFill>
              <a:schemeClr val="accent1">
                <a:lumMod val="50000"/>
              </a:scheme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1652" rIns="31652">
            <a:spAutoFit/>
          </a:bodyPr>
          <a:lstStyle/>
          <a:p>
            <a:pPr marL="171450" indent="-171450">
              <a:lnSpc>
                <a:spcPts val="500"/>
              </a:lnSpc>
              <a:buFont typeface="Wingdings" panose="05000000000000000000" pitchFamily="2" charset="2"/>
              <a:buChar char="Ø"/>
            </a:pPr>
            <a:endParaRPr lang="en-US" altLang="ja-JP" sz="1400" b="1" dirty="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lang="ja-JP" altLang="en-US" b="1" dirty="0" smtClean="0">
                <a:latin typeface="ＭＳ ゴシック" panose="020B0609070205080204" pitchFamily="49" charset="-128"/>
                <a:ea typeface="ＭＳ ゴシック" panose="020B0609070205080204" pitchFamily="49" charset="-128"/>
              </a:rPr>
              <a:t>　県の目標達成のため、事業者に対し、より一層積極的な取組みを促す必要があることから、評価は報告書のみならず、計画書に対しても行う。</a:t>
            </a:r>
            <a:endParaRPr lang="en-US" altLang="ja-JP" b="1" dirty="0" smtClean="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lang="ja-JP" altLang="en-US" b="1" dirty="0">
                <a:latin typeface="ＭＳ ゴシック" panose="020B0609070205080204" pitchFamily="49" charset="-128"/>
                <a:ea typeface="ＭＳ ゴシック" panose="020B0609070205080204" pitchFamily="49" charset="-128"/>
              </a:rPr>
              <a:t>　</a:t>
            </a:r>
            <a:r>
              <a:rPr lang="ja-JP" altLang="en-US" b="1" dirty="0" smtClean="0">
                <a:latin typeface="ＭＳ ゴシック" panose="020B0609070205080204" pitchFamily="49" charset="-128"/>
                <a:ea typeface="ＭＳ ゴシック" panose="020B0609070205080204" pitchFamily="49" charset="-128"/>
              </a:rPr>
              <a:t>計画書</a:t>
            </a:r>
            <a:r>
              <a:rPr lang="ja-JP" altLang="en-US" b="1" dirty="0">
                <a:latin typeface="ＭＳ ゴシック" panose="020B0609070205080204" pitchFamily="49" charset="-128"/>
                <a:ea typeface="ＭＳ ゴシック" panose="020B0609070205080204" pitchFamily="49" charset="-128"/>
              </a:rPr>
              <a:t>を</a:t>
            </a:r>
            <a:r>
              <a:rPr lang="en-US" altLang="ja-JP" b="1" dirty="0" smtClean="0">
                <a:solidFill>
                  <a:srgbClr val="FF0000"/>
                </a:solidFill>
                <a:latin typeface="ＭＳ ゴシック" panose="020B0609070205080204" pitchFamily="49" charset="-128"/>
                <a:ea typeface="ＭＳ ゴシック" panose="020B0609070205080204" pitchFamily="49" charset="-128"/>
              </a:rPr>
              <a:t>A</a:t>
            </a:r>
            <a:r>
              <a:rPr lang="ja-JP" altLang="en-US" b="1" dirty="0" err="1" smtClean="0">
                <a:solidFill>
                  <a:srgbClr val="FF0000"/>
                </a:solidFill>
                <a:latin typeface="ＭＳ ゴシック" panose="020B0609070205080204" pitchFamily="49" charset="-128"/>
                <a:ea typeface="ＭＳ ゴシック" panose="020B0609070205080204" pitchFamily="49" charset="-128"/>
              </a:rPr>
              <a:t>、</a:t>
            </a:r>
            <a:r>
              <a:rPr lang="en-US" altLang="ja-JP" b="1" dirty="0" smtClean="0">
                <a:solidFill>
                  <a:srgbClr val="FF0000"/>
                </a:solidFill>
                <a:latin typeface="ＭＳ ゴシック" panose="020B0609070205080204" pitchFamily="49" charset="-128"/>
                <a:ea typeface="ＭＳ ゴシック" panose="020B0609070205080204" pitchFamily="49" charset="-128"/>
              </a:rPr>
              <a:t>B</a:t>
            </a:r>
            <a:r>
              <a:rPr lang="ja-JP" altLang="en-US" b="1" dirty="0" err="1" smtClean="0">
                <a:solidFill>
                  <a:srgbClr val="FF0000"/>
                </a:solidFill>
                <a:latin typeface="ＭＳ ゴシック" panose="020B0609070205080204" pitchFamily="49" charset="-128"/>
                <a:ea typeface="ＭＳ ゴシック" panose="020B0609070205080204" pitchFamily="49" charset="-128"/>
              </a:rPr>
              <a:t>、</a:t>
            </a:r>
            <a:r>
              <a:rPr lang="en-US" altLang="ja-JP" b="1" dirty="0" smtClean="0">
                <a:solidFill>
                  <a:srgbClr val="FF0000"/>
                </a:solidFill>
                <a:latin typeface="ＭＳ ゴシック" panose="020B0609070205080204" pitchFamily="49" charset="-128"/>
                <a:ea typeface="ＭＳ ゴシック" panose="020B0609070205080204" pitchFamily="49" charset="-128"/>
              </a:rPr>
              <a:t>C</a:t>
            </a:r>
            <a:r>
              <a:rPr lang="ja-JP" altLang="en-US" b="1" dirty="0" smtClean="0">
                <a:solidFill>
                  <a:srgbClr val="FF0000"/>
                </a:solidFill>
                <a:latin typeface="ＭＳ ゴシック" panose="020B0609070205080204" pitchFamily="49" charset="-128"/>
                <a:ea typeface="ＭＳ ゴシック" panose="020B0609070205080204" pitchFamily="49" charset="-128"/>
              </a:rPr>
              <a:t>の</a:t>
            </a:r>
            <a:r>
              <a:rPr lang="en-US" altLang="ja-JP" b="1" dirty="0">
                <a:solidFill>
                  <a:srgbClr val="FF0000"/>
                </a:solidFill>
                <a:latin typeface="ＭＳ ゴシック" panose="020B0609070205080204" pitchFamily="49" charset="-128"/>
                <a:ea typeface="ＭＳ ゴシック" panose="020B0609070205080204" pitchFamily="49" charset="-128"/>
              </a:rPr>
              <a:t>3</a:t>
            </a:r>
            <a:r>
              <a:rPr lang="ja-JP" altLang="en-US" b="1" dirty="0" smtClean="0">
                <a:solidFill>
                  <a:srgbClr val="FF0000"/>
                </a:solidFill>
                <a:latin typeface="ＭＳ ゴシック" panose="020B0609070205080204" pitchFamily="49" charset="-128"/>
                <a:ea typeface="ＭＳ ゴシック" panose="020B0609070205080204" pitchFamily="49" charset="-128"/>
              </a:rPr>
              <a:t>段階で評価</a:t>
            </a:r>
            <a:r>
              <a:rPr lang="ja-JP" altLang="en-US" b="1" dirty="0" smtClean="0">
                <a:latin typeface="ＭＳ ゴシック" panose="020B0609070205080204" pitchFamily="49" charset="-128"/>
                <a:ea typeface="ＭＳ ゴシック" panose="020B0609070205080204" pitchFamily="49" charset="-128"/>
              </a:rPr>
              <a:t>し、</a:t>
            </a:r>
            <a:r>
              <a:rPr lang="ja-JP" altLang="en-US" b="1" dirty="0" smtClean="0">
                <a:solidFill>
                  <a:srgbClr val="FF0000"/>
                </a:solidFill>
                <a:latin typeface="ＭＳ ゴシック" panose="020B0609070205080204" pitchFamily="49" charset="-128"/>
                <a:ea typeface="ＭＳ ゴシック" panose="020B0609070205080204" pitchFamily="49" charset="-128"/>
              </a:rPr>
              <a:t>評価</a:t>
            </a:r>
            <a:r>
              <a:rPr lang="ja-JP" altLang="en-US" b="1" dirty="0">
                <a:solidFill>
                  <a:srgbClr val="FF0000"/>
                </a:solidFill>
                <a:latin typeface="ＭＳ ゴシック" panose="020B0609070205080204" pitchFamily="49" charset="-128"/>
                <a:ea typeface="ＭＳ ゴシック" panose="020B0609070205080204" pitchFamily="49" charset="-128"/>
              </a:rPr>
              <a:t>項目ごと</a:t>
            </a:r>
            <a:r>
              <a:rPr lang="ja-JP" altLang="en-US" b="1" dirty="0" smtClean="0">
                <a:solidFill>
                  <a:srgbClr val="FF0000"/>
                </a:solidFill>
                <a:latin typeface="ＭＳ ゴシック" panose="020B0609070205080204" pitchFamily="49" charset="-128"/>
                <a:ea typeface="ＭＳ ゴシック" panose="020B0609070205080204" pitchFamily="49" charset="-128"/>
              </a:rPr>
              <a:t>にそれぞれ評価</a:t>
            </a:r>
            <a:r>
              <a:rPr lang="ja-JP" altLang="en-US" b="1" dirty="0">
                <a:solidFill>
                  <a:srgbClr val="FF0000"/>
                </a:solidFill>
                <a:latin typeface="ＭＳ ゴシック" panose="020B0609070205080204" pitchFamily="49" charset="-128"/>
                <a:ea typeface="ＭＳ ゴシック" panose="020B0609070205080204" pitchFamily="49" charset="-128"/>
              </a:rPr>
              <a:t>結果が</a:t>
            </a:r>
            <a:r>
              <a:rPr lang="en-US" altLang="ja-JP" b="1" dirty="0" smtClean="0">
                <a:solidFill>
                  <a:srgbClr val="FF0000"/>
                </a:solidFill>
                <a:latin typeface="ＭＳ ゴシック" panose="020B0609070205080204" pitchFamily="49" charset="-128"/>
                <a:ea typeface="ＭＳ ゴシック" panose="020B0609070205080204" pitchFamily="49" charset="-128"/>
              </a:rPr>
              <a:t>A</a:t>
            </a:r>
            <a:r>
              <a:rPr lang="ja-JP" altLang="en-US" b="1" dirty="0" smtClean="0">
                <a:latin typeface="ＭＳ ゴシック" panose="020B0609070205080204" pitchFamily="49" charset="-128"/>
                <a:ea typeface="ＭＳ ゴシック" panose="020B0609070205080204" pitchFamily="49" charset="-128"/>
              </a:rPr>
              <a:t>の事業者名を優良な事業者として</a:t>
            </a:r>
            <a:r>
              <a:rPr lang="ja-JP" altLang="en-US" b="1" dirty="0" smtClean="0">
                <a:solidFill>
                  <a:srgbClr val="FF0000"/>
                </a:solidFill>
                <a:latin typeface="ＭＳ ゴシック" panose="020B0609070205080204" pitchFamily="49" charset="-128"/>
                <a:ea typeface="ＭＳ ゴシック" panose="020B0609070205080204" pitchFamily="49" charset="-128"/>
              </a:rPr>
              <a:t>公表</a:t>
            </a:r>
            <a:r>
              <a:rPr lang="ja-JP" altLang="en-US" b="1" dirty="0" smtClean="0">
                <a:latin typeface="ＭＳ ゴシック" panose="020B0609070205080204" pitchFamily="49" charset="-128"/>
                <a:ea typeface="ＭＳ ゴシック" panose="020B0609070205080204" pitchFamily="49" charset="-128"/>
              </a:rPr>
              <a:t>します。</a:t>
            </a:r>
            <a:endParaRPr lang="en-US" altLang="ja-JP" b="1" dirty="0" smtClean="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lang="ja-JP" altLang="en-US" b="1" dirty="0" smtClean="0">
                <a:latin typeface="ＭＳ ゴシック" panose="020B0609070205080204" pitchFamily="49" charset="-128"/>
                <a:ea typeface="ＭＳ ゴシック" panose="020B0609070205080204" pitchFamily="49" charset="-128"/>
              </a:rPr>
              <a:t>　３年間の計画期間が終了し、提出</a:t>
            </a:r>
            <a:r>
              <a:rPr lang="ja-JP" altLang="en-US" b="1" dirty="0">
                <a:latin typeface="ＭＳ ゴシック" panose="020B0609070205080204" pitchFamily="49" charset="-128"/>
                <a:ea typeface="ＭＳ ゴシック" panose="020B0609070205080204" pitchFamily="49" charset="-128"/>
              </a:rPr>
              <a:t>された</a:t>
            </a:r>
            <a:r>
              <a:rPr lang="ja-JP" altLang="en-US" b="1" dirty="0" smtClean="0">
                <a:latin typeface="ＭＳ ゴシック" panose="020B0609070205080204" pitchFamily="49" charset="-128"/>
                <a:ea typeface="ＭＳ ゴシック" panose="020B0609070205080204" pitchFamily="49" charset="-128"/>
              </a:rPr>
              <a:t>報告書を</a:t>
            </a:r>
            <a:r>
              <a:rPr lang="en-US" altLang="ja-JP" b="1" dirty="0">
                <a:solidFill>
                  <a:srgbClr val="FF0000"/>
                </a:solidFill>
                <a:latin typeface="ＭＳ ゴシック" panose="020B0609070205080204" pitchFamily="49" charset="-128"/>
                <a:ea typeface="ＭＳ ゴシック" panose="020B0609070205080204" pitchFamily="49" charset="-128"/>
              </a:rPr>
              <a:t>A</a:t>
            </a:r>
            <a:r>
              <a:rPr lang="ja-JP" altLang="en-US" b="1" dirty="0" err="1">
                <a:solidFill>
                  <a:srgbClr val="FF0000"/>
                </a:solidFill>
                <a:latin typeface="ＭＳ ゴシック" panose="020B0609070205080204" pitchFamily="49" charset="-128"/>
                <a:ea typeface="ＭＳ ゴシック" panose="020B0609070205080204" pitchFamily="49" charset="-128"/>
              </a:rPr>
              <a:t>、</a:t>
            </a:r>
            <a:r>
              <a:rPr lang="en-US" altLang="ja-JP" b="1" dirty="0">
                <a:solidFill>
                  <a:srgbClr val="FF0000"/>
                </a:solidFill>
                <a:latin typeface="ＭＳ ゴシック" panose="020B0609070205080204" pitchFamily="49" charset="-128"/>
                <a:ea typeface="ＭＳ ゴシック" panose="020B0609070205080204" pitchFamily="49" charset="-128"/>
              </a:rPr>
              <a:t>B</a:t>
            </a:r>
            <a:r>
              <a:rPr lang="ja-JP" altLang="en-US" b="1" dirty="0" err="1">
                <a:solidFill>
                  <a:srgbClr val="FF0000"/>
                </a:solidFill>
                <a:latin typeface="ＭＳ ゴシック" panose="020B0609070205080204" pitchFamily="49" charset="-128"/>
                <a:ea typeface="ＭＳ ゴシック" panose="020B0609070205080204" pitchFamily="49" charset="-128"/>
              </a:rPr>
              <a:t>、</a:t>
            </a:r>
            <a:r>
              <a:rPr lang="en-US" altLang="ja-JP" b="1" dirty="0">
                <a:solidFill>
                  <a:srgbClr val="FF0000"/>
                </a:solidFill>
                <a:latin typeface="ＭＳ ゴシック" panose="020B0609070205080204" pitchFamily="49" charset="-128"/>
                <a:ea typeface="ＭＳ ゴシック" panose="020B0609070205080204" pitchFamily="49" charset="-128"/>
              </a:rPr>
              <a:t>C</a:t>
            </a:r>
            <a:r>
              <a:rPr lang="ja-JP" altLang="en-US" b="1" dirty="0">
                <a:solidFill>
                  <a:srgbClr val="FF0000"/>
                </a:solidFill>
                <a:latin typeface="ＭＳ ゴシック" panose="020B0609070205080204" pitchFamily="49" charset="-128"/>
                <a:ea typeface="ＭＳ ゴシック" panose="020B0609070205080204" pitchFamily="49" charset="-128"/>
              </a:rPr>
              <a:t>の</a:t>
            </a:r>
            <a:r>
              <a:rPr lang="en-US" altLang="ja-JP" b="1" dirty="0">
                <a:solidFill>
                  <a:srgbClr val="FF0000"/>
                </a:solidFill>
                <a:latin typeface="ＭＳ ゴシック" panose="020B0609070205080204" pitchFamily="49" charset="-128"/>
                <a:ea typeface="ＭＳ ゴシック" panose="020B0609070205080204" pitchFamily="49" charset="-128"/>
              </a:rPr>
              <a:t>3</a:t>
            </a:r>
            <a:r>
              <a:rPr lang="ja-JP" altLang="en-US" b="1" dirty="0">
                <a:solidFill>
                  <a:srgbClr val="FF0000"/>
                </a:solidFill>
                <a:latin typeface="ＭＳ ゴシック" panose="020B0609070205080204" pitchFamily="49" charset="-128"/>
                <a:ea typeface="ＭＳ ゴシック" panose="020B0609070205080204" pitchFamily="49" charset="-128"/>
              </a:rPr>
              <a:t>段階で評価</a:t>
            </a:r>
            <a:r>
              <a:rPr lang="ja-JP" altLang="en-US" b="1" dirty="0" smtClean="0">
                <a:latin typeface="ＭＳ ゴシック" panose="020B0609070205080204" pitchFamily="49" charset="-128"/>
                <a:ea typeface="ＭＳ ゴシック" panose="020B0609070205080204" pitchFamily="49" charset="-128"/>
              </a:rPr>
              <a:t>し、</a:t>
            </a:r>
            <a:r>
              <a:rPr lang="ja-JP" altLang="en-US" b="1" dirty="0">
                <a:solidFill>
                  <a:srgbClr val="FF0000"/>
                </a:solidFill>
                <a:latin typeface="ＭＳ ゴシック" panose="020B0609070205080204" pitchFamily="49" charset="-128"/>
                <a:ea typeface="ＭＳ ゴシック" panose="020B0609070205080204" pitchFamily="49" charset="-128"/>
              </a:rPr>
              <a:t>評価項目ごとにそれぞれ評価結果が</a:t>
            </a:r>
            <a:r>
              <a:rPr lang="en-US" altLang="ja-JP" b="1" dirty="0">
                <a:solidFill>
                  <a:srgbClr val="FF0000"/>
                </a:solidFill>
                <a:latin typeface="ＭＳ ゴシック" panose="020B0609070205080204" pitchFamily="49" charset="-128"/>
                <a:ea typeface="ＭＳ ゴシック" panose="020B0609070205080204" pitchFamily="49" charset="-128"/>
              </a:rPr>
              <a:t>A</a:t>
            </a:r>
            <a:r>
              <a:rPr lang="ja-JP" altLang="en-US" b="1" dirty="0">
                <a:latin typeface="ＭＳ ゴシック" panose="020B0609070205080204" pitchFamily="49" charset="-128"/>
                <a:ea typeface="ＭＳ ゴシック" panose="020B0609070205080204" pitchFamily="49" charset="-128"/>
              </a:rPr>
              <a:t>の</a:t>
            </a:r>
            <a:r>
              <a:rPr lang="ja-JP" altLang="en-US" b="1" dirty="0" smtClean="0">
                <a:latin typeface="ＭＳ ゴシック" panose="020B0609070205080204" pitchFamily="49" charset="-128"/>
                <a:ea typeface="ＭＳ ゴシック" panose="020B0609070205080204" pitchFamily="49" charset="-128"/>
              </a:rPr>
              <a:t>事業者名を</a:t>
            </a:r>
            <a:r>
              <a:rPr lang="ja-JP" altLang="en-US" b="1" dirty="0">
                <a:latin typeface="ＭＳ ゴシック" panose="020B0609070205080204" pitchFamily="49" charset="-128"/>
                <a:ea typeface="ＭＳ ゴシック" panose="020B0609070205080204" pitchFamily="49" charset="-128"/>
              </a:rPr>
              <a:t>優良な事業者として</a:t>
            </a:r>
            <a:r>
              <a:rPr lang="ja-JP" altLang="en-US" b="1" dirty="0" smtClean="0">
                <a:solidFill>
                  <a:srgbClr val="FF0000"/>
                </a:solidFill>
                <a:latin typeface="ＭＳ ゴシック" panose="020B0609070205080204" pitchFamily="49" charset="-128"/>
                <a:ea typeface="ＭＳ ゴシック" panose="020B0609070205080204" pitchFamily="49" charset="-128"/>
              </a:rPr>
              <a:t>公表</a:t>
            </a:r>
            <a:r>
              <a:rPr lang="ja-JP" altLang="en-US" b="1" dirty="0" smtClean="0">
                <a:latin typeface="ＭＳ ゴシック" panose="020B0609070205080204" pitchFamily="49" charset="-128"/>
                <a:ea typeface="ＭＳ ゴシック" panose="020B0609070205080204" pitchFamily="49" charset="-128"/>
              </a:rPr>
              <a:t>するとともに、各評価</a:t>
            </a:r>
            <a:r>
              <a:rPr lang="ja-JP" altLang="en-US" b="1" dirty="0">
                <a:latin typeface="ＭＳ ゴシック" panose="020B0609070205080204" pitchFamily="49" charset="-128"/>
                <a:ea typeface="ＭＳ ゴシック" panose="020B0609070205080204" pitchFamily="49" charset="-128"/>
              </a:rPr>
              <a:t>項目</a:t>
            </a:r>
            <a:r>
              <a:rPr lang="ja-JP" altLang="en-US" b="1" dirty="0" smtClean="0">
                <a:solidFill>
                  <a:srgbClr val="FF0000"/>
                </a:solidFill>
                <a:latin typeface="ＭＳ ゴシック" panose="020B0609070205080204" pitchFamily="49" charset="-128"/>
                <a:ea typeface="ＭＳ ゴシック" panose="020B0609070205080204" pitchFamily="49" charset="-128"/>
              </a:rPr>
              <a:t>すべての評価</a:t>
            </a:r>
            <a:r>
              <a:rPr lang="ja-JP" altLang="en-US" b="1" dirty="0">
                <a:solidFill>
                  <a:srgbClr val="FF0000"/>
                </a:solidFill>
                <a:latin typeface="ＭＳ ゴシック" panose="020B0609070205080204" pitchFamily="49" charset="-128"/>
                <a:ea typeface="ＭＳ ゴシック" panose="020B0609070205080204" pitchFamily="49" charset="-128"/>
              </a:rPr>
              <a:t>結果</a:t>
            </a:r>
            <a:r>
              <a:rPr lang="ja-JP" altLang="en-US" b="1" dirty="0" smtClean="0">
                <a:solidFill>
                  <a:srgbClr val="FF0000"/>
                </a:solidFill>
                <a:latin typeface="ＭＳ ゴシック" panose="020B0609070205080204" pitchFamily="49" charset="-128"/>
                <a:ea typeface="ＭＳ ゴシック" panose="020B0609070205080204" pitchFamily="49" charset="-128"/>
              </a:rPr>
              <a:t>が</a:t>
            </a:r>
            <a:r>
              <a:rPr lang="en-US" altLang="ja-JP" b="1" dirty="0" smtClean="0">
                <a:solidFill>
                  <a:srgbClr val="FF0000"/>
                </a:solidFill>
                <a:latin typeface="ＭＳ ゴシック" panose="020B0609070205080204" pitchFamily="49" charset="-128"/>
                <a:ea typeface="ＭＳ ゴシック" panose="020B0609070205080204" pitchFamily="49" charset="-128"/>
              </a:rPr>
              <a:t>A</a:t>
            </a:r>
            <a:r>
              <a:rPr lang="ja-JP" altLang="en-US" b="1" dirty="0">
                <a:solidFill>
                  <a:srgbClr val="FF0000"/>
                </a:solidFill>
                <a:latin typeface="ＭＳ ゴシック" panose="020B0609070205080204" pitchFamily="49" charset="-128"/>
                <a:ea typeface="ＭＳ ゴシック" panose="020B0609070205080204" pitchFamily="49" charset="-128"/>
              </a:rPr>
              <a:t>の事業者のうち、特に優れた</a:t>
            </a:r>
            <a:r>
              <a:rPr lang="ja-JP" altLang="en-US" b="1" dirty="0" smtClean="0">
                <a:solidFill>
                  <a:srgbClr val="FF0000"/>
                </a:solidFill>
                <a:latin typeface="ＭＳ ゴシック" panose="020B0609070205080204" pitchFamily="49" charset="-128"/>
                <a:ea typeface="ＭＳ ゴシック" panose="020B0609070205080204" pitchFamily="49" charset="-128"/>
              </a:rPr>
              <a:t>取組み</a:t>
            </a:r>
            <a:r>
              <a:rPr lang="ja-JP" altLang="en-US" b="1" dirty="0">
                <a:solidFill>
                  <a:srgbClr val="FF0000"/>
                </a:solidFill>
                <a:latin typeface="ＭＳ ゴシック" panose="020B0609070205080204" pitchFamily="49" charset="-128"/>
                <a:ea typeface="ＭＳ ゴシック" panose="020B0609070205080204" pitchFamily="49" charset="-128"/>
              </a:rPr>
              <a:t>を実施した</a:t>
            </a:r>
            <a:r>
              <a:rPr lang="ja-JP" altLang="en-US" b="1" dirty="0" smtClean="0">
                <a:solidFill>
                  <a:srgbClr val="FF0000"/>
                </a:solidFill>
                <a:latin typeface="ＭＳ ゴシック" panose="020B0609070205080204" pitchFamily="49" charset="-128"/>
                <a:ea typeface="ＭＳ ゴシック" panose="020B0609070205080204" pitchFamily="49" charset="-128"/>
              </a:rPr>
              <a:t>事業者を</a:t>
            </a:r>
            <a:r>
              <a:rPr lang="ja-JP" altLang="en-US" b="1" dirty="0">
                <a:solidFill>
                  <a:srgbClr val="FF0000"/>
                </a:solidFill>
                <a:latin typeface="ＭＳ ゴシック" panose="020B0609070205080204" pitchFamily="49" charset="-128"/>
                <a:ea typeface="ＭＳ ゴシック" panose="020B0609070205080204" pitchFamily="49" charset="-128"/>
              </a:rPr>
              <a:t>表彰</a:t>
            </a:r>
            <a:r>
              <a:rPr lang="ja-JP" altLang="en-US" b="1" dirty="0">
                <a:latin typeface="ＭＳ ゴシック" panose="020B0609070205080204" pitchFamily="49" charset="-128"/>
                <a:ea typeface="ＭＳ ゴシック" panose="020B0609070205080204" pitchFamily="49" charset="-128"/>
              </a:rPr>
              <a:t>します</a:t>
            </a:r>
            <a:r>
              <a:rPr lang="ja-JP" altLang="en-US" b="1" dirty="0" smtClean="0">
                <a:latin typeface="ＭＳ ゴシック" panose="020B0609070205080204" pitchFamily="49" charset="-128"/>
                <a:ea typeface="ＭＳ ゴシック" panose="020B0609070205080204" pitchFamily="49" charset="-128"/>
              </a:rPr>
              <a:t>。</a:t>
            </a:r>
            <a:endParaRPr lang="en-US" altLang="ja-JP" b="1" dirty="0" smtClean="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lang="ja-JP" altLang="en-US" b="1" dirty="0" smtClean="0">
                <a:latin typeface="ＭＳ ゴシック" panose="020B0609070205080204" pitchFamily="49" charset="-128"/>
                <a:ea typeface="ＭＳ ゴシック" panose="020B0609070205080204" pitchFamily="49" charset="-128"/>
              </a:rPr>
              <a:t>　なお、計画書及び報告書について、各評価</a:t>
            </a:r>
            <a:r>
              <a:rPr lang="ja-JP" altLang="en-US" b="1" dirty="0">
                <a:latin typeface="ＭＳ ゴシック" panose="020B0609070205080204" pitchFamily="49" charset="-128"/>
                <a:ea typeface="ＭＳ ゴシック" panose="020B0609070205080204" pitchFamily="49" charset="-128"/>
              </a:rPr>
              <a:t>項目ごと</a:t>
            </a:r>
            <a:r>
              <a:rPr lang="ja-JP" altLang="en-US" b="1" dirty="0" smtClean="0">
                <a:latin typeface="ＭＳ ゴシック" panose="020B0609070205080204" pitchFamily="49" charset="-128"/>
                <a:ea typeface="ＭＳ ゴシック" panose="020B0609070205080204" pitchFamily="49" charset="-128"/>
              </a:rPr>
              <a:t>に</a:t>
            </a:r>
            <a:r>
              <a:rPr lang="ja-JP" altLang="en-US" b="1" dirty="0" smtClean="0">
                <a:solidFill>
                  <a:srgbClr val="FF0000"/>
                </a:solidFill>
                <a:latin typeface="ＭＳ ゴシック" panose="020B0609070205080204" pitchFamily="49" charset="-128"/>
                <a:ea typeface="ＭＳ ゴシック" panose="020B0609070205080204" pitchFamily="49" charset="-128"/>
              </a:rPr>
              <a:t>それぞれ評価</a:t>
            </a:r>
            <a:r>
              <a:rPr lang="ja-JP" altLang="en-US" b="1" dirty="0">
                <a:solidFill>
                  <a:srgbClr val="FF0000"/>
                </a:solidFill>
                <a:latin typeface="ＭＳ ゴシック" panose="020B0609070205080204" pitchFamily="49" charset="-128"/>
                <a:ea typeface="ＭＳ ゴシック" panose="020B0609070205080204" pitchFamily="49" charset="-128"/>
              </a:rPr>
              <a:t>結果が</a:t>
            </a:r>
            <a:r>
              <a:rPr lang="en-US" altLang="ja-JP" b="1" dirty="0">
                <a:solidFill>
                  <a:srgbClr val="FF0000"/>
                </a:solidFill>
                <a:latin typeface="ＭＳ ゴシック" panose="020B0609070205080204" pitchFamily="49" charset="-128"/>
                <a:ea typeface="ＭＳ ゴシック" panose="020B0609070205080204" pitchFamily="49" charset="-128"/>
              </a:rPr>
              <a:t>B</a:t>
            </a:r>
            <a:r>
              <a:rPr lang="ja-JP" altLang="en-US" b="1" dirty="0">
                <a:solidFill>
                  <a:srgbClr val="FF0000"/>
                </a:solidFill>
                <a:latin typeface="ＭＳ ゴシック" panose="020B0609070205080204" pitchFamily="49" charset="-128"/>
                <a:ea typeface="ＭＳ ゴシック" panose="020B0609070205080204" pitchFamily="49" charset="-128"/>
              </a:rPr>
              <a:t>以下</a:t>
            </a:r>
            <a:r>
              <a:rPr lang="ja-JP" altLang="en-US" b="1" dirty="0">
                <a:latin typeface="ＭＳ ゴシック" panose="020B0609070205080204" pitchFamily="49" charset="-128"/>
                <a:ea typeface="ＭＳ ゴシック" panose="020B0609070205080204" pitchFamily="49" charset="-128"/>
              </a:rPr>
              <a:t>の事業者には必要に応じて</a:t>
            </a:r>
            <a:r>
              <a:rPr lang="ja-JP" altLang="en-US" b="1" dirty="0" smtClean="0">
                <a:solidFill>
                  <a:srgbClr val="FF0000"/>
                </a:solidFill>
                <a:latin typeface="ＭＳ ゴシック" panose="020B0609070205080204" pitchFamily="49" charset="-128"/>
                <a:ea typeface="ＭＳ ゴシック" panose="020B0609070205080204" pitchFamily="49" charset="-128"/>
              </a:rPr>
              <a:t>助言</a:t>
            </a:r>
            <a:r>
              <a:rPr lang="ja-JP" altLang="en-US" b="1" dirty="0" smtClean="0">
                <a:latin typeface="ＭＳ ゴシック" panose="020B0609070205080204" pitchFamily="49" charset="-128"/>
                <a:ea typeface="ＭＳ ゴシック" panose="020B0609070205080204" pitchFamily="49" charset="-128"/>
              </a:rPr>
              <a:t>し、その内容を公表します。</a:t>
            </a:r>
            <a:endParaRPr lang="ja-JP" altLang="ja-JP" b="1" dirty="0">
              <a:latin typeface="ＭＳ ゴシック" panose="020B0609070205080204" pitchFamily="49" charset="-128"/>
              <a:ea typeface="ＭＳ ゴシック" panose="020B0609070205080204" pitchFamily="49"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979787152"/>
              </p:ext>
            </p:extLst>
          </p:nvPr>
        </p:nvGraphicFramePr>
        <p:xfrm>
          <a:off x="163377" y="3719812"/>
          <a:ext cx="11682880" cy="2526203"/>
        </p:xfrm>
        <a:graphic>
          <a:graphicData uri="http://schemas.openxmlformats.org/drawingml/2006/table">
            <a:tbl>
              <a:tblPr firstRow="1" firstCol="1" bandRow="1"/>
              <a:tblGrid>
                <a:gridCol w="437124">
                  <a:extLst>
                    <a:ext uri="{9D8B030D-6E8A-4147-A177-3AD203B41FA5}">
                      <a16:colId xmlns:a16="http://schemas.microsoft.com/office/drawing/2014/main" val="3261890261"/>
                    </a:ext>
                  </a:extLst>
                </a:gridCol>
                <a:gridCol w="2729553">
                  <a:extLst>
                    <a:ext uri="{9D8B030D-6E8A-4147-A177-3AD203B41FA5}">
                      <a16:colId xmlns:a16="http://schemas.microsoft.com/office/drawing/2014/main" val="3490321107"/>
                    </a:ext>
                  </a:extLst>
                </a:gridCol>
                <a:gridCol w="3166280">
                  <a:extLst>
                    <a:ext uri="{9D8B030D-6E8A-4147-A177-3AD203B41FA5}">
                      <a16:colId xmlns:a16="http://schemas.microsoft.com/office/drawing/2014/main" val="2717150181"/>
                    </a:ext>
                  </a:extLst>
                </a:gridCol>
                <a:gridCol w="2361063">
                  <a:extLst>
                    <a:ext uri="{9D8B030D-6E8A-4147-A177-3AD203B41FA5}">
                      <a16:colId xmlns:a16="http://schemas.microsoft.com/office/drawing/2014/main" val="397746491"/>
                    </a:ext>
                  </a:extLst>
                </a:gridCol>
                <a:gridCol w="750825">
                  <a:extLst>
                    <a:ext uri="{9D8B030D-6E8A-4147-A177-3AD203B41FA5}">
                      <a16:colId xmlns:a16="http://schemas.microsoft.com/office/drawing/2014/main" val="141356167"/>
                    </a:ext>
                  </a:extLst>
                </a:gridCol>
                <a:gridCol w="764275">
                  <a:extLst>
                    <a:ext uri="{9D8B030D-6E8A-4147-A177-3AD203B41FA5}">
                      <a16:colId xmlns:a16="http://schemas.microsoft.com/office/drawing/2014/main" val="2087746118"/>
                    </a:ext>
                  </a:extLst>
                </a:gridCol>
                <a:gridCol w="750627">
                  <a:extLst>
                    <a:ext uri="{9D8B030D-6E8A-4147-A177-3AD203B41FA5}">
                      <a16:colId xmlns:a16="http://schemas.microsoft.com/office/drawing/2014/main" val="368553947"/>
                    </a:ext>
                  </a:extLst>
                </a:gridCol>
                <a:gridCol w="723133">
                  <a:extLst>
                    <a:ext uri="{9D8B030D-6E8A-4147-A177-3AD203B41FA5}">
                      <a16:colId xmlns:a16="http://schemas.microsoft.com/office/drawing/2014/main" val="3661079254"/>
                    </a:ext>
                  </a:extLst>
                </a:gridCol>
              </a:tblGrid>
              <a:tr h="421034">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3">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評価項目・基準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2000" kern="10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ja-JP" sz="2000" kern="100">
                          <a:effectLst/>
                          <a:latin typeface="游明朝" panose="02020400000000000000" pitchFamily="18" charset="-128"/>
                          <a:ea typeface="游明朝" panose="02020400000000000000" pitchFamily="18" charset="-128"/>
                          <a:cs typeface="Times New Roman" panose="02020603050405020304" pitchFamily="18" charset="0"/>
                        </a:rPr>
                        <a:t>彰</a:t>
                      </a:r>
                    </a:p>
                    <a:p>
                      <a:pPr algn="ctr">
                        <a:spcAft>
                          <a:spcPts val="0"/>
                        </a:spcAft>
                      </a:pPr>
                      <a:r>
                        <a:rPr lang="en-US" sz="2000" kern="100">
                          <a:effectLst/>
                          <a:latin typeface="游明朝" panose="02020400000000000000" pitchFamily="18" charset="-128"/>
                          <a:ea typeface="游明朝" panose="02020400000000000000" pitchFamily="18" charset="-128"/>
                          <a:cs typeface="Times New Roman" panose="02020603050405020304" pitchFamily="18" charset="0"/>
                        </a:rPr>
                        <a:t>(※1)</a:t>
                      </a:r>
                      <a:endParaRPr lang="ja-JP" sz="2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a:effectLst/>
                          <a:latin typeface="游明朝" panose="02020400000000000000" pitchFamily="18" charset="-128"/>
                          <a:ea typeface="游明朝" panose="02020400000000000000" pitchFamily="18" charset="-128"/>
                          <a:cs typeface="Times New Roman" panose="02020603050405020304" pitchFamily="18" charset="0"/>
                        </a:rPr>
                        <a:t>公</a:t>
                      </a:r>
                    </a:p>
                    <a:p>
                      <a:pPr algn="ctr">
                        <a:spcAft>
                          <a:spcPts val="0"/>
                        </a:spcAft>
                      </a:pPr>
                      <a:r>
                        <a:rPr lang="ja-JP" sz="2000" kern="10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en-US" sz="200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助</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言</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通</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知</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29493019"/>
                  </a:ext>
                </a:extLst>
              </a:tr>
              <a:tr h="842067">
                <a:tc vMerge="1">
                  <a:txBody>
                    <a:bodyPr/>
                    <a:lstStyle/>
                    <a:p>
                      <a:endParaRPr kumimoji="1" lang="ja-JP" altLang="en-US"/>
                    </a:p>
                  </a:txBody>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総合排出量の削減率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総合排出原単位の削減率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実施</a:t>
                      </a: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する</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措置</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66723495"/>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9</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6418451"/>
                  </a:ext>
                </a:extLst>
              </a:tr>
              <a:tr h="421034">
                <a:tc>
                  <a:txBody>
                    <a:bodyPr/>
                    <a:lstStyle/>
                    <a:p>
                      <a:pPr algn="ctr">
                        <a:spcAft>
                          <a:spcPts val="0"/>
                        </a:spcAft>
                      </a:pPr>
                      <a:r>
                        <a:rPr lang="en-US" sz="2000" kern="100">
                          <a:effectLst/>
                          <a:latin typeface="游明朝" panose="02020400000000000000" pitchFamily="18" charset="-128"/>
                          <a:ea typeface="游明朝" panose="02020400000000000000" pitchFamily="18" charset="-128"/>
                          <a:cs typeface="Times New Roman" panose="02020603050405020304" pitchFamily="18" charset="0"/>
                        </a:rPr>
                        <a:t>B</a:t>
                      </a:r>
                      <a:endParaRPr lang="ja-JP" sz="2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50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3532936"/>
                  </a:ext>
                </a:extLst>
              </a:tr>
              <a:tr h="421034">
                <a:tc>
                  <a:txBody>
                    <a:bodyPr/>
                    <a:lstStyle/>
                    <a:p>
                      <a:pPr algn="ctr">
                        <a:spcAft>
                          <a:spcPts val="0"/>
                        </a:spcAft>
                      </a:pPr>
                      <a:r>
                        <a:rPr lang="en-US" sz="2000" kern="100">
                          <a:effectLst/>
                          <a:latin typeface="游明朝" panose="02020400000000000000" pitchFamily="18" charset="-128"/>
                          <a:ea typeface="游明朝" panose="02020400000000000000" pitchFamily="18" charset="-128"/>
                          <a:cs typeface="Times New Roman" panose="02020603050405020304" pitchFamily="18" charset="0"/>
                        </a:rPr>
                        <a:t>C</a:t>
                      </a:r>
                      <a:endParaRPr lang="ja-JP" sz="2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50%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087663"/>
                  </a:ext>
                </a:extLst>
              </a:tr>
            </a:tbl>
          </a:graphicData>
        </a:graphic>
      </p:graphicFrame>
      <p:sp>
        <p:nvSpPr>
          <p:cNvPr id="10" name="テキスト ボックス 9"/>
          <p:cNvSpPr txBox="1"/>
          <p:nvPr/>
        </p:nvSpPr>
        <p:spPr>
          <a:xfrm>
            <a:off x="163377" y="6246015"/>
            <a:ext cx="10891508" cy="584775"/>
          </a:xfrm>
          <a:prstGeom prst="rect">
            <a:avLst/>
          </a:prstGeom>
          <a:noFill/>
        </p:spPr>
        <p:txBody>
          <a:bodyPr wrap="square" rtlCol="0">
            <a:spAutoFit/>
          </a:bodyPr>
          <a:lstStyle/>
          <a:p>
            <a:r>
              <a:rPr lang="en-US" altLang="ja-JP" sz="1600" dirty="0"/>
              <a:t>※</a:t>
            </a:r>
            <a:r>
              <a:rPr lang="ja-JP" altLang="en-US" sz="1600" dirty="0"/>
              <a:t>１・・</a:t>
            </a:r>
            <a:r>
              <a:rPr lang="ja-JP" altLang="en-US" sz="1600" dirty="0" smtClean="0"/>
              <a:t>・各評価項目すべて</a:t>
            </a:r>
            <a:r>
              <a:rPr lang="en-US" altLang="ja-JP" sz="1600" dirty="0" smtClean="0"/>
              <a:t>A</a:t>
            </a:r>
            <a:r>
              <a:rPr lang="ja-JP" altLang="en-US" sz="1600" dirty="0"/>
              <a:t>の</a:t>
            </a:r>
            <a:r>
              <a:rPr lang="ja-JP" altLang="en-US" sz="1600" dirty="0" smtClean="0"/>
              <a:t>事業者のうち、特に優れた取組みを実施した事業者</a:t>
            </a:r>
            <a:endParaRPr lang="ja-JP" altLang="en-US" sz="1600" dirty="0"/>
          </a:p>
          <a:p>
            <a:r>
              <a:rPr lang="en-US" altLang="ja-JP" sz="1600" dirty="0"/>
              <a:t>※</a:t>
            </a:r>
            <a:r>
              <a:rPr lang="ja-JP" altLang="en-US" sz="1600" dirty="0"/>
              <a:t>２・・・必要に応じて助言</a:t>
            </a:r>
          </a:p>
        </p:txBody>
      </p:sp>
    </p:spTree>
    <p:extLst>
      <p:ext uri="{BB962C8B-B14F-4D97-AF65-F5344CB8AC3E}">
        <p14:creationId xmlns:p14="http://schemas.microsoft.com/office/powerpoint/2010/main" val="2858298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163391" y="781677"/>
            <a:ext cx="5921329" cy="49980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角丸四角形 5"/>
          <p:cNvSpPr/>
          <p:nvPr/>
        </p:nvSpPr>
        <p:spPr>
          <a:xfrm>
            <a:off x="7190218" y="780317"/>
            <a:ext cx="4893972" cy="49980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角丸四角形 7"/>
          <p:cNvSpPr/>
          <p:nvPr/>
        </p:nvSpPr>
        <p:spPr>
          <a:xfrm>
            <a:off x="375636" y="1367852"/>
            <a:ext cx="551643" cy="259884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角丸四角形 8"/>
          <p:cNvSpPr/>
          <p:nvPr/>
        </p:nvSpPr>
        <p:spPr>
          <a:xfrm>
            <a:off x="379928" y="4683863"/>
            <a:ext cx="547351" cy="2026029"/>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 name="ホームベース 9"/>
          <p:cNvSpPr/>
          <p:nvPr/>
        </p:nvSpPr>
        <p:spPr>
          <a:xfrm>
            <a:off x="1148319" y="1367851"/>
            <a:ext cx="5936401" cy="2598844"/>
          </a:xfrm>
          <a:prstGeom prst="homePlate">
            <a:avLst>
              <a:gd name="adj" fmla="val 123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2296245" y="848456"/>
            <a:ext cx="365561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第</a:t>
            </a: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次計画期間（</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令和</a:t>
            </a: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4</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～６年度）</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テキスト ボックス 11"/>
          <p:cNvSpPr txBox="1"/>
          <p:nvPr/>
        </p:nvSpPr>
        <p:spPr>
          <a:xfrm>
            <a:off x="7722112" y="847227"/>
            <a:ext cx="382637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第</a:t>
            </a: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2</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次計画期間（令和</a:t>
            </a: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7</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9</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年度）</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テキスト ボックス 12"/>
          <p:cNvSpPr txBox="1"/>
          <p:nvPr/>
        </p:nvSpPr>
        <p:spPr>
          <a:xfrm>
            <a:off x="420624" y="2426063"/>
            <a:ext cx="461665" cy="927279"/>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事業者</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テキスト ボックス 13"/>
          <p:cNvSpPr txBox="1"/>
          <p:nvPr/>
        </p:nvSpPr>
        <p:spPr>
          <a:xfrm>
            <a:off x="420623" y="5270679"/>
            <a:ext cx="461665" cy="927279"/>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岐阜県</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5" name="ホームベース 14"/>
          <p:cNvSpPr/>
          <p:nvPr/>
        </p:nvSpPr>
        <p:spPr>
          <a:xfrm>
            <a:off x="1270438" y="4721303"/>
            <a:ext cx="5804103" cy="2026029"/>
          </a:xfrm>
          <a:prstGeom prst="homePlate">
            <a:avLst>
              <a:gd name="adj" fmla="val 174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6" name="ホームベース 15"/>
          <p:cNvSpPr/>
          <p:nvPr/>
        </p:nvSpPr>
        <p:spPr>
          <a:xfrm>
            <a:off x="7149000" y="4721303"/>
            <a:ext cx="4894236" cy="2026030"/>
          </a:xfrm>
          <a:prstGeom prst="homePlate">
            <a:avLst>
              <a:gd name="adj" fmla="val 174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ホームベース 16"/>
          <p:cNvSpPr/>
          <p:nvPr/>
        </p:nvSpPr>
        <p:spPr>
          <a:xfrm>
            <a:off x="7190218" y="1364038"/>
            <a:ext cx="4890165" cy="2602657"/>
          </a:xfrm>
          <a:prstGeom prst="homePlate">
            <a:avLst>
              <a:gd name="adj" fmla="val 110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角丸四角形 17"/>
          <p:cNvSpPr/>
          <p:nvPr/>
        </p:nvSpPr>
        <p:spPr>
          <a:xfrm>
            <a:off x="1231272" y="1446132"/>
            <a:ext cx="4122629" cy="4778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9" name="角丸四角形 18"/>
          <p:cNvSpPr/>
          <p:nvPr/>
        </p:nvSpPr>
        <p:spPr>
          <a:xfrm>
            <a:off x="5373130" y="1445715"/>
            <a:ext cx="1387295" cy="4778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0" name="角丸四角形 19"/>
          <p:cNvSpPr/>
          <p:nvPr/>
        </p:nvSpPr>
        <p:spPr>
          <a:xfrm>
            <a:off x="7273422" y="1393776"/>
            <a:ext cx="4554751" cy="4778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テキスト ボックス 20"/>
          <p:cNvSpPr txBox="1"/>
          <p:nvPr/>
        </p:nvSpPr>
        <p:spPr>
          <a:xfrm>
            <a:off x="3021436" y="1530763"/>
            <a:ext cx="101743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令和</a:t>
            </a:r>
            <a:r>
              <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4</a:t>
            </a: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年度</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2" name="テキスト ボックス 21"/>
          <p:cNvSpPr txBox="1"/>
          <p:nvPr/>
        </p:nvSpPr>
        <p:spPr>
          <a:xfrm>
            <a:off x="5542603" y="1429384"/>
            <a:ext cx="103675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令和</a:t>
            </a:r>
            <a:r>
              <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年度</a:t>
            </a:r>
            <a:endPar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令和</a:t>
            </a:r>
            <a:r>
              <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6</a:t>
            </a: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年度</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3" name="テキスト ボックス 22"/>
          <p:cNvSpPr txBox="1"/>
          <p:nvPr/>
        </p:nvSpPr>
        <p:spPr>
          <a:xfrm>
            <a:off x="8994360" y="1478823"/>
            <a:ext cx="140058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令和</a:t>
            </a:r>
            <a:r>
              <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7</a:t>
            </a: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年度</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5" name="正方形/長方形 24"/>
          <p:cNvSpPr/>
          <p:nvPr/>
        </p:nvSpPr>
        <p:spPr>
          <a:xfrm>
            <a:off x="1253817" y="2092243"/>
            <a:ext cx="810695" cy="12861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6" name="テキスト ボックス 25"/>
          <p:cNvSpPr txBox="1"/>
          <p:nvPr/>
        </p:nvSpPr>
        <p:spPr>
          <a:xfrm>
            <a:off x="1271518" y="2457777"/>
            <a:ext cx="85403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計画書の作成</a:t>
            </a:r>
            <a:endParaRPr kumimoji="1" lang="ja-JP" altLang="en-US" sz="16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27" name="正方形/長方形 26"/>
          <p:cNvSpPr/>
          <p:nvPr/>
        </p:nvSpPr>
        <p:spPr>
          <a:xfrm>
            <a:off x="1358924" y="4876783"/>
            <a:ext cx="644499" cy="4444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30" name="直線矢印コネクタ 29"/>
          <p:cNvCxnSpPr/>
          <p:nvPr/>
        </p:nvCxnSpPr>
        <p:spPr>
          <a:xfrm>
            <a:off x="1659164" y="3385728"/>
            <a:ext cx="10814" cy="1487014"/>
          </a:xfrm>
          <a:prstGeom prst="straightConnector1">
            <a:avLst/>
          </a:prstGeom>
          <a:ln w="28575">
            <a:solidFill>
              <a:srgbClr val="FF0000"/>
            </a:solidFill>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1374718" y="4918677"/>
            <a:ext cx="59175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j-ea"/>
                <a:ea typeface="+mj-ea"/>
                <a:cs typeface="+mn-cs"/>
              </a:rPr>
              <a:t>受理</a:t>
            </a:r>
          </a:p>
        </p:txBody>
      </p:sp>
      <p:sp>
        <p:nvSpPr>
          <p:cNvPr id="31" name="テキスト ボックス 30"/>
          <p:cNvSpPr txBox="1"/>
          <p:nvPr/>
        </p:nvSpPr>
        <p:spPr>
          <a:xfrm>
            <a:off x="1292907" y="4030499"/>
            <a:ext cx="727657" cy="446276"/>
          </a:xfrm>
          <a:prstGeom prst="rect">
            <a:avLst/>
          </a:prstGeom>
          <a:solidFill>
            <a:schemeClr val="bg1"/>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提出</a:t>
            </a:r>
            <a:endParaRPr kumimoji="1" lang="en-US" altLang="ja-JP"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6</a:t>
            </a:r>
            <a:r>
              <a:rPr kumimoji="1" lang="ja-JP" altLang="en-US"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月末）</a:t>
            </a:r>
            <a:endParaRPr kumimoji="1" lang="ja-JP" altLang="en-US" sz="9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36" name="右矢印 35"/>
          <p:cNvSpPr/>
          <p:nvPr/>
        </p:nvSpPr>
        <p:spPr>
          <a:xfrm>
            <a:off x="2109816" y="4916822"/>
            <a:ext cx="222162" cy="50303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7" name="正方形/長方形 36"/>
          <p:cNvSpPr/>
          <p:nvPr/>
        </p:nvSpPr>
        <p:spPr>
          <a:xfrm>
            <a:off x="2501318" y="4852036"/>
            <a:ext cx="1014133" cy="749127"/>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9" name="テキスト ボックス 38"/>
          <p:cNvSpPr txBox="1"/>
          <p:nvPr/>
        </p:nvSpPr>
        <p:spPr>
          <a:xfrm>
            <a:off x="2349949" y="4929666"/>
            <a:ext cx="1328761"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評価</a:t>
            </a:r>
            <a:endPar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r>
              <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A,B,C</a:t>
            </a: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0" name="右矢印 39"/>
          <p:cNvSpPr/>
          <p:nvPr/>
        </p:nvSpPr>
        <p:spPr>
          <a:xfrm>
            <a:off x="2086239" y="2523426"/>
            <a:ext cx="1967477" cy="50303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1" name="右矢印 40"/>
          <p:cNvSpPr/>
          <p:nvPr/>
        </p:nvSpPr>
        <p:spPr>
          <a:xfrm>
            <a:off x="3648194" y="4929666"/>
            <a:ext cx="222162" cy="50303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42" name="直線矢印コネクタ 41"/>
          <p:cNvCxnSpPr/>
          <p:nvPr/>
        </p:nvCxnSpPr>
        <p:spPr>
          <a:xfrm flipH="1" flipV="1">
            <a:off x="3025908" y="2946618"/>
            <a:ext cx="2" cy="1840439"/>
          </a:xfrm>
          <a:prstGeom prst="straightConnector1">
            <a:avLst/>
          </a:prstGeom>
          <a:ln w="28575">
            <a:solidFill>
              <a:srgbClr val="FF0000"/>
            </a:solidFill>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2495781" y="4061511"/>
            <a:ext cx="1009921" cy="523220"/>
          </a:xfrm>
          <a:prstGeom prst="rect">
            <a:avLst/>
          </a:prstGeom>
          <a:solidFill>
            <a:schemeClr val="bg1"/>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評価</a:t>
            </a:r>
            <a:r>
              <a:rPr kumimoji="1" lang="ja-JP" altLang="en-US" sz="1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結果の通知</a:t>
            </a:r>
            <a:endParaRPr kumimoji="1" lang="en-US" altLang="ja-JP" sz="9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6" name="正方形/長方形 45"/>
          <p:cNvSpPr/>
          <p:nvPr/>
        </p:nvSpPr>
        <p:spPr>
          <a:xfrm>
            <a:off x="2398132" y="5917988"/>
            <a:ext cx="1246607" cy="650544"/>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7" name="テキスト ボックス 46"/>
          <p:cNvSpPr txBox="1"/>
          <p:nvPr/>
        </p:nvSpPr>
        <p:spPr>
          <a:xfrm>
            <a:off x="2429273" y="5981856"/>
            <a:ext cx="1307418"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評価結果の公表（</a:t>
            </a:r>
            <a:r>
              <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a:t>
            </a: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9" name="正方形/長方形 48"/>
          <p:cNvSpPr/>
          <p:nvPr/>
        </p:nvSpPr>
        <p:spPr>
          <a:xfrm>
            <a:off x="2255782" y="2116937"/>
            <a:ext cx="1581159" cy="385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1" name="テキスト ボックス 50"/>
          <p:cNvSpPr txBox="1"/>
          <p:nvPr/>
        </p:nvSpPr>
        <p:spPr>
          <a:xfrm>
            <a:off x="2276898" y="2171662"/>
            <a:ext cx="1566653" cy="27556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計画</a:t>
            </a:r>
            <a:r>
              <a:rPr kumimoji="1" lang="ja-JP" altLang="en-US" sz="12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に基づく取組み</a:t>
            </a:r>
            <a:endParaRPr kumimoji="1"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68" name="正方形/長方形 67"/>
          <p:cNvSpPr/>
          <p:nvPr/>
        </p:nvSpPr>
        <p:spPr>
          <a:xfrm>
            <a:off x="4060688" y="4877304"/>
            <a:ext cx="763827" cy="715393"/>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9" name="テキスト ボックス 68"/>
          <p:cNvSpPr txBox="1"/>
          <p:nvPr/>
        </p:nvSpPr>
        <p:spPr>
          <a:xfrm>
            <a:off x="3975999" y="4929664"/>
            <a:ext cx="936211"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助言</a:t>
            </a:r>
            <a:endPar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r>
              <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B,C</a:t>
            </a: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70" name="下矢印 69"/>
          <p:cNvSpPr/>
          <p:nvPr/>
        </p:nvSpPr>
        <p:spPr>
          <a:xfrm>
            <a:off x="2772423" y="5667357"/>
            <a:ext cx="484575" cy="20641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6" name="下矢印 75"/>
          <p:cNvSpPr/>
          <p:nvPr/>
        </p:nvSpPr>
        <p:spPr>
          <a:xfrm>
            <a:off x="1468170" y="5371796"/>
            <a:ext cx="407148" cy="32847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9" name="正方形/長方形 78"/>
          <p:cNvSpPr/>
          <p:nvPr/>
        </p:nvSpPr>
        <p:spPr>
          <a:xfrm>
            <a:off x="1305106" y="5786041"/>
            <a:ext cx="810695" cy="8216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7" name="テキスト ボックス 76"/>
          <p:cNvSpPr txBox="1"/>
          <p:nvPr/>
        </p:nvSpPr>
        <p:spPr>
          <a:xfrm>
            <a:off x="1306853" y="5835728"/>
            <a:ext cx="832641"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j-ea"/>
                <a:ea typeface="+mj-ea"/>
                <a:cs typeface="+mn-cs"/>
              </a:rPr>
              <a:t>計画書の公表</a:t>
            </a:r>
            <a:endParaRPr kumimoji="1" lang="en-US" altLang="ja-JP" sz="1600" b="0" i="0" u="none" strike="noStrike" kern="1200" cap="none" spc="0" normalizeH="0" baseline="0" noProof="0" dirty="0" smtClean="0">
              <a:ln>
                <a:noFill/>
              </a:ln>
              <a:solidFill>
                <a:prstClr val="black"/>
              </a:solidFill>
              <a:effectLst/>
              <a:uLnTx/>
              <a:uFillTx/>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j-ea"/>
                <a:ea typeface="+mj-ea"/>
                <a:cs typeface="+mn-cs"/>
              </a:rPr>
              <a:t>(</a:t>
            </a:r>
            <a:r>
              <a:rPr kumimoji="1" lang="ja-JP" altLang="en-US" sz="1000" b="0" i="0" u="none" strike="noStrike" kern="1200" cap="none" spc="0" normalizeH="0" baseline="0" noProof="0" dirty="0" smtClean="0">
                <a:ln>
                  <a:noFill/>
                </a:ln>
                <a:solidFill>
                  <a:prstClr val="black"/>
                </a:solidFill>
                <a:effectLst/>
                <a:uLnTx/>
                <a:uFillTx/>
                <a:latin typeface="+mj-ea"/>
                <a:ea typeface="+mj-ea"/>
                <a:cs typeface="+mn-cs"/>
              </a:rPr>
              <a:t>全事業者</a:t>
            </a:r>
            <a:r>
              <a:rPr kumimoji="1" lang="en-US" altLang="ja-JP" sz="1000" b="0" i="0" u="none" strike="noStrike" kern="1200" cap="none" spc="0" normalizeH="0" baseline="0" noProof="0" dirty="0" smtClean="0">
                <a:ln>
                  <a:noFill/>
                </a:ln>
                <a:solidFill>
                  <a:prstClr val="black"/>
                </a:solidFill>
                <a:effectLst/>
                <a:uLnTx/>
                <a:uFillTx/>
                <a:latin typeface="+mj-ea"/>
                <a:ea typeface="+mj-ea"/>
                <a:cs typeface="+mn-cs"/>
              </a:rPr>
              <a:t>)</a:t>
            </a:r>
            <a:endParaRPr kumimoji="1" lang="ja-JP" altLang="en-US" sz="1000" b="0" i="0" u="none" strike="noStrike" kern="1200" cap="none" spc="0" normalizeH="0" baseline="0" noProof="0" dirty="0">
              <a:ln>
                <a:noFill/>
              </a:ln>
              <a:solidFill>
                <a:prstClr val="black"/>
              </a:solidFill>
              <a:effectLst/>
              <a:uLnTx/>
              <a:uFillTx/>
              <a:latin typeface="+mj-ea"/>
              <a:ea typeface="+mj-ea"/>
              <a:cs typeface="+mn-cs"/>
            </a:endParaRPr>
          </a:p>
        </p:txBody>
      </p:sp>
      <p:cxnSp>
        <p:nvCxnSpPr>
          <p:cNvPr id="80" name="直線矢印コネクタ 79"/>
          <p:cNvCxnSpPr/>
          <p:nvPr/>
        </p:nvCxnSpPr>
        <p:spPr>
          <a:xfrm flipH="1" flipV="1">
            <a:off x="4435189" y="3091146"/>
            <a:ext cx="22138" cy="1767020"/>
          </a:xfrm>
          <a:prstGeom prst="straightConnector1">
            <a:avLst/>
          </a:prstGeom>
          <a:ln w="28575">
            <a:solidFill>
              <a:srgbClr val="FF0000"/>
            </a:solidFill>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3850437" y="4040292"/>
            <a:ext cx="1195047" cy="523220"/>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支援</a:t>
            </a:r>
            <a:endParaRPr kumimoji="1" lang="en-US" altLang="ja-JP" sz="1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アドバイス</a:t>
            </a:r>
            <a:endParaRPr kumimoji="1" lang="en-US" altLang="ja-JP" sz="9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83" name="正方形/長方形 82"/>
          <p:cNvSpPr/>
          <p:nvPr/>
        </p:nvSpPr>
        <p:spPr>
          <a:xfrm>
            <a:off x="4038869" y="2537545"/>
            <a:ext cx="2166341" cy="515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5" name="テキスト ボックス 84"/>
          <p:cNvSpPr txBox="1"/>
          <p:nvPr/>
        </p:nvSpPr>
        <p:spPr>
          <a:xfrm>
            <a:off x="4377466" y="2636544"/>
            <a:ext cx="148953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取組みの推進</a:t>
            </a:r>
          </a:p>
        </p:txBody>
      </p:sp>
      <p:sp>
        <p:nvSpPr>
          <p:cNvPr id="90" name="下矢印 89"/>
          <p:cNvSpPr/>
          <p:nvPr/>
        </p:nvSpPr>
        <p:spPr>
          <a:xfrm>
            <a:off x="5520558" y="3094437"/>
            <a:ext cx="484575" cy="20641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1" name="正方形/長方形 90"/>
          <p:cNvSpPr/>
          <p:nvPr/>
        </p:nvSpPr>
        <p:spPr>
          <a:xfrm>
            <a:off x="5340159" y="3311719"/>
            <a:ext cx="1420266" cy="6133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2" name="テキスト ボックス 91"/>
          <p:cNvSpPr txBox="1"/>
          <p:nvPr/>
        </p:nvSpPr>
        <p:spPr>
          <a:xfrm>
            <a:off x="5320544" y="3352536"/>
            <a:ext cx="1610999" cy="5078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報告</a:t>
            </a:r>
            <a:r>
              <a:rPr kumimoji="1" lang="ja-JP" altLang="en-US"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書の作成</a:t>
            </a:r>
            <a:endParaRPr kumimoji="1" lang="en-US" altLang="ja-JP"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（年度ごとの実績）</a:t>
            </a:r>
            <a:endParaRPr kumimoji="1" lang="ja-JP" altLang="en-US"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cxnSp>
        <p:nvCxnSpPr>
          <p:cNvPr id="94" name="直線矢印コネクタ 93"/>
          <p:cNvCxnSpPr/>
          <p:nvPr/>
        </p:nvCxnSpPr>
        <p:spPr>
          <a:xfrm>
            <a:off x="5757808" y="3951335"/>
            <a:ext cx="10812" cy="846332"/>
          </a:xfrm>
          <a:prstGeom prst="straightConnector1">
            <a:avLst/>
          </a:prstGeom>
          <a:ln w="28575">
            <a:solidFill>
              <a:srgbClr val="FF0000"/>
            </a:solidFill>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93" name="テキスト ボックス 92"/>
          <p:cNvSpPr txBox="1"/>
          <p:nvPr/>
        </p:nvSpPr>
        <p:spPr>
          <a:xfrm>
            <a:off x="5393980" y="4097421"/>
            <a:ext cx="727657" cy="446276"/>
          </a:xfrm>
          <a:prstGeom prst="rect">
            <a:avLst/>
          </a:prstGeom>
          <a:solidFill>
            <a:schemeClr val="bg1"/>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提出</a:t>
            </a:r>
            <a:endParaRPr kumimoji="1" lang="en-US" altLang="ja-JP"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6</a:t>
            </a:r>
            <a:r>
              <a:rPr kumimoji="1" lang="ja-JP" altLang="en-US"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月末）</a:t>
            </a:r>
            <a:endParaRPr kumimoji="1" lang="ja-JP" altLang="en-US" sz="9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96" name="正方形/長方形 95"/>
          <p:cNvSpPr/>
          <p:nvPr/>
        </p:nvSpPr>
        <p:spPr>
          <a:xfrm>
            <a:off x="5488011" y="4825495"/>
            <a:ext cx="644499" cy="5463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7" name="テキスト ボックス 96"/>
          <p:cNvSpPr txBox="1"/>
          <p:nvPr/>
        </p:nvSpPr>
        <p:spPr>
          <a:xfrm>
            <a:off x="5514322" y="4954790"/>
            <a:ext cx="59175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j-ea"/>
                <a:ea typeface="+mj-ea"/>
                <a:cs typeface="+mn-cs"/>
              </a:rPr>
              <a:t>受理</a:t>
            </a:r>
          </a:p>
        </p:txBody>
      </p:sp>
      <p:sp>
        <p:nvSpPr>
          <p:cNvPr id="99" name="下矢印 98"/>
          <p:cNvSpPr/>
          <p:nvPr/>
        </p:nvSpPr>
        <p:spPr>
          <a:xfrm>
            <a:off x="5565046" y="5413463"/>
            <a:ext cx="407148" cy="32847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0" name="正方形/長方形 99"/>
          <p:cNvSpPr/>
          <p:nvPr/>
        </p:nvSpPr>
        <p:spPr>
          <a:xfrm>
            <a:off x="5414976" y="5781357"/>
            <a:ext cx="862569" cy="8498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1" name="テキスト ボックス 100"/>
          <p:cNvSpPr txBox="1"/>
          <p:nvPr/>
        </p:nvSpPr>
        <p:spPr>
          <a:xfrm>
            <a:off x="5361123" y="5854484"/>
            <a:ext cx="970274"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j-ea"/>
                <a:ea typeface="+mj-ea"/>
                <a:cs typeface="+mn-cs"/>
              </a:rPr>
              <a:t>報告</a:t>
            </a:r>
            <a:r>
              <a:rPr kumimoji="1" lang="ja-JP" altLang="en-US" sz="1600" b="0" i="0" u="none" strike="noStrike" kern="1200" cap="none" spc="0" normalizeH="0" baseline="0" noProof="0" dirty="0" smtClean="0">
                <a:ln>
                  <a:noFill/>
                </a:ln>
                <a:solidFill>
                  <a:prstClr val="black"/>
                </a:solidFill>
                <a:effectLst/>
                <a:uLnTx/>
                <a:uFillTx/>
                <a:latin typeface="+mj-ea"/>
                <a:ea typeface="+mj-ea"/>
                <a:cs typeface="+mn-cs"/>
              </a:rPr>
              <a:t>書の公表</a:t>
            </a:r>
            <a:r>
              <a:rPr kumimoji="1" lang="ja-JP" altLang="en-US" sz="1000" b="0" i="0" u="none" strike="noStrike" kern="1200" cap="none" spc="0" normalizeH="0" baseline="0" noProof="0" dirty="0" smtClean="0">
                <a:ln>
                  <a:noFill/>
                </a:ln>
                <a:solidFill>
                  <a:prstClr val="black"/>
                </a:solidFill>
                <a:effectLst/>
                <a:uLnTx/>
                <a:uFillTx/>
                <a:latin typeface="+mj-ea"/>
                <a:ea typeface="+mj-ea"/>
                <a:cs typeface="+mn-cs"/>
              </a:rPr>
              <a:t>（全事業者）</a:t>
            </a:r>
            <a:endParaRPr kumimoji="1" lang="ja-JP" altLang="en-US" sz="1000" b="0" i="0" u="none" strike="noStrike" kern="1200" cap="none" spc="0" normalizeH="0" baseline="0" noProof="0" dirty="0">
              <a:ln>
                <a:noFill/>
              </a:ln>
              <a:solidFill>
                <a:prstClr val="black"/>
              </a:solidFill>
              <a:effectLst/>
              <a:uLnTx/>
              <a:uFillTx/>
              <a:latin typeface="+mj-ea"/>
              <a:ea typeface="+mj-ea"/>
              <a:cs typeface="+mn-cs"/>
            </a:endParaRPr>
          </a:p>
        </p:txBody>
      </p:sp>
      <p:sp>
        <p:nvSpPr>
          <p:cNvPr id="103" name="正方形/長方形 102"/>
          <p:cNvSpPr/>
          <p:nvPr/>
        </p:nvSpPr>
        <p:spPr>
          <a:xfrm>
            <a:off x="7245433" y="2243806"/>
            <a:ext cx="1017348" cy="8220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4" name="テキスト ボックス 103"/>
          <p:cNvSpPr txBox="1"/>
          <p:nvPr/>
        </p:nvSpPr>
        <p:spPr>
          <a:xfrm>
            <a:off x="7115136" y="2332579"/>
            <a:ext cx="1269875" cy="7232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報告書</a:t>
            </a:r>
            <a:endParaRPr kumimoji="1" lang="en-US" altLang="ja-JP"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の作成</a:t>
            </a:r>
            <a:endParaRPr kumimoji="1" lang="en-US" altLang="ja-JP"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（目標年度の実績）</a:t>
            </a:r>
            <a:endParaRPr kumimoji="1" lang="ja-JP" altLang="en-US" sz="9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107" name="正方形/長方形 106"/>
          <p:cNvSpPr/>
          <p:nvPr/>
        </p:nvSpPr>
        <p:spPr>
          <a:xfrm>
            <a:off x="7249860" y="4907621"/>
            <a:ext cx="644499" cy="4135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8" name="テキスト ボックス 107"/>
          <p:cNvSpPr txBox="1"/>
          <p:nvPr/>
        </p:nvSpPr>
        <p:spPr>
          <a:xfrm>
            <a:off x="7292393" y="4945140"/>
            <a:ext cx="59175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j-ea"/>
                <a:ea typeface="+mj-ea"/>
                <a:cs typeface="+mn-cs"/>
              </a:rPr>
              <a:t>受理</a:t>
            </a:r>
          </a:p>
        </p:txBody>
      </p:sp>
      <p:sp>
        <p:nvSpPr>
          <p:cNvPr id="109" name="正方形/長方形 108"/>
          <p:cNvSpPr/>
          <p:nvPr/>
        </p:nvSpPr>
        <p:spPr>
          <a:xfrm>
            <a:off x="8254595" y="5916087"/>
            <a:ext cx="1246607" cy="650544"/>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0" name="テキスト ボックス 109"/>
          <p:cNvSpPr txBox="1"/>
          <p:nvPr/>
        </p:nvSpPr>
        <p:spPr>
          <a:xfrm>
            <a:off x="8268892" y="5973566"/>
            <a:ext cx="1307418"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評価結果の公表（</a:t>
            </a:r>
            <a:r>
              <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a:t>
            </a: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111" name="下矢印 110"/>
          <p:cNvSpPr/>
          <p:nvPr/>
        </p:nvSpPr>
        <p:spPr>
          <a:xfrm>
            <a:off x="8536802" y="5627720"/>
            <a:ext cx="484575" cy="249295"/>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2" name="正方形/長方形 111"/>
          <p:cNvSpPr/>
          <p:nvPr/>
        </p:nvSpPr>
        <p:spPr>
          <a:xfrm>
            <a:off x="9811585" y="5587772"/>
            <a:ext cx="664350" cy="619021"/>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3" name="右矢印 112"/>
          <p:cNvSpPr/>
          <p:nvPr/>
        </p:nvSpPr>
        <p:spPr>
          <a:xfrm>
            <a:off x="8017003" y="4868765"/>
            <a:ext cx="222162" cy="50303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4" name="テキスト ボックス 113"/>
          <p:cNvSpPr txBox="1"/>
          <p:nvPr/>
        </p:nvSpPr>
        <p:spPr>
          <a:xfrm>
            <a:off x="9716043" y="5604466"/>
            <a:ext cx="793073"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表彰</a:t>
            </a:r>
            <a:endPar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prstClr val="black"/>
                </a:solidFill>
                <a:latin typeface="HGS創英角ｺﾞｼｯｸUB" panose="020B0900000000000000" pitchFamily="50" charset="-128"/>
                <a:ea typeface="HGS創英角ｺﾞｼｯｸUB" panose="020B0900000000000000" pitchFamily="50" charset="-128"/>
              </a:rPr>
              <a:t>（</a:t>
            </a:r>
            <a:r>
              <a:rPr lang="en-US" altLang="ja-JP" sz="1600" dirty="0" smtClean="0">
                <a:solidFill>
                  <a:prstClr val="black"/>
                </a:solidFill>
                <a:latin typeface="HGS創英角ｺﾞｼｯｸUB" panose="020B0900000000000000" pitchFamily="50" charset="-128"/>
                <a:ea typeface="HGS創英角ｺﾞｼｯｸUB" panose="020B0900000000000000" pitchFamily="50" charset="-128"/>
              </a:rPr>
              <a:t>※</a:t>
            </a:r>
            <a:r>
              <a:rPr lang="ja-JP" altLang="en-US" sz="1600" dirty="0" smtClean="0">
                <a:solidFill>
                  <a:prstClr val="black"/>
                </a:solidFill>
                <a:latin typeface="HGS創英角ｺﾞｼｯｸUB" panose="020B0900000000000000" pitchFamily="50" charset="-128"/>
                <a:ea typeface="HGS創英角ｺﾞｼｯｸUB" panose="020B0900000000000000" pitchFamily="50" charset="-128"/>
              </a:rPr>
              <a:t>）</a:t>
            </a:r>
            <a:endParaRPr kumimoji="1" lang="ja-JP" altLang="en-US" sz="12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cxnSp>
        <p:nvCxnSpPr>
          <p:cNvPr id="115" name="直線矢印コネクタ 114"/>
          <p:cNvCxnSpPr/>
          <p:nvPr/>
        </p:nvCxnSpPr>
        <p:spPr>
          <a:xfrm flipV="1">
            <a:off x="10134697" y="2719172"/>
            <a:ext cx="0" cy="2091016"/>
          </a:xfrm>
          <a:prstGeom prst="straightConnector1">
            <a:avLst/>
          </a:prstGeom>
          <a:ln w="28575">
            <a:solidFill>
              <a:srgbClr val="FF0000"/>
            </a:solidFill>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6" name="右矢印 115"/>
          <p:cNvSpPr/>
          <p:nvPr/>
        </p:nvSpPr>
        <p:spPr>
          <a:xfrm>
            <a:off x="8262780" y="2332356"/>
            <a:ext cx="2816953" cy="503031"/>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18" name="正方形/長方形 117"/>
          <p:cNvSpPr/>
          <p:nvPr/>
        </p:nvSpPr>
        <p:spPr>
          <a:xfrm>
            <a:off x="11079733" y="2269056"/>
            <a:ext cx="795544" cy="8220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2" name="テキスト ボックス 121"/>
          <p:cNvSpPr txBox="1"/>
          <p:nvPr/>
        </p:nvSpPr>
        <p:spPr>
          <a:xfrm>
            <a:off x="11093940" y="2314289"/>
            <a:ext cx="901445"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計画書</a:t>
            </a:r>
            <a:endParaRPr kumimoji="1" lang="en-US" altLang="ja-JP"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の作成</a:t>
            </a:r>
            <a:endParaRPr kumimoji="1" lang="en-US" altLang="ja-JP" sz="16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（第</a:t>
            </a:r>
            <a:r>
              <a:rPr kumimoji="1" lang="en-US" altLang="ja-JP" sz="12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2</a:t>
            </a:r>
            <a:r>
              <a:rPr kumimoji="1" lang="ja-JP" altLang="en-US" sz="12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次）</a:t>
            </a:r>
            <a:endParaRPr kumimoji="1"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126" name="テキスト ボックス 125"/>
          <p:cNvSpPr txBox="1"/>
          <p:nvPr/>
        </p:nvSpPr>
        <p:spPr>
          <a:xfrm>
            <a:off x="11035587" y="5201238"/>
            <a:ext cx="898250" cy="307777"/>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以降同様</a:t>
            </a:r>
            <a:endParaRPr kumimoji="1" lang="ja-JP" altLang="en-US" sz="9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cxnSp>
        <p:nvCxnSpPr>
          <p:cNvPr id="78" name="直線矢印コネクタ 77"/>
          <p:cNvCxnSpPr/>
          <p:nvPr/>
        </p:nvCxnSpPr>
        <p:spPr>
          <a:xfrm>
            <a:off x="7674902" y="3096379"/>
            <a:ext cx="1148" cy="1789127"/>
          </a:xfrm>
          <a:prstGeom prst="straightConnector1">
            <a:avLst/>
          </a:prstGeom>
          <a:ln w="28575">
            <a:solidFill>
              <a:srgbClr val="FF0000"/>
            </a:solidFill>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7" name="テキスト ボックス 126"/>
          <p:cNvSpPr txBox="1"/>
          <p:nvPr/>
        </p:nvSpPr>
        <p:spPr>
          <a:xfrm>
            <a:off x="7304247" y="4052690"/>
            <a:ext cx="727657" cy="446276"/>
          </a:xfrm>
          <a:prstGeom prst="rect">
            <a:avLst/>
          </a:prstGeom>
          <a:solidFill>
            <a:schemeClr val="bg1"/>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提出</a:t>
            </a:r>
            <a:endParaRPr kumimoji="1" lang="en-US" altLang="ja-JP" sz="14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r>
              <a:rPr kumimoji="1" lang="en-US" altLang="ja-JP"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6</a:t>
            </a:r>
            <a:r>
              <a:rPr kumimoji="1" lang="ja-JP" altLang="en-US" sz="900" b="0" i="0" u="none" strike="noStrike" kern="1200" cap="none" spc="0" normalizeH="0" baseline="0" noProof="0" dirty="0" smtClean="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月末）</a:t>
            </a:r>
            <a:endParaRPr kumimoji="1" lang="ja-JP" altLang="en-US" sz="9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82" name="正方形/長方形 81"/>
          <p:cNvSpPr/>
          <p:nvPr/>
        </p:nvSpPr>
        <p:spPr>
          <a:xfrm>
            <a:off x="7228759" y="5781357"/>
            <a:ext cx="810695" cy="8216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4" name="テキスト ボックス 83"/>
          <p:cNvSpPr txBox="1"/>
          <p:nvPr/>
        </p:nvSpPr>
        <p:spPr>
          <a:xfrm>
            <a:off x="7237526" y="5819909"/>
            <a:ext cx="84931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j-ea"/>
                <a:ea typeface="+mj-ea"/>
                <a:cs typeface="+mn-cs"/>
              </a:rPr>
              <a:t>報告書の公表</a:t>
            </a:r>
            <a:endParaRPr kumimoji="1" lang="en-US" altLang="ja-JP" sz="1600" b="0" i="0" u="none" strike="noStrike" kern="1200" cap="none" spc="0" normalizeH="0" baseline="0" noProof="0" dirty="0" smtClean="0">
              <a:ln>
                <a:noFill/>
              </a:ln>
              <a:solidFill>
                <a:prstClr val="black"/>
              </a:solidFill>
              <a:effectLst/>
              <a:uLnTx/>
              <a:uFillTx/>
              <a:latin typeface="+mj-ea"/>
              <a:ea typeface="+mj-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mj-ea"/>
                <a:ea typeface="+mj-ea"/>
                <a:cs typeface="+mn-cs"/>
              </a:rPr>
              <a:t>(</a:t>
            </a:r>
            <a:r>
              <a:rPr kumimoji="1" lang="ja-JP" altLang="en-US" sz="1000" b="0" i="0" u="none" strike="noStrike" kern="1200" cap="none" spc="0" normalizeH="0" baseline="0" noProof="0" dirty="0" smtClean="0">
                <a:ln>
                  <a:noFill/>
                </a:ln>
                <a:solidFill>
                  <a:prstClr val="black"/>
                </a:solidFill>
                <a:effectLst/>
                <a:uLnTx/>
                <a:uFillTx/>
                <a:latin typeface="+mj-ea"/>
                <a:ea typeface="+mj-ea"/>
                <a:cs typeface="+mn-cs"/>
              </a:rPr>
              <a:t>全事業者</a:t>
            </a:r>
            <a:r>
              <a:rPr kumimoji="1" lang="en-US" altLang="ja-JP" sz="1000" b="0" i="0" u="none" strike="noStrike" kern="1200" cap="none" spc="0" normalizeH="0" baseline="0" noProof="0" dirty="0" smtClean="0">
                <a:ln>
                  <a:noFill/>
                </a:ln>
                <a:solidFill>
                  <a:prstClr val="black"/>
                </a:solidFill>
                <a:effectLst/>
                <a:uLnTx/>
                <a:uFillTx/>
                <a:latin typeface="+mj-ea"/>
                <a:ea typeface="+mj-ea"/>
                <a:cs typeface="+mn-cs"/>
              </a:rPr>
              <a:t>)</a:t>
            </a:r>
            <a:endParaRPr kumimoji="1" lang="ja-JP" altLang="en-US" sz="1000" b="0" i="0" u="none" strike="noStrike" kern="1200" cap="none" spc="0" normalizeH="0" baseline="0" noProof="0" dirty="0">
              <a:ln>
                <a:noFill/>
              </a:ln>
              <a:solidFill>
                <a:prstClr val="black"/>
              </a:solidFill>
              <a:effectLst/>
              <a:uLnTx/>
              <a:uFillTx/>
              <a:latin typeface="+mj-ea"/>
              <a:ea typeface="+mj-ea"/>
              <a:cs typeface="+mn-cs"/>
            </a:endParaRPr>
          </a:p>
        </p:txBody>
      </p:sp>
      <p:sp>
        <p:nvSpPr>
          <p:cNvPr id="86" name="下矢印 85"/>
          <p:cNvSpPr/>
          <p:nvPr/>
        </p:nvSpPr>
        <p:spPr>
          <a:xfrm>
            <a:off x="7441826" y="5371796"/>
            <a:ext cx="407148" cy="32847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7" name="正方形/長方形 86"/>
          <p:cNvSpPr/>
          <p:nvPr/>
        </p:nvSpPr>
        <p:spPr>
          <a:xfrm>
            <a:off x="8317128" y="4823065"/>
            <a:ext cx="911437" cy="725219"/>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8" name="テキスト ボックス 87"/>
          <p:cNvSpPr txBox="1"/>
          <p:nvPr/>
        </p:nvSpPr>
        <p:spPr>
          <a:xfrm>
            <a:off x="8192200" y="4884009"/>
            <a:ext cx="112886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評価</a:t>
            </a:r>
            <a:endPar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r>
              <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A,B,C</a:t>
            </a: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89" name="右矢印 88"/>
          <p:cNvSpPr/>
          <p:nvPr/>
        </p:nvSpPr>
        <p:spPr>
          <a:xfrm>
            <a:off x="9386770" y="4882812"/>
            <a:ext cx="294751" cy="914353"/>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98" name="直線矢印コネクタ 97"/>
          <p:cNvCxnSpPr/>
          <p:nvPr/>
        </p:nvCxnSpPr>
        <p:spPr>
          <a:xfrm flipH="1" flipV="1">
            <a:off x="8809402" y="2676944"/>
            <a:ext cx="586" cy="2116732"/>
          </a:xfrm>
          <a:prstGeom prst="straightConnector1">
            <a:avLst/>
          </a:prstGeom>
          <a:ln w="28575">
            <a:solidFill>
              <a:srgbClr val="FF0000"/>
            </a:solidFill>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95" name="テキスト ボックス 94"/>
          <p:cNvSpPr txBox="1"/>
          <p:nvPr/>
        </p:nvSpPr>
        <p:spPr>
          <a:xfrm>
            <a:off x="8281677" y="4025789"/>
            <a:ext cx="1009921" cy="523220"/>
          </a:xfrm>
          <a:prstGeom prst="rect">
            <a:avLst/>
          </a:prstGeom>
          <a:solidFill>
            <a:schemeClr val="bg1"/>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評価</a:t>
            </a:r>
            <a:r>
              <a:rPr kumimoji="1" lang="ja-JP" altLang="en-US" sz="1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結果の通知</a:t>
            </a:r>
            <a:endParaRPr kumimoji="1" lang="en-US" altLang="ja-JP" sz="9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106" name="正方形/長方形 105"/>
          <p:cNvSpPr/>
          <p:nvPr/>
        </p:nvSpPr>
        <p:spPr>
          <a:xfrm>
            <a:off x="9791158" y="4819187"/>
            <a:ext cx="687078" cy="632998"/>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2" name="テキスト ボックス 101"/>
          <p:cNvSpPr txBox="1"/>
          <p:nvPr/>
        </p:nvSpPr>
        <p:spPr>
          <a:xfrm>
            <a:off x="9668175" y="4839870"/>
            <a:ext cx="936211"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助言</a:t>
            </a:r>
            <a:endPar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r>
              <a:rPr kumimoji="1" lang="en-US" altLang="ja-JP"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B,C</a:t>
            </a:r>
            <a:r>
              <a:rPr kumimoji="1" lang="ja-JP" altLang="en-US" sz="16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cxnSp>
        <p:nvCxnSpPr>
          <p:cNvPr id="117" name="直線矢印コネクタ 116"/>
          <p:cNvCxnSpPr/>
          <p:nvPr/>
        </p:nvCxnSpPr>
        <p:spPr>
          <a:xfrm flipH="1" flipV="1">
            <a:off x="10713503" y="2774941"/>
            <a:ext cx="16181" cy="3106119"/>
          </a:xfrm>
          <a:prstGeom prst="straightConnector1">
            <a:avLst/>
          </a:prstGeom>
          <a:ln w="28575">
            <a:solidFill>
              <a:srgbClr val="FF0000"/>
            </a:solidFill>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10509116" y="5887026"/>
            <a:ext cx="202094" cy="180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19" name="テキスト ボックス 118"/>
          <p:cNvSpPr txBox="1"/>
          <p:nvPr/>
        </p:nvSpPr>
        <p:spPr>
          <a:xfrm>
            <a:off x="9525051" y="4024016"/>
            <a:ext cx="1147882" cy="523220"/>
          </a:xfrm>
          <a:prstGeom prst="rect">
            <a:avLst/>
          </a:prstGeom>
          <a:solidFill>
            <a:schemeClr val="bg1"/>
          </a:solid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支援</a:t>
            </a:r>
            <a:endParaRPr kumimoji="1" lang="en-US" altLang="ja-JP" sz="1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アドバイス</a:t>
            </a:r>
            <a:endParaRPr kumimoji="1" lang="en-US" altLang="ja-JP" sz="9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cxnSp>
        <p:nvCxnSpPr>
          <p:cNvPr id="125" name="直線矢印コネクタ 124"/>
          <p:cNvCxnSpPr/>
          <p:nvPr/>
        </p:nvCxnSpPr>
        <p:spPr>
          <a:xfrm>
            <a:off x="11494617" y="3091146"/>
            <a:ext cx="14430" cy="2036495"/>
          </a:xfrm>
          <a:prstGeom prst="straightConnector1">
            <a:avLst/>
          </a:prstGeom>
          <a:ln w="28575">
            <a:solidFill>
              <a:srgbClr val="FF0000"/>
            </a:solidFill>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5" name="テキスト ボックス 104"/>
          <p:cNvSpPr txBox="1"/>
          <p:nvPr/>
        </p:nvSpPr>
        <p:spPr>
          <a:xfrm>
            <a:off x="2420843" y="3449509"/>
            <a:ext cx="1175081" cy="430887"/>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mn-cs"/>
              </a:rPr>
              <a:t>※</a:t>
            </a:r>
            <a:r>
              <a:rPr kumimoji="1" lang="ja-JP" altLang="en-US" sz="1100" b="0" i="0" u="none" strike="noStrike" kern="1200" cap="none" spc="0" normalizeH="0" baseline="0" noProof="0" dirty="0" smtClean="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mn-cs"/>
              </a:rPr>
              <a:t>評価</a:t>
            </a:r>
            <a:r>
              <a:rPr lang="en-US" altLang="ja-JP" sz="1100" dirty="0">
                <a:solidFill>
                  <a:srgbClr val="FF0000"/>
                </a:solidFill>
                <a:latin typeface="HGS創英角ｺﾞｼｯｸUB" panose="020B0900000000000000" pitchFamily="50" charset="-128"/>
                <a:ea typeface="HGS創英角ｺﾞｼｯｸUB" panose="020B0900000000000000" pitchFamily="50" charset="-128"/>
              </a:rPr>
              <a:t>A</a:t>
            </a:r>
            <a:r>
              <a:rPr kumimoji="1" lang="ja-JP" altLang="en-US" sz="1100" b="0" i="0" u="none" strike="noStrike" kern="1200" cap="none" spc="0" normalizeH="0" baseline="0" noProof="0" dirty="0" smtClean="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mn-cs"/>
              </a:rPr>
              <a:t>に</a:t>
            </a:r>
            <a:endParaRPr kumimoji="1" lang="en-US" altLang="ja-JP" sz="1100" b="0" i="0" u="none" strike="noStrike" kern="1200" cap="none" spc="0" normalizeH="0" baseline="0" noProof="0" dirty="0" smtClean="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mn-cs"/>
              </a:rPr>
              <a:t>インセンティブ</a:t>
            </a:r>
            <a:endParaRPr kumimoji="1" lang="en-US" altLang="ja-JP" sz="1100" b="0" i="0" u="none" strike="noStrike" kern="1200" cap="none" spc="0" normalizeH="0" baseline="0" noProof="0" dirty="0" smtClean="0">
              <a:ln>
                <a:noFill/>
              </a:ln>
              <a:solidFill>
                <a:srgbClr val="FF0000"/>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120" name="テキスト ボックス 119"/>
          <p:cNvSpPr txBox="1"/>
          <p:nvPr/>
        </p:nvSpPr>
        <p:spPr>
          <a:xfrm>
            <a:off x="10526414" y="5955951"/>
            <a:ext cx="1562500" cy="430887"/>
          </a:xfrm>
          <a:prstGeom prst="rect">
            <a:avLst/>
          </a:prstGeom>
          <a:solidFill>
            <a:schemeClr val="bg1"/>
          </a:solid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rgbClr val="FF0000"/>
                </a:solidFill>
                <a:latin typeface="HGS創英角ｺﾞｼｯｸUB" panose="020B0900000000000000" pitchFamily="50" charset="-128"/>
                <a:ea typeface="HGS創英角ｺﾞｼｯｸUB" panose="020B0900000000000000" pitchFamily="50" charset="-128"/>
              </a:rPr>
              <a:t>※</a:t>
            </a:r>
            <a:r>
              <a:rPr lang="ja-JP" altLang="en-US" sz="1100" dirty="0" smtClean="0">
                <a:solidFill>
                  <a:srgbClr val="FF0000"/>
                </a:solidFill>
                <a:latin typeface="HGS創英角ｺﾞｼｯｸUB" panose="020B0900000000000000" pitchFamily="50" charset="-128"/>
                <a:ea typeface="HGS創英角ｺﾞｼｯｸUB" panose="020B0900000000000000" pitchFamily="50" charset="-128"/>
              </a:rPr>
              <a:t>特</a:t>
            </a:r>
            <a:r>
              <a:rPr lang="ja-JP" altLang="en-US" sz="1100" dirty="0">
                <a:solidFill>
                  <a:srgbClr val="FF0000"/>
                </a:solidFill>
                <a:latin typeface="HGS創英角ｺﾞｼｯｸUB" panose="020B0900000000000000" pitchFamily="50" charset="-128"/>
                <a:ea typeface="HGS創英角ｺﾞｼｯｸUB" panose="020B0900000000000000" pitchFamily="50" charset="-128"/>
              </a:rPr>
              <a:t>に</a:t>
            </a:r>
            <a:r>
              <a:rPr lang="ja-JP" altLang="en-US" sz="1100" dirty="0" smtClean="0">
                <a:solidFill>
                  <a:srgbClr val="FF0000"/>
                </a:solidFill>
                <a:latin typeface="HGS創英角ｺﾞｼｯｸUB" panose="020B0900000000000000" pitchFamily="50" charset="-128"/>
                <a:ea typeface="HGS創英角ｺﾞｼｯｸUB" panose="020B0900000000000000" pitchFamily="50" charset="-128"/>
              </a:rPr>
              <a:t>優れた取組み　</a:t>
            </a:r>
            <a:endParaRPr lang="en-US" altLang="ja-JP" sz="1100" dirty="0" smtClean="0">
              <a:solidFill>
                <a:srgbClr val="FF0000"/>
              </a:solidFill>
              <a:latin typeface="HGS創英角ｺﾞｼｯｸUB" panose="020B0900000000000000" pitchFamily="50" charset="-128"/>
              <a:ea typeface="HGS創英角ｺﾞｼｯｸUB" panose="020B09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rgbClr val="FF0000"/>
                </a:solidFill>
                <a:latin typeface="HGS創英角ｺﾞｼｯｸUB" panose="020B0900000000000000" pitchFamily="50" charset="-128"/>
                <a:ea typeface="HGS創英角ｺﾞｼｯｸUB" panose="020B0900000000000000" pitchFamily="50" charset="-128"/>
              </a:rPr>
              <a:t>　</a:t>
            </a:r>
            <a:r>
              <a:rPr lang="ja-JP" altLang="en-US" sz="1100" dirty="0" smtClean="0">
                <a:solidFill>
                  <a:srgbClr val="FF0000"/>
                </a:solidFill>
                <a:latin typeface="HGS創英角ｺﾞｼｯｸUB" panose="020B0900000000000000" pitchFamily="50" charset="-128"/>
                <a:ea typeface="HGS創英角ｺﾞｼｯｸUB" panose="020B0900000000000000" pitchFamily="50" charset="-128"/>
              </a:rPr>
              <a:t>を実施した事業者</a:t>
            </a:r>
            <a:endParaRPr kumimoji="1" lang="en-US" altLang="ja-JP" sz="1100" b="0" i="0" u="none" strike="noStrike" kern="1200" cap="none" spc="0" normalizeH="0" baseline="0" noProof="0" dirty="0" smtClean="0">
              <a:ln>
                <a:noFill/>
              </a:ln>
              <a:solidFill>
                <a:srgbClr val="FF0000"/>
              </a:solidFill>
              <a:effectLst/>
              <a:uLnTx/>
              <a:uFillTx/>
              <a:latin typeface="HGS創英角ｺﾞｼｯｸUB" panose="020B0900000000000000" pitchFamily="50" charset="-128"/>
              <a:ea typeface="HGS創英角ｺﾞｼｯｸUB" panose="020B0900000000000000" pitchFamily="50" charset="-128"/>
            </a:endParaRPr>
          </a:p>
        </p:txBody>
      </p:sp>
      <p:sp>
        <p:nvSpPr>
          <p:cNvPr id="121" name="テキスト ボックス 120"/>
          <p:cNvSpPr txBox="1"/>
          <p:nvPr/>
        </p:nvSpPr>
        <p:spPr>
          <a:xfrm>
            <a:off x="197757" y="58424"/>
            <a:ext cx="7075665" cy="784830"/>
          </a:xfrm>
          <a:prstGeom prst="rect">
            <a:avLst/>
          </a:prstGeom>
          <a:noFill/>
        </p:spPr>
        <p:txBody>
          <a:bodyPr wrap="square" rtlCol="0">
            <a:spAutoFit/>
          </a:bodyPr>
          <a:lstStyle/>
          <a:p>
            <a:r>
              <a:rPr lang="ja-JP" altLang="en-US" sz="4000" b="1" dirty="0">
                <a:ln/>
                <a:solidFill>
                  <a:schemeClr val="accent4"/>
                </a:solidFill>
                <a:latin typeface="HG丸ｺﾞｼｯｸM-PRO" panose="020F0600000000000000" pitchFamily="50" charset="-128"/>
                <a:ea typeface="HG丸ｺﾞｼｯｸM-PRO" panose="020F0600000000000000" pitchFamily="50" charset="-128"/>
              </a:rPr>
              <a:t>評価</a:t>
            </a:r>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制度（案）の流れ①</a:t>
            </a:r>
            <a:endParaRPr lang="ja-JP" altLang="en-US" sz="4000" b="1" dirty="0">
              <a:ln/>
              <a:solidFill>
                <a:schemeClr val="accent4"/>
              </a:solidFill>
              <a:latin typeface="Poor Richard" panose="02080502050505020702" pitchFamily="18" charset="0"/>
              <a:ea typeface="HG丸ｺﾞｼｯｸM-PRO" panose="020F0600000000000000" pitchFamily="50" charset="-128"/>
            </a:endParaRPr>
          </a:p>
          <a:p>
            <a:endParaRPr lang="ja-JP" altLang="en-US" sz="500" dirty="0"/>
          </a:p>
        </p:txBody>
      </p:sp>
      <p:sp>
        <p:nvSpPr>
          <p:cNvPr id="123" name="スライド番号プレースホルダー 1"/>
          <p:cNvSpPr>
            <a:spLocks noGrp="1"/>
          </p:cNvSpPr>
          <p:nvPr>
            <p:ph type="sldNum" sz="quarter" idx="12"/>
          </p:nvPr>
        </p:nvSpPr>
        <p:spPr>
          <a:xfrm>
            <a:off x="8610600" y="6356350"/>
            <a:ext cx="2743200" cy="365125"/>
          </a:xfrm>
        </p:spPr>
        <p:txBody>
          <a:bodyPr/>
          <a:lstStyle/>
          <a:p>
            <a:fld id="{86CB4B4D-7CA3-9044-876B-883B54F8677D}" type="slidenum">
              <a:rPr lang="en-US" altLang="ja-JP" smtClean="0"/>
              <a:t>12</a:t>
            </a:fld>
            <a:endParaRPr lang="ja-JP" altLang="en-US" dirty="0"/>
          </a:p>
        </p:txBody>
      </p:sp>
    </p:spTree>
    <p:extLst>
      <p:ext uri="{BB962C8B-B14F-4D97-AF65-F5344CB8AC3E}">
        <p14:creationId xmlns:p14="http://schemas.microsoft.com/office/powerpoint/2010/main" val="944069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テキスト ボックス 120"/>
          <p:cNvSpPr txBox="1"/>
          <p:nvPr/>
        </p:nvSpPr>
        <p:spPr>
          <a:xfrm>
            <a:off x="197757" y="58424"/>
            <a:ext cx="7339116" cy="784830"/>
          </a:xfrm>
          <a:prstGeom prst="rect">
            <a:avLst/>
          </a:prstGeom>
          <a:noFill/>
        </p:spPr>
        <p:txBody>
          <a:bodyPr wrap="square" rtlCol="0">
            <a:spAutoFit/>
          </a:bodyPr>
          <a:lstStyle/>
          <a:p>
            <a:r>
              <a:rPr lang="ja-JP" altLang="en-US" sz="4000" b="1" dirty="0">
                <a:ln/>
                <a:solidFill>
                  <a:schemeClr val="accent4"/>
                </a:solidFill>
                <a:latin typeface="HG丸ｺﾞｼｯｸM-PRO" panose="020F0600000000000000" pitchFamily="50" charset="-128"/>
                <a:ea typeface="HG丸ｺﾞｼｯｸM-PRO" panose="020F0600000000000000" pitchFamily="50" charset="-128"/>
              </a:rPr>
              <a:t>評価</a:t>
            </a:r>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制度（案）の流れ②</a:t>
            </a:r>
            <a:endParaRPr lang="ja-JP" altLang="en-US" sz="4000" b="1" dirty="0">
              <a:ln/>
              <a:solidFill>
                <a:schemeClr val="accent4"/>
              </a:solidFill>
              <a:latin typeface="Poor Richard" panose="02080502050505020702" pitchFamily="18" charset="0"/>
              <a:ea typeface="HG丸ｺﾞｼｯｸM-PRO" panose="020F0600000000000000" pitchFamily="50" charset="-128"/>
            </a:endParaRPr>
          </a:p>
          <a:p>
            <a:endParaRPr lang="ja-JP" altLang="en-US" sz="500" dirty="0"/>
          </a:p>
        </p:txBody>
      </p:sp>
      <p:sp>
        <p:nvSpPr>
          <p:cNvPr id="123" name="スライド番号プレースホルダー 1"/>
          <p:cNvSpPr>
            <a:spLocks noGrp="1"/>
          </p:cNvSpPr>
          <p:nvPr>
            <p:ph type="sldNum" sz="quarter" idx="12"/>
          </p:nvPr>
        </p:nvSpPr>
        <p:spPr>
          <a:xfrm>
            <a:off x="8610600" y="6356350"/>
            <a:ext cx="2743200" cy="365125"/>
          </a:xfrm>
        </p:spPr>
        <p:txBody>
          <a:bodyPr/>
          <a:lstStyle/>
          <a:p>
            <a:fld id="{86CB4B4D-7CA3-9044-876B-883B54F8677D}" type="slidenum">
              <a:rPr lang="en-US" altLang="ja-JP" smtClean="0"/>
              <a:t>13</a:t>
            </a:fld>
            <a:endParaRPr lang="ja-JP" altLang="en-US" dirty="0"/>
          </a:p>
        </p:txBody>
      </p:sp>
      <p:sp>
        <p:nvSpPr>
          <p:cNvPr id="124" name="テキスト ボックス 123"/>
          <p:cNvSpPr txBox="1"/>
          <p:nvPr/>
        </p:nvSpPr>
        <p:spPr>
          <a:xfrm>
            <a:off x="197756" y="843254"/>
            <a:ext cx="11731007" cy="1015663"/>
          </a:xfrm>
          <a:prstGeom prst="rect">
            <a:avLst/>
          </a:prstGeom>
          <a:solidFill>
            <a:srgbClr val="FFCCCC"/>
          </a:solidFill>
          <a:ln>
            <a:solidFill>
              <a:schemeClr val="tx1"/>
            </a:solidFill>
          </a:ln>
        </p:spPr>
        <p:txBody>
          <a:bodyPr wrap="square" rtlCol="0">
            <a:spAutoFit/>
          </a:bodyPr>
          <a:lstStyle/>
          <a:p>
            <a:r>
              <a:rPr lang="ja-JP" altLang="en-US" sz="2000" dirty="0" smtClean="0">
                <a:latin typeface="游ゴシック" panose="020B0400000000000000" pitchFamily="50" charset="-128"/>
                <a:ea typeface="游ゴシック" panose="020B0400000000000000" pitchFamily="50" charset="-128"/>
              </a:rPr>
              <a:t>　計画書は、事業者ごと（事業所ごと）に計画期間の初年度に提出されるため、事業者により計画書を提出する年度が異なっていましたが、評価制度導入に伴い、</a:t>
            </a:r>
            <a:r>
              <a:rPr lang="ja-JP" altLang="en-US" sz="2000" b="1" dirty="0">
                <a:solidFill>
                  <a:srgbClr val="FF0000"/>
                </a:solidFill>
                <a:latin typeface="游ゴシック" panose="020B0400000000000000" pitchFamily="50" charset="-128"/>
              </a:rPr>
              <a:t>令和４年度から一斉に評価制度に</a:t>
            </a:r>
            <a:r>
              <a:rPr lang="ja-JP" altLang="en-US" sz="2000" b="1" dirty="0" smtClean="0">
                <a:solidFill>
                  <a:srgbClr val="FF0000"/>
                </a:solidFill>
                <a:latin typeface="游ゴシック" panose="020B0400000000000000" pitchFamily="50" charset="-128"/>
              </a:rPr>
              <a:t>参加</a:t>
            </a:r>
            <a:r>
              <a:rPr lang="ja-JP" altLang="en-US" sz="2000" dirty="0" smtClean="0">
                <a:latin typeface="游ゴシック" panose="020B0400000000000000" pitchFamily="50" charset="-128"/>
              </a:rPr>
              <a:t>していただけるよう、</a:t>
            </a:r>
            <a:r>
              <a:rPr lang="ja-JP" altLang="en-US" sz="2000" dirty="0" smtClean="0">
                <a:latin typeface="游ゴシック" panose="020B0400000000000000" pitchFamily="50" charset="-128"/>
                <a:ea typeface="游ゴシック" panose="020B0400000000000000" pitchFamily="50" charset="-128"/>
              </a:rPr>
              <a:t>令和４年度に計画書を提出していただくよう事業者に依頼します。</a:t>
            </a:r>
            <a:endParaRPr lang="en-US" altLang="ja-JP" sz="2000" dirty="0" smtClean="0">
              <a:latin typeface="游ゴシック" panose="020B0400000000000000" pitchFamily="50" charset="-128"/>
              <a:ea typeface="游ゴシック" panose="020B04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214506448"/>
              </p:ext>
            </p:extLst>
          </p:nvPr>
        </p:nvGraphicFramePr>
        <p:xfrm>
          <a:off x="197757" y="2357176"/>
          <a:ext cx="11668145" cy="1376680"/>
        </p:xfrm>
        <a:graphic>
          <a:graphicData uri="http://schemas.openxmlformats.org/drawingml/2006/table">
            <a:tbl>
              <a:tblPr firstRow="1" bandRow="1">
                <a:tableStyleId>{5C22544A-7EE6-4342-B048-85BDC9FD1C3A}</a:tableStyleId>
              </a:tblPr>
              <a:tblGrid>
                <a:gridCol w="2333629">
                  <a:extLst>
                    <a:ext uri="{9D8B030D-6E8A-4147-A177-3AD203B41FA5}">
                      <a16:colId xmlns:a16="http://schemas.microsoft.com/office/drawing/2014/main" val="2983275945"/>
                    </a:ext>
                  </a:extLst>
                </a:gridCol>
                <a:gridCol w="2333629">
                  <a:extLst>
                    <a:ext uri="{9D8B030D-6E8A-4147-A177-3AD203B41FA5}">
                      <a16:colId xmlns:a16="http://schemas.microsoft.com/office/drawing/2014/main" val="2953090449"/>
                    </a:ext>
                  </a:extLst>
                </a:gridCol>
                <a:gridCol w="2333629">
                  <a:extLst>
                    <a:ext uri="{9D8B030D-6E8A-4147-A177-3AD203B41FA5}">
                      <a16:colId xmlns:a16="http://schemas.microsoft.com/office/drawing/2014/main" val="2157920974"/>
                    </a:ext>
                  </a:extLst>
                </a:gridCol>
                <a:gridCol w="2333629">
                  <a:extLst>
                    <a:ext uri="{9D8B030D-6E8A-4147-A177-3AD203B41FA5}">
                      <a16:colId xmlns:a16="http://schemas.microsoft.com/office/drawing/2014/main" val="3490076861"/>
                    </a:ext>
                  </a:extLst>
                </a:gridCol>
                <a:gridCol w="2333629">
                  <a:extLst>
                    <a:ext uri="{9D8B030D-6E8A-4147-A177-3AD203B41FA5}">
                      <a16:colId xmlns:a16="http://schemas.microsoft.com/office/drawing/2014/main" val="879989555"/>
                    </a:ext>
                  </a:extLst>
                </a:gridCol>
              </a:tblGrid>
              <a:tr h="370840">
                <a:tc>
                  <a:txBody>
                    <a:bodyPr/>
                    <a:lstStyle/>
                    <a:p>
                      <a:endParaRPr kumimoji="1" lang="ja-JP" altLang="en-US" dirty="0"/>
                    </a:p>
                  </a:txBody>
                  <a:tcPr/>
                </a:tc>
                <a:tc>
                  <a:txBody>
                    <a:bodyPr/>
                    <a:lstStyle/>
                    <a:p>
                      <a:pPr algn="ctr"/>
                      <a:r>
                        <a:rPr kumimoji="1" lang="ja-JP" altLang="en-US" dirty="0" smtClean="0"/>
                        <a:t>令和４年度</a:t>
                      </a:r>
                      <a:endParaRPr kumimoji="1" lang="ja-JP" altLang="en-US" dirty="0"/>
                    </a:p>
                  </a:txBody>
                  <a:tcPr/>
                </a:tc>
                <a:tc>
                  <a:txBody>
                    <a:bodyPr/>
                    <a:lstStyle/>
                    <a:p>
                      <a:pPr algn="ctr"/>
                      <a:r>
                        <a:rPr kumimoji="1" lang="ja-JP" altLang="en-US" dirty="0" smtClean="0"/>
                        <a:t>令和５年度</a:t>
                      </a:r>
                      <a:endParaRPr kumimoji="1" lang="ja-JP" altLang="en-US" dirty="0"/>
                    </a:p>
                  </a:txBody>
                  <a:tcPr/>
                </a:tc>
                <a:tc>
                  <a:txBody>
                    <a:bodyPr/>
                    <a:lstStyle/>
                    <a:p>
                      <a:pPr algn="ctr"/>
                      <a:r>
                        <a:rPr kumimoji="1" lang="ja-JP" altLang="en-US" dirty="0" smtClean="0"/>
                        <a:t>令和６年度</a:t>
                      </a:r>
                      <a:endParaRPr kumimoji="1" lang="ja-JP" altLang="en-US" dirty="0"/>
                    </a:p>
                  </a:txBody>
                  <a:tcPr/>
                </a:tc>
                <a:tc>
                  <a:txBody>
                    <a:bodyPr/>
                    <a:lstStyle/>
                    <a:p>
                      <a:pPr algn="ctr"/>
                      <a:r>
                        <a:rPr kumimoji="1" lang="ja-JP" altLang="en-US" dirty="0" smtClean="0"/>
                        <a:t>令和７年度</a:t>
                      </a:r>
                      <a:endParaRPr kumimoji="1" lang="ja-JP" altLang="en-US" dirty="0"/>
                    </a:p>
                  </a:txBody>
                  <a:tcPr/>
                </a:tc>
                <a:extLst>
                  <a:ext uri="{0D108BD9-81ED-4DB2-BD59-A6C34878D82A}">
                    <a16:rowId xmlns:a16="http://schemas.microsoft.com/office/drawing/2014/main" val="37725041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n-lt"/>
                          <a:ea typeface="+mn-ea"/>
                          <a:cs typeface="+mn-cs"/>
                        </a:rPr>
                        <a:t>事業者</a:t>
                      </a:r>
                      <a:endParaRPr kumimoji="1" lang="en-US" altLang="ja-JP" sz="18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（３２０事業者）</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algn="l"/>
                      <a:r>
                        <a:rPr kumimoji="1" lang="ja-JP" altLang="en-US" sz="1800" dirty="0" smtClean="0"/>
                        <a:t>計画書</a:t>
                      </a:r>
                      <a:endParaRPr kumimoji="1" lang="ja-JP" altLang="en-US" sz="1800" dirty="0"/>
                    </a:p>
                  </a:txBody>
                  <a:tcPr/>
                </a:tc>
                <a:tc>
                  <a:txBody>
                    <a:bodyPr/>
                    <a:lstStyle/>
                    <a:p>
                      <a:pPr algn="l"/>
                      <a:r>
                        <a:rPr kumimoji="1" lang="ja-JP" altLang="en-US" sz="1800" dirty="0" smtClean="0"/>
                        <a:t>報告書（</a:t>
                      </a:r>
                      <a:r>
                        <a:rPr kumimoji="1" lang="en-US" altLang="ja-JP" sz="1800" dirty="0" smtClean="0"/>
                        <a:t>1</a:t>
                      </a:r>
                      <a:r>
                        <a:rPr kumimoji="1" lang="ja-JP" altLang="en-US" sz="1800" dirty="0" smtClean="0"/>
                        <a:t>年）</a:t>
                      </a:r>
                      <a:endParaRPr kumimoji="1" lang="ja-JP" altLang="en-US"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報告書（</a:t>
                      </a:r>
                      <a:r>
                        <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2</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年）</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報告書（最終）</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1605079261"/>
                  </a:ext>
                </a:extLst>
              </a:tr>
            </a:tbl>
          </a:graphicData>
        </a:graphic>
      </p:graphicFrame>
      <p:sp>
        <p:nvSpPr>
          <p:cNvPr id="25" name="左右矢印 24"/>
          <p:cNvSpPr/>
          <p:nvPr/>
        </p:nvSpPr>
        <p:spPr>
          <a:xfrm>
            <a:off x="2590907" y="3327191"/>
            <a:ext cx="6893981" cy="362094"/>
          </a:xfrm>
          <a:prstGeom prst="leftRightArrow">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矢印コネクタ 25"/>
          <p:cNvCxnSpPr/>
          <p:nvPr/>
        </p:nvCxnSpPr>
        <p:spPr>
          <a:xfrm>
            <a:off x="2940474" y="3163401"/>
            <a:ext cx="0" cy="16379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5264385" y="3114777"/>
            <a:ext cx="0" cy="16379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7647090" y="3114777"/>
            <a:ext cx="0" cy="16379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正方形/長方形 55"/>
          <p:cNvSpPr/>
          <p:nvPr/>
        </p:nvSpPr>
        <p:spPr>
          <a:xfrm>
            <a:off x="2060676" y="4783493"/>
            <a:ext cx="8632966" cy="52322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800" dirty="0" smtClean="0">
                <a:solidFill>
                  <a:schemeClr val="bg1"/>
                </a:solidFill>
                <a:latin typeface="HGSｺﾞｼｯｸE" panose="020B0900000000000000" pitchFamily="50" charset="-128"/>
                <a:ea typeface="HGSｺﾞｼｯｸE" panose="020B0900000000000000" pitchFamily="50" charset="-128"/>
              </a:rPr>
              <a:t>基本的な計画から報告までの期間　⇒　令和７年度</a:t>
            </a:r>
            <a:endParaRPr sz="2800" dirty="0">
              <a:solidFill>
                <a:schemeClr val="bg1"/>
              </a:solidFill>
              <a:latin typeface="HGSｺﾞｼｯｸE" panose="020B0900000000000000" pitchFamily="50" charset="-128"/>
              <a:ea typeface="HGSｺﾞｼｯｸE" panose="020B0900000000000000" pitchFamily="50" charset="-128"/>
            </a:endParaRPr>
          </a:p>
        </p:txBody>
      </p:sp>
      <p:cxnSp>
        <p:nvCxnSpPr>
          <p:cNvPr id="29" name="直線矢印コネクタ 28"/>
          <p:cNvCxnSpPr/>
          <p:nvPr/>
        </p:nvCxnSpPr>
        <p:spPr>
          <a:xfrm>
            <a:off x="9925754" y="3114777"/>
            <a:ext cx="0" cy="16379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右矢印 6"/>
          <p:cNvSpPr/>
          <p:nvPr/>
        </p:nvSpPr>
        <p:spPr>
          <a:xfrm>
            <a:off x="696036" y="4462818"/>
            <a:ext cx="750627" cy="126924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3989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3"/>
          <p:cNvSpPr>
            <a:spLocks noGrp="1"/>
          </p:cNvSpPr>
          <p:nvPr>
            <p:ph type="subTitle" idx="1"/>
          </p:nvPr>
        </p:nvSpPr>
        <p:spPr>
          <a:xfrm>
            <a:off x="650543" y="1159085"/>
            <a:ext cx="9144000" cy="5562389"/>
          </a:xfrm>
        </p:spPr>
        <p:txBody>
          <a:bodyPr>
            <a:noAutofit/>
          </a:bodyPr>
          <a:lstStyle/>
          <a:p>
            <a:pPr marL="342900" indent="-342900" algn="l">
              <a:lnSpc>
                <a:spcPct val="150000"/>
              </a:lnSpc>
              <a:buFont typeface="Wingdings" panose="05000000000000000000" pitchFamily="2" charset="2"/>
              <a:buChar char="Ø"/>
            </a:pP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評価制度（案）の概要</a:t>
            </a:r>
            <a:endParaRPr lang="en-US" altLang="ja-JP"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latin typeface="HGS創英角ﾎﾟｯﾌﾟ体" panose="040B0A00000000000000" pitchFamily="50" charset="-128"/>
                <a:ea typeface="HGS創英角ﾎﾟｯﾌﾟ体" panose="040B0A00000000000000" pitchFamily="50" charset="-128"/>
              </a:rPr>
              <a:t>　評価項目、評価基準</a:t>
            </a:r>
            <a:endParaRPr kumimoji="1"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評価に基づく対応</a:t>
            </a:r>
            <a:endParaRPr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事業者ヒアリングの結果</a:t>
            </a:r>
            <a:endParaRPr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委員意見</a:t>
            </a:r>
            <a:endParaRPr lang="en-US" altLang="ja-JP"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お諮りしたいこと</a:t>
            </a:r>
            <a:endParaRPr kumimoji="1"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14</a:t>
            </a:fld>
            <a:endParaRPr lang="ja-JP" altLang="en-US" dirty="0"/>
          </a:p>
        </p:txBody>
      </p:sp>
      <p:sp>
        <p:nvSpPr>
          <p:cNvPr id="6" name="テキスト ボックス 5"/>
          <p:cNvSpPr txBox="1"/>
          <p:nvPr/>
        </p:nvSpPr>
        <p:spPr>
          <a:xfrm>
            <a:off x="313899" y="345383"/>
            <a:ext cx="3057098"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本日の内容</a:t>
            </a:r>
            <a:endParaRPr lang="ja-JP" altLang="en-US" sz="4000" dirty="0"/>
          </a:p>
        </p:txBody>
      </p:sp>
    </p:spTree>
    <p:extLst>
      <p:ext uri="{BB962C8B-B14F-4D97-AF65-F5344CB8AC3E}">
        <p14:creationId xmlns:p14="http://schemas.microsoft.com/office/powerpoint/2010/main" val="3546118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6CB4B4D-7CA3-9044-876B-883B54F8677D}" type="slidenum">
              <a:rPr lang="en-US" altLang="ja-JP" smtClean="0"/>
              <a:t>15</a:t>
            </a:fld>
            <a:endParaRPr lang="ja-JP" altLang="en-US" dirty="0"/>
          </a:p>
        </p:txBody>
      </p:sp>
      <p:sp>
        <p:nvSpPr>
          <p:cNvPr id="6" name="テキスト ボックス 5"/>
          <p:cNvSpPr txBox="1"/>
          <p:nvPr/>
        </p:nvSpPr>
        <p:spPr>
          <a:xfrm>
            <a:off x="175379" y="95534"/>
            <a:ext cx="8376365"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評価項目</a:t>
            </a:r>
            <a:endParaRPr lang="ja-JP" altLang="en-US" sz="4000" dirty="0"/>
          </a:p>
        </p:txBody>
      </p:sp>
      <p:graphicFrame>
        <p:nvGraphicFramePr>
          <p:cNvPr id="10" name="表 9"/>
          <p:cNvGraphicFramePr>
            <a:graphicFrameLocks noGrp="1"/>
          </p:cNvGraphicFramePr>
          <p:nvPr>
            <p:extLst/>
          </p:nvPr>
        </p:nvGraphicFramePr>
        <p:xfrm>
          <a:off x="175379" y="1779066"/>
          <a:ext cx="11682880" cy="2526203"/>
        </p:xfrm>
        <a:graphic>
          <a:graphicData uri="http://schemas.openxmlformats.org/drawingml/2006/table">
            <a:tbl>
              <a:tblPr firstRow="1" firstCol="1" bandRow="1"/>
              <a:tblGrid>
                <a:gridCol w="437124">
                  <a:extLst>
                    <a:ext uri="{9D8B030D-6E8A-4147-A177-3AD203B41FA5}">
                      <a16:colId xmlns:a16="http://schemas.microsoft.com/office/drawing/2014/main" val="3261890261"/>
                    </a:ext>
                  </a:extLst>
                </a:gridCol>
                <a:gridCol w="2729553">
                  <a:extLst>
                    <a:ext uri="{9D8B030D-6E8A-4147-A177-3AD203B41FA5}">
                      <a16:colId xmlns:a16="http://schemas.microsoft.com/office/drawing/2014/main" val="3490321107"/>
                    </a:ext>
                  </a:extLst>
                </a:gridCol>
                <a:gridCol w="3166280">
                  <a:extLst>
                    <a:ext uri="{9D8B030D-6E8A-4147-A177-3AD203B41FA5}">
                      <a16:colId xmlns:a16="http://schemas.microsoft.com/office/drawing/2014/main" val="2717150181"/>
                    </a:ext>
                  </a:extLst>
                </a:gridCol>
                <a:gridCol w="2361063">
                  <a:extLst>
                    <a:ext uri="{9D8B030D-6E8A-4147-A177-3AD203B41FA5}">
                      <a16:colId xmlns:a16="http://schemas.microsoft.com/office/drawing/2014/main" val="397746491"/>
                    </a:ext>
                  </a:extLst>
                </a:gridCol>
                <a:gridCol w="750825">
                  <a:extLst>
                    <a:ext uri="{9D8B030D-6E8A-4147-A177-3AD203B41FA5}">
                      <a16:colId xmlns:a16="http://schemas.microsoft.com/office/drawing/2014/main" val="141356167"/>
                    </a:ext>
                  </a:extLst>
                </a:gridCol>
                <a:gridCol w="764275">
                  <a:extLst>
                    <a:ext uri="{9D8B030D-6E8A-4147-A177-3AD203B41FA5}">
                      <a16:colId xmlns:a16="http://schemas.microsoft.com/office/drawing/2014/main" val="2087746118"/>
                    </a:ext>
                  </a:extLst>
                </a:gridCol>
                <a:gridCol w="750627">
                  <a:extLst>
                    <a:ext uri="{9D8B030D-6E8A-4147-A177-3AD203B41FA5}">
                      <a16:colId xmlns:a16="http://schemas.microsoft.com/office/drawing/2014/main" val="368553947"/>
                    </a:ext>
                  </a:extLst>
                </a:gridCol>
                <a:gridCol w="723133">
                  <a:extLst>
                    <a:ext uri="{9D8B030D-6E8A-4147-A177-3AD203B41FA5}">
                      <a16:colId xmlns:a16="http://schemas.microsoft.com/office/drawing/2014/main" val="3661079254"/>
                    </a:ext>
                  </a:extLst>
                </a:gridCol>
              </a:tblGrid>
              <a:tr h="421034">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3">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評価項目・基準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彰</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公</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助</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言</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通</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知</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29493019"/>
                  </a:ext>
                </a:extLst>
              </a:tr>
              <a:tr h="842067">
                <a:tc vMerge="1">
                  <a:txBody>
                    <a:bodyPr/>
                    <a:lstStyle/>
                    <a:p>
                      <a:endParaRPr kumimoji="1" lang="ja-JP" altLang="en-US"/>
                    </a:p>
                  </a:txBody>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総合排出量の削減率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総合排出原単位の削減率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実施する措置</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66723495"/>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9</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6418451"/>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B</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50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3532936"/>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C</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50%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087663"/>
                  </a:ext>
                </a:extLst>
              </a:tr>
            </a:tbl>
          </a:graphicData>
        </a:graphic>
      </p:graphicFrame>
      <p:sp>
        <p:nvSpPr>
          <p:cNvPr id="7" name="正方形/長方形 6"/>
          <p:cNvSpPr/>
          <p:nvPr/>
        </p:nvSpPr>
        <p:spPr>
          <a:xfrm>
            <a:off x="623924" y="2196007"/>
            <a:ext cx="8233473" cy="84616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43901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5379" y="95534"/>
            <a:ext cx="8376365" cy="800219"/>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評価項目の考え方</a:t>
            </a:r>
          </a:p>
          <a:p>
            <a:endParaRPr lang="ja-JP" altLang="en-US" sz="600" dirty="0"/>
          </a:p>
        </p:txBody>
      </p:sp>
      <p:sp>
        <p:nvSpPr>
          <p:cNvPr id="10" name="正方形/長方形 55"/>
          <p:cNvSpPr/>
          <p:nvPr/>
        </p:nvSpPr>
        <p:spPr>
          <a:xfrm>
            <a:off x="341195" y="1190842"/>
            <a:ext cx="2866029" cy="52322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800" dirty="0" smtClean="0">
                <a:solidFill>
                  <a:schemeClr val="bg1"/>
                </a:solidFill>
                <a:latin typeface="HGSｺﾞｼｯｸE" panose="020B0900000000000000" pitchFamily="50" charset="-128"/>
                <a:ea typeface="HGSｺﾞｼｯｸE" panose="020B0900000000000000" pitchFamily="50" charset="-128"/>
              </a:rPr>
              <a:t>評価項目は３つ</a:t>
            </a:r>
            <a:endParaRPr sz="2800" dirty="0">
              <a:solidFill>
                <a:schemeClr val="bg1"/>
              </a:solidFill>
              <a:latin typeface="HGSｺﾞｼｯｸE" panose="020B0900000000000000" pitchFamily="50" charset="-128"/>
              <a:ea typeface="HGSｺﾞｼｯｸE" panose="020B09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161269709"/>
              </p:ext>
            </p:extLst>
          </p:nvPr>
        </p:nvGraphicFramePr>
        <p:xfrm>
          <a:off x="341195" y="1714062"/>
          <a:ext cx="11395880" cy="1803400"/>
        </p:xfrm>
        <a:graphic>
          <a:graphicData uri="http://schemas.openxmlformats.org/drawingml/2006/table">
            <a:tbl>
              <a:tblPr firstRow="1" bandRow="1">
                <a:tableStyleId>{5C22544A-7EE6-4342-B048-85BDC9FD1C3A}</a:tableStyleId>
              </a:tblPr>
              <a:tblGrid>
                <a:gridCol w="5104262">
                  <a:extLst>
                    <a:ext uri="{9D8B030D-6E8A-4147-A177-3AD203B41FA5}">
                      <a16:colId xmlns:a16="http://schemas.microsoft.com/office/drawing/2014/main" val="1465520277"/>
                    </a:ext>
                  </a:extLst>
                </a:gridCol>
                <a:gridCol w="6291618">
                  <a:extLst>
                    <a:ext uri="{9D8B030D-6E8A-4147-A177-3AD203B41FA5}">
                      <a16:colId xmlns:a16="http://schemas.microsoft.com/office/drawing/2014/main" val="3248061592"/>
                    </a:ext>
                  </a:extLst>
                </a:gridCol>
              </a:tblGrid>
              <a:tr h="370840">
                <a:tc>
                  <a:txBody>
                    <a:bodyPr/>
                    <a:lstStyle/>
                    <a:p>
                      <a:pPr algn="ctr"/>
                      <a:r>
                        <a:rPr kumimoji="1" lang="ja-JP" altLang="en-US" dirty="0" smtClean="0"/>
                        <a:t>評価項目</a:t>
                      </a:r>
                      <a:endParaRPr kumimoji="1" lang="ja-JP" altLang="en-US" dirty="0"/>
                    </a:p>
                  </a:txBody>
                  <a:tcPr/>
                </a:tc>
                <a:tc>
                  <a:txBody>
                    <a:bodyPr/>
                    <a:lstStyle/>
                    <a:p>
                      <a:pPr algn="ctr"/>
                      <a:r>
                        <a:rPr kumimoji="1" lang="ja-JP" altLang="en-US" dirty="0" smtClean="0"/>
                        <a:t>役割・目的</a:t>
                      </a:r>
                      <a:endParaRPr kumimoji="1" lang="ja-JP" altLang="en-US" dirty="0"/>
                    </a:p>
                  </a:txBody>
                  <a:tcPr/>
                </a:tc>
                <a:extLst>
                  <a:ext uri="{0D108BD9-81ED-4DB2-BD59-A6C34878D82A}">
                    <a16:rowId xmlns:a16="http://schemas.microsoft.com/office/drawing/2014/main" val="4059589998"/>
                  </a:ext>
                </a:extLst>
              </a:tr>
              <a:tr h="370840">
                <a:tc>
                  <a:txBody>
                    <a:bodyPr/>
                    <a:lstStyle/>
                    <a:p>
                      <a:r>
                        <a:rPr kumimoji="1" lang="ja-JP" altLang="en-US" sz="2000" b="1" dirty="0" smtClean="0"/>
                        <a:t>１　温室効果ガス総合排出量の削減率</a:t>
                      </a:r>
                      <a:endParaRPr kumimoji="1" lang="ja-JP" altLang="en-US" sz="2000" b="1" dirty="0"/>
                    </a:p>
                  </a:txBody>
                  <a:tcPr/>
                </a:tc>
                <a:tc>
                  <a:txBody>
                    <a:bodyPr/>
                    <a:lstStyle/>
                    <a:p>
                      <a:r>
                        <a:rPr kumimoji="1" lang="ja-JP" altLang="en-US" dirty="0" smtClean="0"/>
                        <a:t>温室効果ガス排出削減の直接的な指標</a:t>
                      </a:r>
                      <a:endParaRPr kumimoji="1" lang="ja-JP" altLang="en-US" dirty="0"/>
                    </a:p>
                  </a:txBody>
                  <a:tcPr/>
                </a:tc>
                <a:extLst>
                  <a:ext uri="{0D108BD9-81ED-4DB2-BD59-A6C34878D82A}">
                    <a16:rowId xmlns:a16="http://schemas.microsoft.com/office/drawing/2014/main" val="1551838988"/>
                  </a:ext>
                </a:extLst>
              </a:tr>
              <a:tr h="370840">
                <a:tc>
                  <a:txBody>
                    <a:bodyPr/>
                    <a:lstStyle/>
                    <a:p>
                      <a:r>
                        <a:rPr kumimoji="1" lang="ja-JP" altLang="en-US" sz="2000" b="1" dirty="0" smtClean="0"/>
                        <a:t>２　温室効果ガス総合排出原単位の削減率</a:t>
                      </a:r>
                      <a:endParaRPr kumimoji="1" lang="ja-JP" altLang="en-US" sz="2000" b="1" dirty="0"/>
                    </a:p>
                  </a:txBody>
                  <a:tcPr/>
                </a:tc>
                <a:tc>
                  <a:txBody>
                    <a:bodyPr/>
                    <a:lstStyle/>
                    <a:p>
                      <a:r>
                        <a:rPr kumimoji="1" lang="ja-JP" altLang="en-US" dirty="0" smtClean="0"/>
                        <a:t>景気による影響等を受けない温室効果ガス排出削減に向けた事業者の取組みの指標</a:t>
                      </a:r>
                      <a:endParaRPr kumimoji="1" lang="ja-JP" altLang="en-US" dirty="0"/>
                    </a:p>
                  </a:txBody>
                  <a:tcPr/>
                </a:tc>
                <a:extLst>
                  <a:ext uri="{0D108BD9-81ED-4DB2-BD59-A6C34878D82A}">
                    <a16:rowId xmlns:a16="http://schemas.microsoft.com/office/drawing/2014/main" val="542360297"/>
                  </a:ext>
                </a:extLst>
              </a:tr>
              <a:tr h="370840">
                <a:tc>
                  <a:txBody>
                    <a:bodyPr/>
                    <a:lstStyle/>
                    <a:p>
                      <a:r>
                        <a:rPr kumimoji="1" lang="ja-JP" altLang="en-US" sz="2000" b="1" dirty="0" smtClean="0"/>
                        <a:t>３　実施する措置</a:t>
                      </a:r>
                      <a:endParaRPr kumimoji="1" lang="ja-JP" altLang="en-US" sz="2000" b="1" dirty="0"/>
                    </a:p>
                  </a:txBody>
                  <a:tcPr/>
                </a:tc>
                <a:tc>
                  <a:txBody>
                    <a:bodyPr/>
                    <a:lstStyle/>
                    <a:p>
                      <a:r>
                        <a:rPr kumimoji="1" lang="ja-JP" altLang="en-US" dirty="0" smtClean="0"/>
                        <a:t>事業者の姿勢の評価による機運醸成</a:t>
                      </a:r>
                      <a:endParaRPr kumimoji="1" lang="ja-JP" altLang="en-US" dirty="0"/>
                    </a:p>
                  </a:txBody>
                  <a:tcPr/>
                </a:tc>
                <a:extLst>
                  <a:ext uri="{0D108BD9-81ED-4DB2-BD59-A6C34878D82A}">
                    <a16:rowId xmlns:a16="http://schemas.microsoft.com/office/drawing/2014/main" val="717679483"/>
                  </a:ext>
                </a:extLst>
              </a:tr>
            </a:tbl>
          </a:graphicData>
        </a:graphic>
      </p:graphicFrame>
      <p:sp>
        <p:nvSpPr>
          <p:cNvPr id="13" name="テキスト ボックス 12"/>
          <p:cNvSpPr txBox="1"/>
          <p:nvPr/>
        </p:nvSpPr>
        <p:spPr>
          <a:xfrm>
            <a:off x="341195" y="4303505"/>
            <a:ext cx="11395880" cy="2062103"/>
          </a:xfrm>
          <a:prstGeom prst="rect">
            <a:avLst/>
          </a:prstGeom>
          <a:solidFill>
            <a:schemeClr val="bg1">
              <a:lumMod val="95000"/>
            </a:schemeClr>
          </a:solidFill>
          <a:ln>
            <a:solidFill>
              <a:schemeClr val="tx1"/>
            </a:solidFill>
            <a:prstDash val="solid"/>
          </a:ln>
        </p:spPr>
        <p:txBody>
          <a:bodyPr wrap="square" rtlCol="0">
            <a:spAutoFit/>
          </a:bodyPr>
          <a:lstStyle/>
          <a:p>
            <a:pPr marL="171450" indent="-171450">
              <a:buFont typeface="Wingdings" panose="05000000000000000000" pitchFamily="2" charset="2"/>
              <a:buChar char="Ø"/>
            </a:pPr>
            <a:r>
              <a:rPr lang="ja-JP" altLang="en-US" sz="1600" dirty="0" smtClean="0"/>
              <a:t>　地球温暖化対策においては、温室</a:t>
            </a:r>
            <a:r>
              <a:rPr lang="ja-JP" altLang="en-US" sz="1600" dirty="0"/>
              <a:t>効果ガス総合</a:t>
            </a:r>
            <a:r>
              <a:rPr lang="ja-JP" altLang="en-US" sz="1600" dirty="0" smtClean="0"/>
              <a:t>排出量の</a:t>
            </a:r>
            <a:r>
              <a:rPr lang="ja-JP" altLang="en-US" sz="1600" dirty="0"/>
              <a:t>削減</a:t>
            </a:r>
            <a:r>
              <a:rPr lang="ja-JP" altLang="en-US" sz="1600" dirty="0" smtClean="0"/>
              <a:t>が最も重要で</a:t>
            </a:r>
            <a:r>
              <a:rPr lang="ja-JP" altLang="en-US" sz="1600" dirty="0"/>
              <a:t>あり</a:t>
            </a:r>
            <a:r>
              <a:rPr lang="ja-JP" altLang="en-US" sz="1600" dirty="0" smtClean="0"/>
              <a:t>、「</a:t>
            </a:r>
            <a:r>
              <a:rPr lang="ja-JP" altLang="en-US" sz="1600" dirty="0" smtClean="0">
                <a:solidFill>
                  <a:srgbClr val="FF0000"/>
                </a:solidFill>
              </a:rPr>
              <a:t>温室</a:t>
            </a:r>
            <a:r>
              <a:rPr lang="ja-JP" altLang="en-US" sz="1600" dirty="0">
                <a:solidFill>
                  <a:srgbClr val="FF0000"/>
                </a:solidFill>
              </a:rPr>
              <a:t>効果ガス総合排出量の</a:t>
            </a:r>
            <a:r>
              <a:rPr lang="ja-JP" altLang="en-US" sz="1600" dirty="0" smtClean="0">
                <a:solidFill>
                  <a:srgbClr val="FF0000"/>
                </a:solidFill>
              </a:rPr>
              <a:t>削減率</a:t>
            </a:r>
            <a:r>
              <a:rPr lang="ja-JP" altLang="en-US" sz="1600" dirty="0" smtClean="0"/>
              <a:t>」がその</a:t>
            </a:r>
            <a:r>
              <a:rPr lang="ja-JP" altLang="en-US" sz="1600" dirty="0" smtClean="0">
                <a:solidFill>
                  <a:srgbClr val="FF0000"/>
                </a:solidFill>
              </a:rPr>
              <a:t>直接的な指標</a:t>
            </a:r>
            <a:r>
              <a:rPr lang="ja-JP" altLang="en-US" sz="1600" dirty="0" smtClean="0"/>
              <a:t>となる。</a:t>
            </a:r>
            <a:endParaRPr lang="en-US" altLang="ja-JP" sz="1600" dirty="0"/>
          </a:p>
          <a:p>
            <a:pPr marL="171450" indent="-171450">
              <a:buFont typeface="Wingdings" panose="05000000000000000000" pitchFamily="2" charset="2"/>
              <a:buChar char="Ø"/>
            </a:pPr>
            <a:r>
              <a:rPr lang="ja-JP" altLang="en-US" sz="1600" dirty="0" smtClean="0"/>
              <a:t>　一方</a:t>
            </a:r>
            <a:r>
              <a:rPr lang="ja-JP" altLang="en-US" sz="1600" dirty="0"/>
              <a:t>で</a:t>
            </a:r>
            <a:r>
              <a:rPr lang="ja-JP" altLang="en-US" sz="1600" dirty="0" smtClean="0"/>
              <a:t>、事業</a:t>
            </a:r>
            <a:r>
              <a:rPr lang="ja-JP" altLang="en-US" sz="1600" dirty="0"/>
              <a:t>縮小や、景気による需要</a:t>
            </a:r>
            <a:r>
              <a:rPr lang="ja-JP" altLang="en-US" sz="1600" dirty="0" smtClean="0"/>
              <a:t>悪化の際は、温室</a:t>
            </a:r>
            <a:r>
              <a:rPr lang="ja-JP" altLang="en-US" sz="1600" dirty="0"/>
              <a:t>効果ガス総合</a:t>
            </a:r>
            <a:r>
              <a:rPr lang="ja-JP" altLang="en-US" sz="1600" dirty="0" smtClean="0"/>
              <a:t>排出量は自然と減少することとなり、</a:t>
            </a:r>
            <a:r>
              <a:rPr lang="ja-JP" altLang="en-US" sz="1600" dirty="0"/>
              <a:t>「温室効果ガス総合排出量の削減率</a:t>
            </a:r>
            <a:r>
              <a:rPr lang="ja-JP" altLang="en-US" sz="1600" dirty="0" smtClean="0"/>
              <a:t>」が事</a:t>
            </a:r>
            <a:r>
              <a:rPr lang="ja-JP" altLang="en-US" sz="1600" dirty="0"/>
              <a:t>業者の取組みの指標として機能</a:t>
            </a:r>
            <a:r>
              <a:rPr lang="ja-JP" altLang="en-US" sz="1600" dirty="0" smtClean="0"/>
              <a:t>しない。</a:t>
            </a:r>
            <a:endParaRPr lang="en-US" altLang="ja-JP" sz="1600" dirty="0" smtClean="0"/>
          </a:p>
          <a:p>
            <a:pPr marL="171450" indent="-171450">
              <a:buFont typeface="Wingdings" panose="05000000000000000000" pitchFamily="2" charset="2"/>
              <a:buChar char="Ø"/>
            </a:pPr>
            <a:r>
              <a:rPr lang="ja-JP" altLang="en-US" sz="1600" dirty="0"/>
              <a:t>　</a:t>
            </a:r>
            <a:r>
              <a:rPr lang="ja-JP" altLang="en-US" sz="1600" dirty="0" smtClean="0"/>
              <a:t>このようなケースにおいても、単位</a:t>
            </a:r>
            <a:r>
              <a:rPr lang="ja-JP" altLang="en-US" sz="1600" dirty="0"/>
              <a:t>あたり（</a:t>
            </a:r>
            <a:r>
              <a:rPr lang="ja-JP" altLang="en-US" sz="1600" dirty="0" smtClean="0"/>
              <a:t>生産量、面積など</a:t>
            </a:r>
            <a:r>
              <a:rPr lang="ja-JP" altLang="en-US" sz="1600" dirty="0"/>
              <a:t>）の温室効果ガス排出量である「温室効果ガス総合排出</a:t>
            </a:r>
            <a:r>
              <a:rPr lang="ja-JP" altLang="en-US" sz="1600" dirty="0" smtClean="0"/>
              <a:t>原単位の削減率」は事</a:t>
            </a:r>
            <a:r>
              <a:rPr lang="ja-JP" altLang="en-US" sz="1600" dirty="0"/>
              <a:t>業者の取組みの指標と</a:t>
            </a:r>
            <a:r>
              <a:rPr lang="ja-JP" altLang="en-US" sz="1600" dirty="0" smtClean="0"/>
              <a:t>なる。</a:t>
            </a:r>
            <a:endParaRPr lang="en-US" altLang="ja-JP" sz="1600" dirty="0" smtClean="0"/>
          </a:p>
          <a:p>
            <a:pPr marL="171450" indent="-171450">
              <a:buFont typeface="Wingdings" panose="05000000000000000000" pitchFamily="2" charset="2"/>
              <a:buChar char="Ø"/>
            </a:pPr>
            <a:r>
              <a:rPr lang="ja-JP" altLang="en-US" sz="1600" dirty="0"/>
              <a:t>　さらに</a:t>
            </a:r>
            <a:r>
              <a:rPr lang="ja-JP" altLang="en-US" sz="1600" dirty="0" smtClean="0"/>
              <a:t>、より一層の温室</a:t>
            </a:r>
            <a:r>
              <a:rPr lang="ja-JP" altLang="en-US" sz="1600" dirty="0"/>
              <a:t>効果ガス排出抑制対策を後押し</a:t>
            </a:r>
            <a:r>
              <a:rPr lang="ja-JP" altLang="en-US" sz="1600" dirty="0" smtClean="0"/>
              <a:t>するため、事</a:t>
            </a:r>
            <a:r>
              <a:rPr lang="ja-JP" altLang="en-US" sz="1600" dirty="0"/>
              <a:t>業者の姿勢を</a:t>
            </a:r>
            <a:r>
              <a:rPr lang="ja-JP" altLang="en-US" sz="1600" dirty="0" smtClean="0"/>
              <a:t>評価し機運</a:t>
            </a:r>
            <a:r>
              <a:rPr lang="ja-JP" altLang="en-US" sz="1600" dirty="0"/>
              <a:t>醸成を</a:t>
            </a:r>
            <a:r>
              <a:rPr lang="ja-JP" altLang="en-US" sz="1600" dirty="0" smtClean="0"/>
              <a:t>図る必要があることから「実施する措置」も評価項目と</a:t>
            </a:r>
            <a:r>
              <a:rPr lang="ja-JP" altLang="en-US" sz="1600" dirty="0"/>
              <a:t>する</a:t>
            </a:r>
            <a:r>
              <a:rPr lang="ja-JP" altLang="en-US" sz="1600" dirty="0" smtClean="0"/>
              <a:t>。</a:t>
            </a:r>
            <a:endParaRPr lang="ja-JP" altLang="en-US" sz="1600" dirty="0"/>
          </a:p>
        </p:txBody>
      </p:sp>
      <p:sp>
        <p:nvSpPr>
          <p:cNvPr id="14" name="正方形/長方形 55"/>
          <p:cNvSpPr/>
          <p:nvPr/>
        </p:nvSpPr>
        <p:spPr>
          <a:xfrm>
            <a:off x="341195" y="3750397"/>
            <a:ext cx="1105468" cy="52322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800" dirty="0">
                <a:solidFill>
                  <a:schemeClr val="bg1"/>
                </a:solidFill>
                <a:latin typeface="HGSｺﾞｼｯｸE" panose="020B0900000000000000" pitchFamily="50" charset="-128"/>
                <a:ea typeface="HGSｺﾞｼｯｸE" panose="020B0900000000000000" pitchFamily="50" charset="-128"/>
              </a:rPr>
              <a:t>理由</a:t>
            </a:r>
            <a:endParaRPr sz="2800" dirty="0">
              <a:solidFill>
                <a:schemeClr val="bg1"/>
              </a:solidFill>
              <a:latin typeface="HGSｺﾞｼｯｸE" panose="020B0900000000000000" pitchFamily="50" charset="-128"/>
              <a:ea typeface="HGSｺﾞｼｯｸE" panose="020B0900000000000000" pitchFamily="50" charset="-128"/>
            </a:endParaRPr>
          </a:p>
        </p:txBody>
      </p:sp>
      <p:sp>
        <p:nvSpPr>
          <p:cNvPr id="15" name="スライド番号プレースホルダー 1"/>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1"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2" name="四角形吹き出し 1"/>
          <p:cNvSpPr/>
          <p:nvPr/>
        </p:nvSpPr>
        <p:spPr>
          <a:xfrm>
            <a:off x="4904510" y="795987"/>
            <a:ext cx="4862945" cy="789709"/>
          </a:xfrm>
          <a:prstGeom prst="wedgeRectCallout">
            <a:avLst>
              <a:gd name="adj1" fmla="val -50748"/>
              <a:gd name="adj2" fmla="val 95833"/>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評価項目の役割・目的ごとに評価するため、評価項目ごとに評価</a:t>
            </a:r>
          </a:p>
        </p:txBody>
      </p:sp>
    </p:spTree>
    <p:extLst>
      <p:ext uri="{BB962C8B-B14F-4D97-AF65-F5344CB8AC3E}">
        <p14:creationId xmlns:p14="http://schemas.microsoft.com/office/powerpoint/2010/main" val="1211186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34235" y="191068"/>
            <a:ext cx="8376365" cy="707886"/>
          </a:xfrm>
          <a:prstGeom prst="rect">
            <a:avLst/>
          </a:prstGeom>
          <a:noFill/>
        </p:spPr>
        <p:txBody>
          <a:bodyPr wrap="square" rtlCol="0">
            <a:spAutoFit/>
          </a:bodyPr>
          <a:lstStyle/>
          <a:p>
            <a:pPr lvl="0"/>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評価基準</a:t>
            </a:r>
            <a:endParaRPr lang="ja-JP" altLang="en-US" sz="4000" b="1" dirty="0">
              <a:ln/>
              <a:solidFill>
                <a:srgbClr val="FFC000"/>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1"/>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1"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6" name="表 5"/>
          <p:cNvGraphicFramePr>
            <a:graphicFrameLocks noGrp="1"/>
          </p:cNvGraphicFramePr>
          <p:nvPr>
            <p:extLst/>
          </p:nvPr>
        </p:nvGraphicFramePr>
        <p:xfrm>
          <a:off x="234235" y="1945178"/>
          <a:ext cx="11682880" cy="2526203"/>
        </p:xfrm>
        <a:graphic>
          <a:graphicData uri="http://schemas.openxmlformats.org/drawingml/2006/table">
            <a:tbl>
              <a:tblPr firstRow="1" firstCol="1" bandRow="1"/>
              <a:tblGrid>
                <a:gridCol w="437124">
                  <a:extLst>
                    <a:ext uri="{9D8B030D-6E8A-4147-A177-3AD203B41FA5}">
                      <a16:colId xmlns:a16="http://schemas.microsoft.com/office/drawing/2014/main" val="3261890261"/>
                    </a:ext>
                  </a:extLst>
                </a:gridCol>
                <a:gridCol w="2729553">
                  <a:extLst>
                    <a:ext uri="{9D8B030D-6E8A-4147-A177-3AD203B41FA5}">
                      <a16:colId xmlns:a16="http://schemas.microsoft.com/office/drawing/2014/main" val="3490321107"/>
                    </a:ext>
                  </a:extLst>
                </a:gridCol>
                <a:gridCol w="3166280">
                  <a:extLst>
                    <a:ext uri="{9D8B030D-6E8A-4147-A177-3AD203B41FA5}">
                      <a16:colId xmlns:a16="http://schemas.microsoft.com/office/drawing/2014/main" val="2717150181"/>
                    </a:ext>
                  </a:extLst>
                </a:gridCol>
                <a:gridCol w="2361063">
                  <a:extLst>
                    <a:ext uri="{9D8B030D-6E8A-4147-A177-3AD203B41FA5}">
                      <a16:colId xmlns:a16="http://schemas.microsoft.com/office/drawing/2014/main" val="397746491"/>
                    </a:ext>
                  </a:extLst>
                </a:gridCol>
                <a:gridCol w="750825">
                  <a:extLst>
                    <a:ext uri="{9D8B030D-6E8A-4147-A177-3AD203B41FA5}">
                      <a16:colId xmlns:a16="http://schemas.microsoft.com/office/drawing/2014/main" val="141356167"/>
                    </a:ext>
                  </a:extLst>
                </a:gridCol>
                <a:gridCol w="764275">
                  <a:extLst>
                    <a:ext uri="{9D8B030D-6E8A-4147-A177-3AD203B41FA5}">
                      <a16:colId xmlns:a16="http://schemas.microsoft.com/office/drawing/2014/main" val="2087746118"/>
                    </a:ext>
                  </a:extLst>
                </a:gridCol>
                <a:gridCol w="750627">
                  <a:extLst>
                    <a:ext uri="{9D8B030D-6E8A-4147-A177-3AD203B41FA5}">
                      <a16:colId xmlns:a16="http://schemas.microsoft.com/office/drawing/2014/main" val="368553947"/>
                    </a:ext>
                  </a:extLst>
                </a:gridCol>
                <a:gridCol w="723133">
                  <a:extLst>
                    <a:ext uri="{9D8B030D-6E8A-4147-A177-3AD203B41FA5}">
                      <a16:colId xmlns:a16="http://schemas.microsoft.com/office/drawing/2014/main" val="3661079254"/>
                    </a:ext>
                  </a:extLst>
                </a:gridCol>
              </a:tblGrid>
              <a:tr h="421034">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3">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評価項目・基準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彰</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公</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助</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言</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通</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知</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29493019"/>
                  </a:ext>
                </a:extLst>
              </a:tr>
              <a:tr h="842067">
                <a:tc vMerge="1">
                  <a:txBody>
                    <a:bodyPr/>
                    <a:lstStyle/>
                    <a:p>
                      <a:endParaRPr kumimoji="1" lang="ja-JP" altLang="en-US"/>
                    </a:p>
                  </a:txBody>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総合排出量の削減率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総合排出原単位の削減率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実施する措置</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66723495"/>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9</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6418451"/>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B</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50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3532936"/>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C</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50%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087663"/>
                  </a:ext>
                </a:extLst>
              </a:tr>
            </a:tbl>
          </a:graphicData>
        </a:graphic>
      </p:graphicFrame>
      <p:sp>
        <p:nvSpPr>
          <p:cNvPr id="5" name="正方形/長方形 4"/>
          <p:cNvSpPr/>
          <p:nvPr/>
        </p:nvSpPr>
        <p:spPr>
          <a:xfrm>
            <a:off x="696035" y="2361063"/>
            <a:ext cx="2729553" cy="211031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01671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1"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テキスト ボックス 5"/>
          <p:cNvSpPr txBox="1"/>
          <p:nvPr/>
        </p:nvSpPr>
        <p:spPr>
          <a:xfrm>
            <a:off x="150126" y="99723"/>
            <a:ext cx="11610762" cy="707886"/>
          </a:xfrm>
          <a:prstGeom prst="rect">
            <a:avLst/>
          </a:prstGeom>
          <a:noFill/>
        </p:spPr>
        <p:txBody>
          <a:bodyPr wrap="square" rtlCol="0">
            <a:spAutoFit/>
          </a:bodyPr>
          <a:lstStyle/>
          <a:p>
            <a:pPr lvl="0"/>
            <a:r>
              <a:rPr lang="en-US" altLang="ja-JP" sz="4000" b="1" dirty="0">
                <a:ln/>
                <a:solidFill>
                  <a:srgbClr val="FFC000"/>
                </a:solidFill>
                <a:latin typeface="HG丸ｺﾞｼｯｸM-PRO" panose="020F0600000000000000" pitchFamily="50" charset="-128"/>
                <a:ea typeface="HG丸ｺﾞｼｯｸM-PRO" panose="020F0600000000000000" pitchFamily="50" charset="-128"/>
              </a:rPr>
              <a:t>1</a:t>
            </a:r>
            <a:r>
              <a:rPr lang="en-US" altLang="ja-JP" sz="4000" b="1" dirty="0" smtClean="0">
                <a:ln/>
                <a:solidFill>
                  <a:srgbClr val="FFC000"/>
                </a:solidFill>
                <a:latin typeface="HG丸ｺﾞｼｯｸM-PRO" panose="020F0600000000000000" pitchFamily="50" charset="-128"/>
                <a:ea typeface="HG丸ｺﾞｼｯｸM-PRO" panose="020F0600000000000000" pitchFamily="50" charset="-128"/>
              </a:rPr>
              <a:t>.</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温室効果ガス総合</a:t>
            </a:r>
            <a:r>
              <a:rPr lang="ja-JP" altLang="en-US" sz="4000" b="1" dirty="0">
                <a:ln/>
                <a:solidFill>
                  <a:srgbClr val="FFC000"/>
                </a:solidFill>
                <a:latin typeface="HG丸ｺﾞｼｯｸM-PRO" panose="020F0600000000000000" pitchFamily="50" charset="-128"/>
                <a:ea typeface="HG丸ｺﾞｼｯｸM-PRO" panose="020F0600000000000000" pitchFamily="50" charset="-128"/>
              </a:rPr>
              <a:t>排出量の</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削減率の考え方</a:t>
            </a:r>
            <a:endParaRPr lang="ja-JP" altLang="en-US" sz="4000" b="1" dirty="0">
              <a:ln/>
              <a:solidFill>
                <a:srgbClr val="FFC000"/>
              </a:solidFill>
              <a:latin typeface="HG丸ｺﾞｼｯｸM-PRO" panose="020F0600000000000000" pitchFamily="50" charset="-128"/>
              <a:ea typeface="HG丸ｺﾞｼｯｸM-PRO" panose="020F0600000000000000" pitchFamily="50" charset="-128"/>
            </a:endParaRPr>
          </a:p>
        </p:txBody>
      </p:sp>
      <p:sp>
        <p:nvSpPr>
          <p:cNvPr id="7" name="正方形/長方形 55"/>
          <p:cNvSpPr/>
          <p:nvPr/>
        </p:nvSpPr>
        <p:spPr>
          <a:xfrm>
            <a:off x="150126" y="2351023"/>
            <a:ext cx="7124131" cy="461665"/>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400" dirty="0">
                <a:solidFill>
                  <a:schemeClr val="bg1"/>
                </a:solidFill>
                <a:latin typeface="HGSｺﾞｼｯｸE" panose="020B0900000000000000" pitchFamily="50" charset="-128"/>
                <a:ea typeface="HGSｺﾞｼｯｸE" panose="020B0900000000000000" pitchFamily="50" charset="-128"/>
              </a:rPr>
              <a:t>岐阜県地球温暖化防止・気候変動適応計画（抜粋）</a:t>
            </a:r>
            <a:endParaRPr sz="2400" dirty="0">
              <a:solidFill>
                <a:schemeClr val="bg1"/>
              </a:solidFill>
              <a:latin typeface="HGSｺﾞｼｯｸE" panose="020B0900000000000000" pitchFamily="50" charset="-128"/>
              <a:ea typeface="HGSｺﾞｼｯｸE" panose="020B0900000000000000" pitchFamily="50" charset="-128"/>
            </a:endParaRPr>
          </a:p>
        </p:txBody>
      </p:sp>
      <p:sp>
        <p:nvSpPr>
          <p:cNvPr id="8" name="テキスト ボックス 7"/>
          <p:cNvSpPr txBox="1"/>
          <p:nvPr/>
        </p:nvSpPr>
        <p:spPr>
          <a:xfrm>
            <a:off x="150126" y="2812688"/>
            <a:ext cx="11610762" cy="707886"/>
          </a:xfrm>
          <a:prstGeom prst="rect">
            <a:avLst/>
          </a:prstGeom>
          <a:solidFill>
            <a:srgbClr val="FFCCCC"/>
          </a:solidFill>
          <a:ln>
            <a:solidFill>
              <a:schemeClr val="tx1"/>
            </a:solidFill>
          </a:ln>
        </p:spPr>
        <p:txBody>
          <a:bodyPr wrap="square" rtlCol="0">
            <a:spAutoFit/>
          </a:bodyPr>
          <a:lstStyle/>
          <a:p>
            <a:r>
              <a:rPr lang="ja-JP" altLang="en-US" sz="2000" dirty="0">
                <a:latin typeface="游ゴシック" panose="020B0400000000000000" pitchFamily="50" charset="-128"/>
              </a:rPr>
              <a:t>温室効果ガス排出削減目標</a:t>
            </a:r>
          </a:p>
          <a:p>
            <a:r>
              <a:rPr lang="ja-JP" altLang="en-US" sz="2000" dirty="0">
                <a:latin typeface="游ゴシック" panose="020B0400000000000000" pitchFamily="50" charset="-128"/>
              </a:rPr>
              <a:t>　</a:t>
            </a:r>
            <a:r>
              <a:rPr lang="en-US" altLang="ja-JP" sz="2000" dirty="0" smtClean="0">
                <a:latin typeface="游ゴシック" panose="020B0400000000000000" pitchFamily="50" charset="-128"/>
              </a:rPr>
              <a:t>2030</a:t>
            </a:r>
            <a:r>
              <a:rPr lang="ja-JP" altLang="en-US" sz="2000" dirty="0">
                <a:latin typeface="游ゴシック" panose="020B0400000000000000" pitchFamily="50" charset="-128"/>
              </a:rPr>
              <a:t>年度における温室効果ガス排出量を</a:t>
            </a:r>
            <a:r>
              <a:rPr lang="en-US" altLang="ja-JP" sz="2000" b="1" u="sng" dirty="0">
                <a:latin typeface="游ゴシック" panose="020B0400000000000000" pitchFamily="50" charset="-128"/>
              </a:rPr>
              <a:t>2013</a:t>
            </a:r>
            <a:r>
              <a:rPr lang="ja-JP" altLang="en-US" sz="2000" b="1" u="sng" dirty="0">
                <a:latin typeface="游ゴシック" panose="020B0400000000000000" pitchFamily="50" charset="-128"/>
              </a:rPr>
              <a:t>年度比</a:t>
            </a:r>
            <a:r>
              <a:rPr lang="en-US" altLang="ja-JP" sz="2000" b="1" u="sng" dirty="0">
                <a:solidFill>
                  <a:srgbClr val="FF0000"/>
                </a:solidFill>
                <a:latin typeface="游ゴシック" panose="020B0400000000000000" pitchFamily="50" charset="-128"/>
              </a:rPr>
              <a:t>33</a:t>
            </a:r>
            <a:r>
              <a:rPr lang="ja-JP" altLang="en-US" sz="2000" b="1" u="sng" dirty="0">
                <a:solidFill>
                  <a:srgbClr val="FF0000"/>
                </a:solidFill>
                <a:latin typeface="游ゴシック" panose="020B0400000000000000" pitchFamily="50" charset="-128"/>
              </a:rPr>
              <a:t>％</a:t>
            </a:r>
            <a:r>
              <a:rPr lang="ja-JP" altLang="en-US" sz="2000" b="1" u="sng" dirty="0" smtClean="0">
                <a:latin typeface="游ゴシック" panose="020B0400000000000000" pitchFamily="50" charset="-128"/>
              </a:rPr>
              <a:t>削減</a:t>
            </a:r>
            <a:endParaRPr lang="en-US" altLang="ja-JP" sz="2000" b="1" u="sng" dirty="0">
              <a:latin typeface="游ゴシック" panose="020B0400000000000000" pitchFamily="50" charset="-128"/>
              <a:ea typeface="游ゴシック" panose="020B0400000000000000" pitchFamily="50" charset="-128"/>
            </a:endParaRPr>
          </a:p>
        </p:txBody>
      </p:sp>
      <p:sp>
        <p:nvSpPr>
          <p:cNvPr id="9" name="テキスト ボックス 8"/>
          <p:cNvSpPr txBox="1"/>
          <p:nvPr/>
        </p:nvSpPr>
        <p:spPr>
          <a:xfrm>
            <a:off x="150126" y="1344767"/>
            <a:ext cx="11846256" cy="830997"/>
          </a:xfrm>
          <a:prstGeom prst="rect">
            <a:avLst/>
          </a:prstGeom>
          <a:solidFill>
            <a:schemeClr val="bg1">
              <a:lumMod val="95000"/>
            </a:schemeClr>
          </a:solidFill>
          <a:ln>
            <a:solidFill>
              <a:schemeClr val="tx1"/>
            </a:solidFill>
            <a:prstDash val="solid"/>
          </a:ln>
        </p:spPr>
        <p:txBody>
          <a:bodyPr wrap="square" rtlCol="0">
            <a:spAutoFit/>
          </a:bodyPr>
          <a:lstStyle/>
          <a:p>
            <a:r>
              <a:rPr lang="ja-JP" altLang="en-US" sz="2000" dirty="0" smtClean="0"/>
              <a:t>　</a:t>
            </a:r>
            <a:r>
              <a:rPr lang="ja-JP" altLang="en-US" sz="2400" dirty="0" smtClean="0"/>
              <a:t>岐阜県</a:t>
            </a:r>
            <a:r>
              <a:rPr lang="ja-JP" altLang="en-US" sz="2400" dirty="0"/>
              <a:t>地球温暖化防止・気候変動適応</a:t>
            </a:r>
            <a:r>
              <a:rPr lang="ja-JP" altLang="en-US" sz="2400" dirty="0" smtClean="0"/>
              <a:t>計画で定める県目標を達成することができる数値を基に評価基準を設定</a:t>
            </a:r>
            <a:endParaRPr lang="ja-JP" altLang="en-US" sz="2400" dirty="0"/>
          </a:p>
        </p:txBody>
      </p:sp>
      <p:sp>
        <p:nvSpPr>
          <p:cNvPr id="10" name="正方形/長方形 55"/>
          <p:cNvSpPr/>
          <p:nvPr/>
        </p:nvSpPr>
        <p:spPr>
          <a:xfrm>
            <a:off x="150126" y="851751"/>
            <a:ext cx="1115966" cy="461665"/>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400" dirty="0" smtClean="0">
                <a:solidFill>
                  <a:schemeClr val="bg1"/>
                </a:solidFill>
                <a:latin typeface="HGSｺﾞｼｯｸE" panose="020B0900000000000000" pitchFamily="50" charset="-128"/>
                <a:ea typeface="HGSｺﾞｼｯｸE" panose="020B0900000000000000" pitchFamily="50" charset="-128"/>
              </a:rPr>
              <a:t>考え方</a:t>
            </a:r>
            <a:endParaRPr sz="2400" dirty="0">
              <a:solidFill>
                <a:schemeClr val="bg1"/>
              </a:solidFill>
              <a:latin typeface="HGSｺﾞｼｯｸE" panose="020B0900000000000000" pitchFamily="50" charset="-128"/>
              <a:ea typeface="HGSｺﾞｼｯｸE" panose="020B0900000000000000"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336675949"/>
              </p:ext>
            </p:extLst>
          </p:nvPr>
        </p:nvGraphicFramePr>
        <p:xfrm>
          <a:off x="150125" y="4206650"/>
          <a:ext cx="6758832" cy="1371600"/>
        </p:xfrm>
        <a:graphic>
          <a:graphicData uri="http://schemas.openxmlformats.org/drawingml/2006/table">
            <a:tbl>
              <a:tblPr firstRow="1" firstCol="1" bandRow="1">
                <a:tableStyleId>{5C22544A-7EE6-4342-B048-85BDC9FD1C3A}</a:tableStyleId>
              </a:tblPr>
              <a:tblGrid>
                <a:gridCol w="1674035">
                  <a:extLst>
                    <a:ext uri="{9D8B030D-6E8A-4147-A177-3AD203B41FA5}">
                      <a16:colId xmlns:a16="http://schemas.microsoft.com/office/drawing/2014/main" val="1610617416"/>
                    </a:ext>
                  </a:extLst>
                </a:gridCol>
                <a:gridCol w="1601427">
                  <a:extLst>
                    <a:ext uri="{9D8B030D-6E8A-4147-A177-3AD203B41FA5}">
                      <a16:colId xmlns:a16="http://schemas.microsoft.com/office/drawing/2014/main" val="2997912080"/>
                    </a:ext>
                  </a:extLst>
                </a:gridCol>
                <a:gridCol w="1624084">
                  <a:extLst>
                    <a:ext uri="{9D8B030D-6E8A-4147-A177-3AD203B41FA5}">
                      <a16:colId xmlns:a16="http://schemas.microsoft.com/office/drawing/2014/main" val="1656011746"/>
                    </a:ext>
                  </a:extLst>
                </a:gridCol>
                <a:gridCol w="1859286">
                  <a:extLst>
                    <a:ext uri="{9D8B030D-6E8A-4147-A177-3AD203B41FA5}">
                      <a16:colId xmlns:a16="http://schemas.microsoft.com/office/drawing/2014/main" val="390792408"/>
                    </a:ext>
                  </a:extLst>
                </a:gridCol>
              </a:tblGrid>
              <a:tr h="204175">
                <a:tc>
                  <a:txBody>
                    <a:bodyPr/>
                    <a:lstStyle/>
                    <a:p>
                      <a:pPr algn="just">
                        <a:spcAft>
                          <a:spcPts val="0"/>
                        </a:spcAft>
                      </a:pPr>
                      <a:r>
                        <a:rPr lang="en-US" sz="1800" kern="100" dirty="0">
                          <a:effectLst/>
                        </a:rPr>
                        <a:t> </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2013</a:t>
                      </a:r>
                      <a:r>
                        <a:rPr lang="ja-JP" sz="1800" kern="100" dirty="0">
                          <a:effectLst/>
                        </a:rPr>
                        <a:t>年</a:t>
                      </a:r>
                    </a:p>
                    <a:p>
                      <a:pPr algn="ctr">
                        <a:spcAft>
                          <a:spcPts val="0"/>
                        </a:spcAft>
                      </a:pPr>
                      <a:r>
                        <a:rPr lang="ja-JP" sz="1800" kern="100" dirty="0">
                          <a:effectLst/>
                        </a:rPr>
                        <a:t>（基準年度）</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smtClean="0">
                          <a:effectLst/>
                        </a:rPr>
                        <a:t>2018</a:t>
                      </a:r>
                      <a:r>
                        <a:rPr lang="ja-JP" sz="1800" kern="100" dirty="0" smtClean="0">
                          <a:effectLst/>
                        </a:rPr>
                        <a:t>年</a:t>
                      </a:r>
                      <a:endParaRPr lang="en-US" altLang="ja-JP" sz="1800" kern="100" dirty="0" smtClean="0">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kern="100" dirty="0" smtClean="0">
                          <a:effectLst/>
                          <a:latin typeface="游明朝" panose="02020400000000000000" pitchFamily="18" charset="-128"/>
                          <a:ea typeface="游明朝" panose="02020400000000000000" pitchFamily="18" charset="-128"/>
                          <a:cs typeface="Times New Roman" panose="02020603050405020304" pitchFamily="18" charset="0"/>
                        </a:rPr>
                        <a:t>（速報）</a:t>
                      </a:r>
                      <a:endParaRPr lang="ja-JP" altLang="ja-JP" sz="1800" kern="100" dirty="0" smtClean="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2030</a:t>
                      </a:r>
                      <a:r>
                        <a:rPr lang="ja-JP" sz="1800" kern="100" dirty="0">
                          <a:effectLst/>
                        </a:rPr>
                        <a:t>年</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4102776986"/>
                  </a:ext>
                </a:extLst>
              </a:tr>
              <a:tr h="0">
                <a:tc>
                  <a:txBody>
                    <a:bodyPr/>
                    <a:lstStyle/>
                    <a:p>
                      <a:pPr algn="just">
                        <a:spcAft>
                          <a:spcPts val="0"/>
                        </a:spcAft>
                      </a:pPr>
                      <a:r>
                        <a:rPr lang="ja-JP" sz="1800" kern="100" dirty="0">
                          <a:effectLst/>
                        </a:rPr>
                        <a:t>吸収量非考慮</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r>
                        <a:rPr lang="en-US" sz="1800" kern="100" dirty="0">
                          <a:effectLst/>
                        </a:rPr>
                        <a:t>1,878</a:t>
                      </a:r>
                      <a:r>
                        <a:rPr lang="ja-JP" sz="1800" kern="100" dirty="0">
                          <a:effectLst/>
                        </a:rPr>
                        <a:t>万</a:t>
                      </a:r>
                      <a:r>
                        <a:rPr lang="en-US" sz="1800" kern="100" dirty="0">
                          <a:effectLst/>
                        </a:rPr>
                        <a:t>t-CO2</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r>
                        <a:rPr lang="en-US" sz="1800" kern="100" dirty="0">
                          <a:effectLst/>
                        </a:rPr>
                        <a:t>1,591</a:t>
                      </a:r>
                      <a:r>
                        <a:rPr lang="ja-JP" sz="1800" kern="100" dirty="0">
                          <a:effectLst/>
                        </a:rPr>
                        <a:t>万</a:t>
                      </a:r>
                      <a:r>
                        <a:rPr lang="en-US" sz="1800" kern="100" dirty="0">
                          <a:effectLst/>
                        </a:rPr>
                        <a:t>t-CO2</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580049045"/>
                  </a:ext>
                </a:extLst>
              </a:tr>
              <a:tr h="0">
                <a:tc>
                  <a:txBody>
                    <a:bodyPr/>
                    <a:lstStyle/>
                    <a:p>
                      <a:pPr algn="just">
                        <a:spcAft>
                          <a:spcPts val="0"/>
                        </a:spcAft>
                      </a:pPr>
                      <a:r>
                        <a:rPr lang="ja-JP" sz="1800" kern="100" dirty="0">
                          <a:effectLst/>
                        </a:rPr>
                        <a:t>森林吸収量</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r>
                        <a:rPr lang="en-US" sz="1800" kern="100" dirty="0">
                          <a:effectLst/>
                        </a:rPr>
                        <a:t>  132</a:t>
                      </a:r>
                      <a:r>
                        <a:rPr lang="ja-JP" sz="1800" kern="100" dirty="0">
                          <a:effectLst/>
                        </a:rPr>
                        <a:t>万</a:t>
                      </a:r>
                      <a:r>
                        <a:rPr lang="en-US" sz="1800" kern="100" dirty="0">
                          <a:effectLst/>
                        </a:rPr>
                        <a:t>t-CO2</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131807011"/>
                  </a:ext>
                </a:extLst>
              </a:tr>
              <a:tr h="0">
                <a:tc>
                  <a:txBody>
                    <a:bodyPr/>
                    <a:lstStyle/>
                    <a:p>
                      <a:pPr algn="just">
                        <a:spcAft>
                          <a:spcPts val="0"/>
                        </a:spcAft>
                      </a:pPr>
                      <a:r>
                        <a:rPr lang="ja-JP" sz="1800" kern="100" dirty="0">
                          <a:effectLst/>
                        </a:rPr>
                        <a:t>吸収量考慮</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ctr">
                        <a:spcAft>
                          <a:spcPts val="0"/>
                        </a:spcAft>
                      </a:pPr>
                      <a:r>
                        <a:rPr lang="ja-JP" sz="1800" kern="100" dirty="0">
                          <a:effectLst/>
                        </a:rPr>
                        <a:t>―</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r>
                        <a:rPr lang="en-US" sz="1800" kern="100" dirty="0">
                          <a:effectLst/>
                        </a:rPr>
                        <a:t>1,459</a:t>
                      </a:r>
                      <a:r>
                        <a:rPr lang="ja-JP" sz="1800" kern="100" dirty="0">
                          <a:effectLst/>
                        </a:rPr>
                        <a:t>万</a:t>
                      </a:r>
                      <a:r>
                        <a:rPr lang="en-US" sz="1800" kern="100" dirty="0">
                          <a:effectLst/>
                        </a:rPr>
                        <a:t>t-CO2</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algn="just">
                        <a:spcAft>
                          <a:spcPts val="0"/>
                        </a:spcAft>
                      </a:pPr>
                      <a:r>
                        <a:rPr lang="en-US" sz="1800" kern="100" dirty="0" smtClean="0">
                          <a:effectLst/>
                        </a:rPr>
                        <a:t>1,</a:t>
                      </a:r>
                      <a:r>
                        <a:rPr lang="en-US" altLang="ja-JP" sz="1800" kern="100" dirty="0" smtClean="0">
                          <a:effectLst/>
                        </a:rPr>
                        <a:t>258</a:t>
                      </a:r>
                      <a:r>
                        <a:rPr lang="ja-JP" sz="1800" kern="100" dirty="0" smtClean="0">
                          <a:effectLst/>
                        </a:rPr>
                        <a:t>万</a:t>
                      </a:r>
                      <a:r>
                        <a:rPr lang="en-US" sz="1800" kern="100" dirty="0" smtClean="0">
                          <a:effectLst/>
                        </a:rPr>
                        <a:t>t</a:t>
                      </a:r>
                      <a:r>
                        <a:rPr lang="en-US" sz="1800" kern="100" dirty="0">
                          <a:effectLst/>
                        </a:rPr>
                        <a:t>-CO2(</a:t>
                      </a:r>
                      <a:r>
                        <a:rPr lang="ja-JP" sz="1800" kern="100" dirty="0">
                          <a:effectLst/>
                        </a:rPr>
                        <a:t>※</a:t>
                      </a:r>
                      <a:r>
                        <a:rPr lang="en-US" sz="1800" kern="100" dirty="0">
                          <a:effectLst/>
                        </a:rPr>
                        <a:t>)</a:t>
                      </a:r>
                      <a:endParaRPr 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638510746"/>
                  </a:ext>
                </a:extLst>
              </a:tr>
            </a:tbl>
          </a:graphicData>
        </a:graphic>
      </p:graphicFrame>
      <p:sp>
        <p:nvSpPr>
          <p:cNvPr id="18" name="正方形/長方形 17"/>
          <p:cNvSpPr/>
          <p:nvPr/>
        </p:nvSpPr>
        <p:spPr>
          <a:xfrm>
            <a:off x="5321406" y="5578250"/>
            <a:ext cx="1778051" cy="307777"/>
          </a:xfrm>
          <a:prstGeom prst="rect">
            <a:avLst/>
          </a:prstGeom>
        </p:spPr>
        <p:txBody>
          <a:bodyPr wrap="none">
            <a:spAutoFit/>
          </a:bodyPr>
          <a:lstStyle/>
          <a:p>
            <a:r>
              <a:rPr lang="ja-JP" altLang="ja-JP" sz="1400" dirty="0" smtClean="0">
                <a:ea typeface="游明朝" panose="02020400000000000000" pitchFamily="18" charset="-128"/>
                <a:cs typeface="Times New Roman" panose="02020603050405020304" pitchFamily="18" charset="0"/>
              </a:rPr>
              <a:t>※</a:t>
            </a:r>
            <a:r>
              <a:rPr lang="en-US" altLang="ja-JP" sz="1400" dirty="0" smtClean="0">
                <a:ea typeface="游明朝" panose="02020400000000000000" pitchFamily="18" charset="-128"/>
                <a:cs typeface="Times New Roman" panose="02020603050405020304" pitchFamily="18" charset="0"/>
              </a:rPr>
              <a:t>1,878</a:t>
            </a:r>
            <a:r>
              <a:rPr lang="ja-JP" altLang="ja-JP" sz="1400" dirty="0">
                <a:ea typeface="游明朝" panose="02020400000000000000" pitchFamily="18" charset="-128"/>
                <a:cs typeface="Times New Roman" panose="02020603050405020304" pitchFamily="18" charset="0"/>
              </a:rPr>
              <a:t>×（</a:t>
            </a:r>
            <a:r>
              <a:rPr lang="en-US" altLang="ja-JP" sz="1400" dirty="0" smtClean="0">
                <a:ea typeface="游明朝" panose="02020400000000000000" pitchFamily="18" charset="-128"/>
                <a:cs typeface="Times New Roman" panose="02020603050405020304" pitchFamily="18" charset="0"/>
              </a:rPr>
              <a:t>1-0.33</a:t>
            </a:r>
            <a:r>
              <a:rPr lang="ja-JP" altLang="ja-JP" sz="1400" dirty="0" smtClean="0">
                <a:ea typeface="游明朝" panose="02020400000000000000" pitchFamily="18" charset="-128"/>
                <a:cs typeface="Times New Roman" panose="02020603050405020304" pitchFamily="18" charset="0"/>
              </a:rPr>
              <a:t>）</a:t>
            </a:r>
            <a:endParaRPr lang="ja-JP" altLang="en-US" sz="1400" dirty="0"/>
          </a:p>
        </p:txBody>
      </p:sp>
      <p:sp>
        <p:nvSpPr>
          <p:cNvPr id="20" name="正方形/長方形 19"/>
          <p:cNvSpPr/>
          <p:nvPr/>
        </p:nvSpPr>
        <p:spPr>
          <a:xfrm>
            <a:off x="150124" y="5934128"/>
            <a:ext cx="11203675" cy="892552"/>
          </a:xfrm>
          <a:prstGeom prst="rect">
            <a:avLst/>
          </a:prstGeom>
        </p:spPr>
        <p:txBody>
          <a:bodyPr wrap="square">
            <a:spAutoFit/>
          </a:bodyPr>
          <a:lstStyle/>
          <a:p>
            <a:pPr marL="266700" indent="-266700" algn="just">
              <a:spcAft>
                <a:spcPts val="0"/>
              </a:spcAft>
            </a:pPr>
            <a:r>
              <a:rPr lang="en-US" altLang="ja-JP" sz="1600" kern="100" dirty="0">
                <a:latin typeface="游明朝" panose="02020400000000000000" pitchFamily="18" charset="-128"/>
                <a:ea typeface="游明朝" panose="02020400000000000000" pitchFamily="18" charset="-128"/>
                <a:cs typeface="Times New Roman" panose="02020603050405020304" pitchFamily="18" charset="0"/>
              </a:rPr>
              <a:t>12</a:t>
            </a:r>
            <a:r>
              <a:rPr lang="ja-JP" altLang="ja-JP" sz="1600" kern="100" dirty="0">
                <a:latin typeface="游明朝" panose="02020400000000000000" pitchFamily="18" charset="-128"/>
                <a:ea typeface="游明朝" panose="02020400000000000000" pitchFamily="18" charset="-128"/>
                <a:cs typeface="Times New Roman" panose="02020603050405020304" pitchFamily="18" charset="0"/>
              </a:rPr>
              <a:t>年（</a:t>
            </a:r>
            <a:r>
              <a:rPr lang="en-US" altLang="ja-JP" sz="1600" kern="100" dirty="0">
                <a:latin typeface="游明朝" panose="02020400000000000000" pitchFamily="18" charset="-128"/>
                <a:ea typeface="游明朝" panose="02020400000000000000" pitchFamily="18" charset="-128"/>
                <a:cs typeface="Times New Roman" panose="02020603050405020304" pitchFamily="18" charset="0"/>
              </a:rPr>
              <a:t>2018</a:t>
            </a:r>
            <a:r>
              <a:rPr lang="ja-JP" altLang="ja-JP" sz="16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600" kern="100" dirty="0">
                <a:latin typeface="游明朝" panose="02020400000000000000" pitchFamily="18" charset="-128"/>
                <a:ea typeface="游明朝" panose="02020400000000000000" pitchFamily="18" charset="-128"/>
                <a:cs typeface="Times New Roman" panose="02020603050405020304" pitchFamily="18" charset="0"/>
              </a:rPr>
              <a:t>2030</a:t>
            </a:r>
            <a:r>
              <a:rPr lang="ja-JP" altLang="ja-JP" sz="1600" kern="100" dirty="0">
                <a:latin typeface="游明朝" panose="02020400000000000000" pitchFamily="18" charset="-128"/>
                <a:ea typeface="游明朝" panose="02020400000000000000" pitchFamily="18" charset="-128"/>
                <a:cs typeface="Times New Roman" panose="02020603050405020304" pitchFamily="18" charset="0"/>
              </a:rPr>
              <a:t>年）の必要</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削減率</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ja-JP" altLang="en-US"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13.8</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a:t>
            </a:r>
            <a:r>
              <a:rPr lang="ja-JP" altLang="en-US"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1459-1258</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a:t>
            </a:r>
            <a:r>
              <a:rPr lang="ja-JP" altLang="ja-JP" sz="16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600" kern="100" dirty="0">
                <a:latin typeface="游明朝" panose="02020400000000000000" pitchFamily="18" charset="-128"/>
                <a:ea typeface="游明朝" panose="02020400000000000000" pitchFamily="18" charset="-128"/>
                <a:cs typeface="Times New Roman" panose="02020603050405020304" pitchFamily="18" charset="0"/>
              </a:rPr>
              <a:t>1459</a:t>
            </a:r>
            <a:r>
              <a:rPr lang="ja-JP" altLang="ja-JP" sz="16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100=13.8</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a:t>
            </a:r>
            <a:endPar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endParaRPr>
          </a:p>
          <a:p>
            <a:pPr marL="266700" indent="-266700" algn="just">
              <a:spcAft>
                <a:spcPts val="0"/>
              </a:spcAft>
            </a:pP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計画</a:t>
            </a:r>
            <a:r>
              <a:rPr lang="ja-JP" altLang="ja-JP" sz="1600" kern="100" dirty="0">
                <a:latin typeface="游明朝" panose="02020400000000000000" pitchFamily="18" charset="-128"/>
                <a:ea typeface="游明朝" panose="02020400000000000000" pitchFamily="18" charset="-128"/>
                <a:cs typeface="Times New Roman" panose="02020603050405020304" pitchFamily="18" charset="0"/>
              </a:rPr>
              <a:t>期間（</a:t>
            </a:r>
            <a:r>
              <a:rPr lang="en-US" altLang="ja-JP" sz="1600" kern="100" dirty="0">
                <a:latin typeface="游明朝" panose="02020400000000000000" pitchFamily="18" charset="-128"/>
                <a:ea typeface="游明朝" panose="02020400000000000000" pitchFamily="18" charset="-128"/>
                <a:cs typeface="Times New Roman" panose="02020603050405020304" pitchFamily="18" charset="0"/>
              </a:rPr>
              <a:t>3</a:t>
            </a:r>
            <a:r>
              <a:rPr lang="ja-JP" altLang="ja-JP" sz="1600" kern="100" dirty="0">
                <a:latin typeface="游明朝" panose="02020400000000000000" pitchFamily="18" charset="-128"/>
                <a:ea typeface="游明朝" panose="02020400000000000000" pitchFamily="18" charset="-128"/>
                <a:cs typeface="Times New Roman" panose="02020603050405020304" pitchFamily="18" charset="0"/>
              </a:rPr>
              <a:t>年）の必要</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削減率</a:t>
            </a:r>
            <a:r>
              <a:rPr lang="ja-JP" altLang="ja-JP" sz="16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3.64</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a:t>
            </a:r>
            <a:r>
              <a:rPr lang="en-US" altLang="ja-JP" sz="1600" b="1" kern="100" dirty="0" smtClean="0">
                <a:solidFill>
                  <a:srgbClr val="FF0000"/>
                </a:solidFill>
                <a:latin typeface="游明朝" panose="02020400000000000000" pitchFamily="18" charset="-128"/>
                <a:ea typeface="游明朝" panose="02020400000000000000" pitchFamily="18" charset="-128"/>
                <a:cs typeface="Times New Roman" panose="02020603050405020304" pitchFamily="18" charset="0"/>
              </a:rPr>
              <a:t>  </a:t>
            </a:r>
            <a:r>
              <a:rPr lang="en-US" altLang="ja-JP" sz="16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{1-</a:t>
            </a:r>
            <a:r>
              <a:rPr lang="ja-JP" altLang="en-US" sz="1600" kern="100" dirty="0" smtClean="0">
                <a:latin typeface="游明朝" panose="02020400000000000000" pitchFamily="18" charset="-128"/>
                <a:ea typeface="游明朝" panose="02020400000000000000" pitchFamily="18" charset="-128"/>
                <a:cs typeface="Times New Roman" panose="02020603050405020304" pitchFamily="18" charset="0"/>
              </a:rPr>
              <a:t>（</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1-X</a:t>
            </a:r>
            <a:r>
              <a:rPr lang="ja-JP" altLang="en-US" sz="1600" kern="100" dirty="0" smtClean="0">
                <a:latin typeface="游明朝" panose="02020400000000000000" pitchFamily="18" charset="-128"/>
                <a:ea typeface="游明朝" panose="02020400000000000000" pitchFamily="18" charset="-128"/>
                <a:cs typeface="Times New Roman" panose="02020603050405020304" pitchFamily="18" charset="0"/>
              </a:rPr>
              <a:t>）</a:t>
            </a:r>
            <a:r>
              <a:rPr lang="en-US" altLang="ja-JP" sz="1600" kern="100" baseline="30000" dirty="0">
                <a:latin typeface="游明朝" panose="02020400000000000000" pitchFamily="18" charset="-128"/>
                <a:ea typeface="游明朝" panose="02020400000000000000" pitchFamily="18" charset="-128"/>
                <a:cs typeface="Times New Roman" panose="02020603050405020304" pitchFamily="18" charset="0"/>
              </a:rPr>
              <a:t>4</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a:t>
            </a:r>
            <a:r>
              <a:rPr lang="en-US" altLang="ja-JP" sz="1600" kern="100" dirty="0">
                <a:latin typeface="游明朝" panose="02020400000000000000" pitchFamily="18" charset="-128"/>
                <a:ea typeface="游明朝" panose="02020400000000000000" pitchFamily="18" charset="-128"/>
                <a:cs typeface="Times New Roman" panose="02020603050405020304" pitchFamily="18" charset="0"/>
              </a:rPr>
              <a:t>100</a:t>
            </a:r>
            <a:r>
              <a:rPr lang="ja-JP" altLang="ja-JP" sz="16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ja-JP" altLang="en-US"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13.8</a:t>
            </a:r>
            <a:r>
              <a:rPr lang="ja-JP"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a:t>
            </a:r>
            <a:endPar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endParaRPr>
          </a:p>
          <a:p>
            <a:pPr marL="266700" indent="-266700" algn="just">
              <a:spcAft>
                <a:spcPts val="0"/>
              </a:spcAft>
            </a:pP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ja-JP" altLang="en-US" sz="1600" kern="100" dirty="0" smtClean="0">
                <a:latin typeface="游明朝" panose="02020400000000000000" pitchFamily="18" charset="-128"/>
                <a:ea typeface="游明朝" panose="02020400000000000000" pitchFamily="18" charset="-128"/>
                <a:cs typeface="Times New Roman" panose="02020603050405020304" pitchFamily="18" charset="0"/>
              </a:rPr>
              <a:t>　　　</a:t>
            </a:r>
            <a:r>
              <a:rPr lang="en-US" altLang="ja-JP" sz="1600" kern="100" dirty="0" smtClean="0">
                <a:latin typeface="游明朝" panose="02020400000000000000" pitchFamily="18" charset="-128"/>
                <a:ea typeface="游明朝" panose="02020400000000000000" pitchFamily="18" charset="-128"/>
                <a:cs typeface="Times New Roman" panose="02020603050405020304" pitchFamily="18" charset="0"/>
              </a:rPr>
              <a:t>X=3.64%</a:t>
            </a:r>
            <a:r>
              <a:rPr lang="ja-JP" altLang="en-US" sz="1600" kern="100" dirty="0" smtClean="0">
                <a:latin typeface="游明朝" panose="02020400000000000000" pitchFamily="18" charset="-128"/>
                <a:ea typeface="游明朝" panose="02020400000000000000" pitchFamily="18" charset="-128"/>
                <a:cs typeface="Times New Roman" panose="02020603050405020304" pitchFamily="18" charset="0"/>
              </a:rPr>
              <a:t>　⇒　</a:t>
            </a:r>
            <a:r>
              <a:rPr lang="ja-JP" altLang="en-US" sz="2000" b="1" u="sng" kern="100" dirty="0" smtClean="0">
                <a:solidFill>
                  <a:srgbClr val="FF0000"/>
                </a:solidFill>
                <a:latin typeface="游明朝" panose="02020400000000000000" pitchFamily="18" charset="-128"/>
                <a:ea typeface="游明朝" panose="02020400000000000000" pitchFamily="18" charset="-128"/>
                <a:cs typeface="Times New Roman" panose="02020603050405020304" pitchFamily="18" charset="0"/>
              </a:rPr>
              <a:t>評価</a:t>
            </a:r>
            <a:r>
              <a:rPr lang="en-US" altLang="ja-JP" sz="2000" b="1" u="sng" kern="100" dirty="0" smtClean="0">
                <a:solidFill>
                  <a:srgbClr val="FF0000"/>
                </a:solidFill>
                <a:latin typeface="游明朝" panose="02020400000000000000" pitchFamily="18" charset="-128"/>
                <a:ea typeface="游明朝" panose="02020400000000000000" pitchFamily="18" charset="-128"/>
                <a:cs typeface="Times New Roman" panose="02020603050405020304" pitchFamily="18" charset="0"/>
              </a:rPr>
              <a:t>A</a:t>
            </a:r>
            <a:r>
              <a:rPr lang="ja-JP" altLang="en-US" sz="2000" b="1" u="sng" kern="100" dirty="0" smtClean="0">
                <a:solidFill>
                  <a:srgbClr val="FF0000"/>
                </a:solidFill>
                <a:latin typeface="游明朝" panose="02020400000000000000" pitchFamily="18" charset="-128"/>
                <a:ea typeface="游明朝" panose="02020400000000000000" pitchFamily="18" charset="-128"/>
                <a:cs typeface="Times New Roman" panose="02020603050405020304" pitchFamily="18" charset="0"/>
              </a:rPr>
              <a:t>を４％に設定</a:t>
            </a:r>
            <a:endParaRPr lang="ja-JP" altLang="ja-JP" sz="2000" b="1" u="sng"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21" name="正方形/長方形 55"/>
          <p:cNvSpPr/>
          <p:nvPr/>
        </p:nvSpPr>
        <p:spPr>
          <a:xfrm>
            <a:off x="150125" y="3695833"/>
            <a:ext cx="2197289" cy="461665"/>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400" dirty="0">
                <a:solidFill>
                  <a:schemeClr val="bg1"/>
                </a:solidFill>
                <a:latin typeface="HGSｺﾞｼｯｸE" panose="020B0900000000000000" pitchFamily="50" charset="-128"/>
                <a:ea typeface="HGSｺﾞｼｯｸE" panose="020B0900000000000000" pitchFamily="50" charset="-128"/>
              </a:rPr>
              <a:t>削減率の算定</a:t>
            </a:r>
          </a:p>
        </p:txBody>
      </p:sp>
    </p:spTree>
    <p:extLst>
      <p:ext uri="{BB962C8B-B14F-4D97-AF65-F5344CB8AC3E}">
        <p14:creationId xmlns:p14="http://schemas.microsoft.com/office/powerpoint/2010/main" val="1833250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34235" y="191068"/>
            <a:ext cx="8376365" cy="707886"/>
          </a:xfrm>
          <a:prstGeom prst="rect">
            <a:avLst/>
          </a:prstGeom>
          <a:noFill/>
        </p:spPr>
        <p:txBody>
          <a:bodyPr wrap="square" rtlCol="0">
            <a:spAutoFit/>
          </a:bodyPr>
          <a:lstStyle/>
          <a:p>
            <a:pPr lvl="0"/>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評価基準</a:t>
            </a:r>
            <a:endParaRPr lang="ja-JP" altLang="en-US" sz="4000" b="1" dirty="0">
              <a:ln/>
              <a:solidFill>
                <a:srgbClr val="FFC000"/>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1"/>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1"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6" name="表 5"/>
          <p:cNvGraphicFramePr>
            <a:graphicFrameLocks noGrp="1"/>
          </p:cNvGraphicFramePr>
          <p:nvPr>
            <p:extLst/>
          </p:nvPr>
        </p:nvGraphicFramePr>
        <p:xfrm>
          <a:off x="234235" y="1945178"/>
          <a:ext cx="11682880" cy="2526203"/>
        </p:xfrm>
        <a:graphic>
          <a:graphicData uri="http://schemas.openxmlformats.org/drawingml/2006/table">
            <a:tbl>
              <a:tblPr firstRow="1" firstCol="1" bandRow="1"/>
              <a:tblGrid>
                <a:gridCol w="437124">
                  <a:extLst>
                    <a:ext uri="{9D8B030D-6E8A-4147-A177-3AD203B41FA5}">
                      <a16:colId xmlns:a16="http://schemas.microsoft.com/office/drawing/2014/main" val="3261890261"/>
                    </a:ext>
                  </a:extLst>
                </a:gridCol>
                <a:gridCol w="2729553">
                  <a:extLst>
                    <a:ext uri="{9D8B030D-6E8A-4147-A177-3AD203B41FA5}">
                      <a16:colId xmlns:a16="http://schemas.microsoft.com/office/drawing/2014/main" val="3490321107"/>
                    </a:ext>
                  </a:extLst>
                </a:gridCol>
                <a:gridCol w="3166280">
                  <a:extLst>
                    <a:ext uri="{9D8B030D-6E8A-4147-A177-3AD203B41FA5}">
                      <a16:colId xmlns:a16="http://schemas.microsoft.com/office/drawing/2014/main" val="2717150181"/>
                    </a:ext>
                  </a:extLst>
                </a:gridCol>
                <a:gridCol w="2361063">
                  <a:extLst>
                    <a:ext uri="{9D8B030D-6E8A-4147-A177-3AD203B41FA5}">
                      <a16:colId xmlns:a16="http://schemas.microsoft.com/office/drawing/2014/main" val="397746491"/>
                    </a:ext>
                  </a:extLst>
                </a:gridCol>
                <a:gridCol w="750825">
                  <a:extLst>
                    <a:ext uri="{9D8B030D-6E8A-4147-A177-3AD203B41FA5}">
                      <a16:colId xmlns:a16="http://schemas.microsoft.com/office/drawing/2014/main" val="141356167"/>
                    </a:ext>
                  </a:extLst>
                </a:gridCol>
                <a:gridCol w="764275">
                  <a:extLst>
                    <a:ext uri="{9D8B030D-6E8A-4147-A177-3AD203B41FA5}">
                      <a16:colId xmlns:a16="http://schemas.microsoft.com/office/drawing/2014/main" val="2087746118"/>
                    </a:ext>
                  </a:extLst>
                </a:gridCol>
                <a:gridCol w="750627">
                  <a:extLst>
                    <a:ext uri="{9D8B030D-6E8A-4147-A177-3AD203B41FA5}">
                      <a16:colId xmlns:a16="http://schemas.microsoft.com/office/drawing/2014/main" val="368553947"/>
                    </a:ext>
                  </a:extLst>
                </a:gridCol>
                <a:gridCol w="723133">
                  <a:extLst>
                    <a:ext uri="{9D8B030D-6E8A-4147-A177-3AD203B41FA5}">
                      <a16:colId xmlns:a16="http://schemas.microsoft.com/office/drawing/2014/main" val="3661079254"/>
                    </a:ext>
                  </a:extLst>
                </a:gridCol>
              </a:tblGrid>
              <a:tr h="421034">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3">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評価項目・基準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彰</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公</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助</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言</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通</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知</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29493019"/>
                  </a:ext>
                </a:extLst>
              </a:tr>
              <a:tr h="842067">
                <a:tc vMerge="1">
                  <a:txBody>
                    <a:bodyPr/>
                    <a:lstStyle/>
                    <a:p>
                      <a:endParaRPr kumimoji="1" lang="ja-JP" altLang="en-US"/>
                    </a:p>
                  </a:txBody>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総合排出量の削減率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総合排出原単位の削減率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実施する措置</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66723495"/>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9</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6418451"/>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B</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50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3532936"/>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C</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50%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087663"/>
                  </a:ext>
                </a:extLst>
              </a:tr>
            </a:tbl>
          </a:graphicData>
        </a:graphic>
      </p:graphicFrame>
      <p:sp>
        <p:nvSpPr>
          <p:cNvPr id="5" name="正方形/長方形 4"/>
          <p:cNvSpPr/>
          <p:nvPr/>
        </p:nvSpPr>
        <p:spPr>
          <a:xfrm>
            <a:off x="3411940" y="2361063"/>
            <a:ext cx="3152633" cy="211031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72999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3"/>
          <p:cNvSpPr>
            <a:spLocks noGrp="1"/>
          </p:cNvSpPr>
          <p:nvPr>
            <p:ph type="subTitle" idx="1"/>
          </p:nvPr>
        </p:nvSpPr>
        <p:spPr>
          <a:xfrm>
            <a:off x="650543" y="1159085"/>
            <a:ext cx="9144000" cy="5562389"/>
          </a:xfrm>
        </p:spPr>
        <p:txBody>
          <a:bodyPr>
            <a:noAutofit/>
          </a:bodyPr>
          <a:lstStyle/>
          <a:p>
            <a:pPr marL="342900" indent="-342900" algn="l">
              <a:lnSpc>
                <a:spcPct val="150000"/>
              </a:lnSpc>
              <a:buFont typeface="Wingdings" panose="05000000000000000000" pitchFamily="2" charset="2"/>
              <a:buChar char="Ø"/>
            </a:pPr>
            <a:r>
              <a:rPr lang="ja-JP" altLang="en-US" sz="3200" dirty="0" smtClean="0">
                <a:latin typeface="HGS創英角ﾎﾟｯﾌﾟ体" panose="040B0A00000000000000" pitchFamily="50" charset="-128"/>
                <a:ea typeface="HGS創英角ﾎﾟｯﾌﾟ体" panose="040B0A00000000000000" pitchFamily="50" charset="-128"/>
              </a:rPr>
              <a:t>　評価制度（案）の概要</a:t>
            </a:r>
            <a:endParaRPr lang="en-US" altLang="ja-JP" sz="3200" dirty="0">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latin typeface="HGS創英角ﾎﾟｯﾌﾟ体" panose="040B0A00000000000000" pitchFamily="50" charset="-128"/>
                <a:ea typeface="HGS創英角ﾎﾟｯﾌﾟ体" panose="040B0A00000000000000" pitchFamily="50" charset="-128"/>
              </a:rPr>
              <a:t>　評価項目、評価基準</a:t>
            </a:r>
            <a:endParaRPr kumimoji="1" lang="en-US" altLang="ja-JP" sz="3200" dirty="0" smtClean="0">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latin typeface="HGS創英角ﾎﾟｯﾌﾟ体" panose="040B0A00000000000000" pitchFamily="50" charset="-128"/>
                <a:ea typeface="HGS創英角ﾎﾟｯﾌﾟ体" panose="040B0A00000000000000" pitchFamily="50" charset="-128"/>
              </a:rPr>
              <a:t>　</a:t>
            </a:r>
            <a:r>
              <a:rPr lang="ja-JP" altLang="en-US" sz="3200" dirty="0" smtClean="0">
                <a:latin typeface="HGS創英角ﾎﾟｯﾌﾟ体" panose="040B0A00000000000000" pitchFamily="50" charset="-128"/>
                <a:ea typeface="HGS創英角ﾎﾟｯﾌﾟ体" panose="040B0A00000000000000" pitchFamily="50" charset="-128"/>
              </a:rPr>
              <a:t>評価に基づく対応</a:t>
            </a:r>
            <a:endParaRPr lang="en-US" altLang="ja-JP" sz="3200" dirty="0" smtClean="0">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smtClean="0">
                <a:latin typeface="HGS創英角ﾎﾟｯﾌﾟ体" panose="040B0A00000000000000" pitchFamily="50" charset="-128"/>
                <a:ea typeface="HGS創英角ﾎﾟｯﾌﾟ体" panose="040B0A00000000000000" pitchFamily="50" charset="-128"/>
              </a:rPr>
              <a:t>　事業者ヒアリングの結果</a:t>
            </a:r>
            <a:endParaRPr lang="en-US" altLang="ja-JP" sz="3200" dirty="0" smtClean="0">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latin typeface="HGS創英角ﾎﾟｯﾌﾟ体" panose="040B0A00000000000000" pitchFamily="50" charset="-128"/>
                <a:ea typeface="HGS創英角ﾎﾟｯﾌﾟ体" panose="040B0A00000000000000" pitchFamily="50" charset="-128"/>
              </a:rPr>
              <a:t>　</a:t>
            </a:r>
            <a:r>
              <a:rPr lang="ja-JP" altLang="en-US" sz="3200" dirty="0" smtClean="0">
                <a:latin typeface="HGS創英角ﾎﾟｯﾌﾟ体" panose="040B0A00000000000000" pitchFamily="50" charset="-128"/>
                <a:ea typeface="HGS創英角ﾎﾟｯﾌﾟ体" panose="040B0A00000000000000" pitchFamily="50" charset="-128"/>
              </a:rPr>
              <a:t>委員意見</a:t>
            </a:r>
            <a:endParaRPr lang="en-US" altLang="ja-JP" sz="3200" dirty="0">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latin typeface="HGS創英角ﾎﾟｯﾌﾟ体" panose="040B0A00000000000000" pitchFamily="50" charset="-128"/>
                <a:ea typeface="HGS創英角ﾎﾟｯﾌﾟ体" panose="040B0A00000000000000" pitchFamily="50" charset="-128"/>
              </a:rPr>
              <a:t>　お諮りしたいこと</a:t>
            </a:r>
            <a:endParaRPr kumimoji="1" lang="ja-JP" altLang="en-US" sz="3200" dirty="0">
              <a:latin typeface="HGS創英角ﾎﾟｯﾌﾟ体" panose="040B0A00000000000000" pitchFamily="50" charset="-128"/>
              <a:ea typeface="HGS創英角ﾎﾟｯﾌﾟ体" panose="040B0A00000000000000" pitchFamily="50" charset="-128"/>
            </a:endParaRPr>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2</a:t>
            </a:fld>
            <a:endParaRPr lang="ja-JP" altLang="en-US" dirty="0"/>
          </a:p>
        </p:txBody>
      </p:sp>
      <p:sp>
        <p:nvSpPr>
          <p:cNvPr id="6" name="テキスト ボックス 5"/>
          <p:cNvSpPr txBox="1"/>
          <p:nvPr/>
        </p:nvSpPr>
        <p:spPr>
          <a:xfrm>
            <a:off x="313899" y="345383"/>
            <a:ext cx="3057098"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本日の内容</a:t>
            </a:r>
            <a:endParaRPr lang="ja-JP" altLang="en-US" sz="4000" dirty="0"/>
          </a:p>
        </p:txBody>
      </p:sp>
    </p:spTree>
    <p:extLst>
      <p:ext uri="{BB962C8B-B14F-4D97-AF65-F5344CB8AC3E}">
        <p14:creationId xmlns:p14="http://schemas.microsoft.com/office/powerpoint/2010/main" val="15622482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20</a:t>
            </a:fld>
            <a:endParaRPr lang="ja-JP" altLang="en-US" dirty="0"/>
          </a:p>
        </p:txBody>
      </p:sp>
      <p:sp>
        <p:nvSpPr>
          <p:cNvPr id="3" name="テキスト ボックス 2"/>
          <p:cNvSpPr txBox="1"/>
          <p:nvPr/>
        </p:nvSpPr>
        <p:spPr>
          <a:xfrm>
            <a:off x="150126" y="99723"/>
            <a:ext cx="11610762" cy="707886"/>
          </a:xfrm>
          <a:prstGeom prst="rect">
            <a:avLst/>
          </a:prstGeom>
          <a:noFill/>
        </p:spPr>
        <p:txBody>
          <a:bodyPr wrap="square" rtlCol="0">
            <a:spAutoFit/>
          </a:bodyPr>
          <a:lstStyle/>
          <a:p>
            <a:pPr lvl="0"/>
            <a:r>
              <a:rPr lang="en-US" altLang="ja-JP" sz="4000" b="1" dirty="0" smtClean="0">
                <a:ln/>
                <a:solidFill>
                  <a:srgbClr val="FFC000"/>
                </a:solidFill>
                <a:latin typeface="HG丸ｺﾞｼｯｸM-PRO" panose="020F0600000000000000" pitchFamily="50" charset="-128"/>
                <a:ea typeface="HG丸ｺﾞｼｯｸM-PRO" panose="020F0600000000000000" pitchFamily="50" charset="-128"/>
              </a:rPr>
              <a:t>2.</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温室効果ガス総合排出</a:t>
            </a:r>
            <a:r>
              <a:rPr lang="ja-JP" altLang="en-US" sz="4000" b="1" dirty="0">
                <a:ln/>
                <a:solidFill>
                  <a:srgbClr val="FFC000"/>
                </a:solidFill>
                <a:latin typeface="HG丸ｺﾞｼｯｸM-PRO" panose="020F0600000000000000" pitchFamily="50" charset="-128"/>
                <a:ea typeface="HG丸ｺﾞｼｯｸM-PRO" panose="020F0600000000000000" pitchFamily="50" charset="-128"/>
              </a:rPr>
              <a:t>原単位</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の削減率の考え方</a:t>
            </a:r>
            <a:endParaRPr lang="ja-JP" altLang="en-US" sz="4000" b="1" dirty="0">
              <a:ln/>
              <a:solidFill>
                <a:srgbClr val="FFC000"/>
              </a:solidFill>
              <a:latin typeface="HG丸ｺﾞｼｯｸM-PRO" panose="020F0600000000000000" pitchFamily="50" charset="-128"/>
              <a:ea typeface="HG丸ｺﾞｼｯｸM-PRO" panose="020F0600000000000000" pitchFamily="50" charset="-128"/>
            </a:endParaRPr>
          </a:p>
        </p:txBody>
      </p:sp>
      <p:sp>
        <p:nvSpPr>
          <p:cNvPr id="4" name="正方形/長方形 55"/>
          <p:cNvSpPr/>
          <p:nvPr/>
        </p:nvSpPr>
        <p:spPr>
          <a:xfrm>
            <a:off x="150126" y="1229886"/>
            <a:ext cx="1115966" cy="461665"/>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400" dirty="0" smtClean="0">
                <a:solidFill>
                  <a:schemeClr val="bg1"/>
                </a:solidFill>
                <a:latin typeface="HGSｺﾞｼｯｸE" panose="020B0900000000000000" pitchFamily="50" charset="-128"/>
                <a:ea typeface="HGSｺﾞｼｯｸE" panose="020B0900000000000000" pitchFamily="50" charset="-128"/>
              </a:rPr>
              <a:t>考え方</a:t>
            </a:r>
            <a:endParaRPr sz="2400" dirty="0">
              <a:solidFill>
                <a:schemeClr val="bg1"/>
              </a:solidFill>
              <a:latin typeface="HGSｺﾞｼｯｸE" panose="020B0900000000000000" pitchFamily="50" charset="-128"/>
              <a:ea typeface="HGSｺﾞｼｯｸE" panose="020B0900000000000000" pitchFamily="50" charset="-128"/>
            </a:endParaRPr>
          </a:p>
        </p:txBody>
      </p:sp>
      <p:sp>
        <p:nvSpPr>
          <p:cNvPr id="5" name="テキスト ボックス 4"/>
          <p:cNvSpPr txBox="1"/>
          <p:nvPr/>
        </p:nvSpPr>
        <p:spPr>
          <a:xfrm>
            <a:off x="150126" y="1699609"/>
            <a:ext cx="11610762" cy="707886"/>
          </a:xfrm>
          <a:prstGeom prst="rect">
            <a:avLst/>
          </a:prstGeom>
          <a:solidFill>
            <a:schemeClr val="bg1">
              <a:lumMod val="95000"/>
            </a:schemeClr>
          </a:solidFill>
          <a:ln>
            <a:solidFill>
              <a:schemeClr val="tx1"/>
            </a:solidFill>
            <a:prstDash val="solid"/>
          </a:ln>
        </p:spPr>
        <p:txBody>
          <a:bodyPr wrap="square" rtlCol="0">
            <a:spAutoFit/>
          </a:bodyPr>
          <a:lstStyle/>
          <a:p>
            <a:r>
              <a:rPr lang="en-US" altLang="ja-JP" sz="2400" dirty="0" smtClean="0"/>
              <a:t>1</a:t>
            </a:r>
            <a:r>
              <a:rPr lang="en-US" altLang="ja-JP" sz="2400" dirty="0"/>
              <a:t>.</a:t>
            </a:r>
            <a:r>
              <a:rPr lang="ja-JP" altLang="en-US" sz="2400" dirty="0"/>
              <a:t>温室効果ガス総合排出量の</a:t>
            </a:r>
            <a:r>
              <a:rPr lang="ja-JP" altLang="en-US" sz="2400" dirty="0" smtClean="0"/>
              <a:t>削減率と同じ</a:t>
            </a:r>
            <a:endParaRPr lang="en-US" altLang="ja-JP" sz="2400" dirty="0" smtClean="0"/>
          </a:p>
          <a:p>
            <a:r>
              <a:rPr lang="ja-JP" altLang="en-US" sz="1600" dirty="0"/>
              <a:t>（県目標（</a:t>
            </a:r>
            <a:r>
              <a:rPr lang="en-US" altLang="ja-JP" sz="1600" dirty="0"/>
              <a:t>2013</a:t>
            </a:r>
            <a:r>
              <a:rPr lang="ja-JP" altLang="en-US" sz="1600" dirty="0"/>
              <a:t>年度比</a:t>
            </a:r>
            <a:r>
              <a:rPr lang="en-US" altLang="ja-JP" sz="1600" dirty="0" smtClean="0"/>
              <a:t>2030</a:t>
            </a:r>
            <a:r>
              <a:rPr lang="ja-JP" altLang="en-US" sz="1600" dirty="0" smtClean="0"/>
              <a:t>年度</a:t>
            </a:r>
            <a:r>
              <a:rPr lang="en-US" altLang="ja-JP" sz="1600" dirty="0" smtClean="0"/>
              <a:t>33</a:t>
            </a:r>
            <a:r>
              <a:rPr lang="ja-JP" altLang="en-US" sz="1600" dirty="0"/>
              <a:t>％削減）を達成するための削減率を、</a:t>
            </a:r>
            <a:r>
              <a:rPr lang="ja-JP" altLang="en-US" sz="1600" dirty="0" smtClean="0"/>
              <a:t>原単位</a:t>
            </a:r>
            <a:r>
              <a:rPr lang="ja-JP" altLang="en-US" sz="1600" dirty="0"/>
              <a:t>に</a:t>
            </a:r>
            <a:r>
              <a:rPr lang="ja-JP" altLang="en-US" sz="1600" dirty="0" smtClean="0"/>
              <a:t>も適用）</a:t>
            </a:r>
            <a:endParaRPr lang="ja-JP" altLang="en-US" sz="1600" dirty="0"/>
          </a:p>
        </p:txBody>
      </p:sp>
      <p:sp>
        <p:nvSpPr>
          <p:cNvPr id="7" name="四角形吹き出し 6"/>
          <p:cNvSpPr/>
          <p:nvPr/>
        </p:nvSpPr>
        <p:spPr>
          <a:xfrm>
            <a:off x="6490855" y="2632615"/>
            <a:ext cx="4862945" cy="789709"/>
          </a:xfrm>
          <a:prstGeom prst="wedgeRectCallout">
            <a:avLst>
              <a:gd name="adj1" fmla="val 1171"/>
              <a:gd name="adj2" fmla="val -144387"/>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景気による影響等を受けない温室効果ガス排出削減に向けた事業者の取組みの</a:t>
            </a:r>
            <a:r>
              <a:rPr lang="ja-JP" altLang="en-US" dirty="0" smtClean="0"/>
              <a:t>指標</a:t>
            </a:r>
            <a:endParaRPr lang="ja-JP" altLang="en-US" dirty="0"/>
          </a:p>
        </p:txBody>
      </p:sp>
      <p:sp>
        <p:nvSpPr>
          <p:cNvPr id="8" name="右矢印 7"/>
          <p:cNvSpPr/>
          <p:nvPr/>
        </p:nvSpPr>
        <p:spPr>
          <a:xfrm>
            <a:off x="368490" y="4080681"/>
            <a:ext cx="668740" cy="11464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266092" y="4299944"/>
            <a:ext cx="9706708" cy="1015663"/>
          </a:xfrm>
          <a:prstGeom prst="rect">
            <a:avLst/>
          </a:prstGeom>
          <a:solidFill>
            <a:srgbClr val="FFCCCC"/>
          </a:solidFill>
          <a:ln>
            <a:solidFill>
              <a:schemeClr val="tx1"/>
            </a:solidFill>
          </a:ln>
        </p:spPr>
        <p:txBody>
          <a:bodyPr wrap="square" rtlCol="0">
            <a:spAutoFit/>
          </a:bodyPr>
          <a:lstStyle/>
          <a:p>
            <a:r>
              <a:rPr lang="ja-JP" altLang="en-US" sz="2000" dirty="0">
                <a:latin typeface="游ゴシック" panose="020B0400000000000000" pitchFamily="50" charset="-128"/>
                <a:ea typeface="游ゴシック" panose="020B0400000000000000" pitchFamily="50" charset="-128"/>
              </a:rPr>
              <a:t>これ</a:t>
            </a:r>
            <a:r>
              <a:rPr lang="ja-JP" altLang="en-US" sz="2000" dirty="0" smtClean="0">
                <a:latin typeface="游ゴシック" panose="020B0400000000000000" pitchFamily="50" charset="-128"/>
                <a:ea typeface="游ゴシック" panose="020B0400000000000000" pitchFamily="50" charset="-128"/>
              </a:rPr>
              <a:t>まで、温室効果ガス総合排出量又は温室効果ガス総合排出原単位のいずれかで目標削減率を設定してもらっていたが、評価制度導入に伴い、両方の目標削減率を設定してもらうことに変更</a:t>
            </a:r>
            <a:endParaRPr lang="en-US" altLang="ja-JP" sz="20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463703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0126" y="99723"/>
            <a:ext cx="11610762" cy="707886"/>
          </a:xfrm>
          <a:prstGeom prst="rect">
            <a:avLst/>
          </a:prstGeom>
          <a:noFill/>
        </p:spPr>
        <p:txBody>
          <a:bodyPr wrap="square" rtlCol="0">
            <a:spAutoFit/>
          </a:bodyPr>
          <a:lstStyle/>
          <a:p>
            <a:pPr lvl="0"/>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削減率ごとの分布（直近</a:t>
            </a:r>
            <a:r>
              <a:rPr lang="en-US" altLang="ja-JP" sz="4000" b="1" dirty="0" smtClean="0">
                <a:ln/>
                <a:solidFill>
                  <a:srgbClr val="FFC000"/>
                </a:solidFill>
                <a:latin typeface="HG丸ｺﾞｼｯｸM-PRO" panose="020F0600000000000000" pitchFamily="50" charset="-128"/>
                <a:ea typeface="HG丸ｺﾞｼｯｸM-PRO" panose="020F0600000000000000" pitchFamily="50" charset="-128"/>
              </a:rPr>
              <a:t>3</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年分）</a:t>
            </a:r>
            <a:r>
              <a:rPr lang="en-US" altLang="ja-JP" sz="4000" b="1" dirty="0" smtClean="0">
                <a:ln/>
                <a:solidFill>
                  <a:srgbClr val="FFC000"/>
                </a:solidFill>
                <a:latin typeface="HG丸ｺﾞｼｯｸM-PRO" panose="020F0600000000000000" pitchFamily="50" charset="-128"/>
                <a:ea typeface="HG丸ｺﾞｼｯｸM-PRO" panose="020F0600000000000000" pitchFamily="50" charset="-128"/>
              </a:rPr>
              <a:t>【</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参考</a:t>
            </a:r>
            <a:r>
              <a:rPr lang="en-US" altLang="ja-JP" sz="4000" b="1" dirty="0" smtClean="0">
                <a:ln/>
                <a:solidFill>
                  <a:srgbClr val="FFC000"/>
                </a:solidFill>
                <a:latin typeface="HG丸ｺﾞｼｯｸM-PRO" panose="020F0600000000000000" pitchFamily="50" charset="-128"/>
                <a:ea typeface="HG丸ｺﾞｼｯｸM-PRO" panose="020F0600000000000000" pitchFamily="50" charset="-128"/>
              </a:rPr>
              <a:t>】</a:t>
            </a:r>
            <a:endParaRPr lang="ja-JP" altLang="en-US" sz="4000" b="1" dirty="0">
              <a:ln/>
              <a:solidFill>
                <a:srgbClr val="FFC000"/>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257567" y="959803"/>
            <a:ext cx="11395880" cy="1015663"/>
          </a:xfrm>
          <a:prstGeom prst="rect">
            <a:avLst/>
          </a:prstGeom>
          <a:solidFill>
            <a:schemeClr val="bg1">
              <a:lumMod val="95000"/>
            </a:schemeClr>
          </a:solidFill>
          <a:ln>
            <a:solidFill>
              <a:schemeClr val="tx1"/>
            </a:solidFill>
            <a:prstDash val="solid"/>
          </a:ln>
        </p:spPr>
        <p:txBody>
          <a:bodyPr wrap="square" rtlCol="0">
            <a:spAutoFit/>
          </a:bodyPr>
          <a:lstStyle/>
          <a:p>
            <a:pPr marL="171450" indent="-171450">
              <a:buFont typeface="Wingdings" panose="05000000000000000000" pitchFamily="2" charset="2"/>
              <a:buChar char="Ø"/>
            </a:pPr>
            <a:r>
              <a:rPr lang="ja-JP" altLang="en-US" sz="2000" dirty="0" smtClean="0"/>
              <a:t>　</a:t>
            </a:r>
            <a:r>
              <a:rPr lang="ja-JP" altLang="en-US" sz="2000" dirty="0"/>
              <a:t>直</a:t>
            </a:r>
            <a:r>
              <a:rPr lang="ja-JP" altLang="en-US" sz="2000" dirty="0" smtClean="0"/>
              <a:t>近に提出された３年分の計画書等の削減率は、下表のとおり。</a:t>
            </a:r>
            <a:endParaRPr lang="en-US" altLang="ja-JP" sz="2000" dirty="0" smtClean="0"/>
          </a:p>
          <a:p>
            <a:pPr marL="171450" indent="-171450">
              <a:buFont typeface="Wingdings" panose="05000000000000000000" pitchFamily="2" charset="2"/>
              <a:buChar char="Ø"/>
            </a:pPr>
            <a:r>
              <a:rPr lang="ja-JP" altLang="en-US" sz="2000" dirty="0"/>
              <a:t>　ただし</a:t>
            </a:r>
            <a:r>
              <a:rPr lang="ja-JP" altLang="en-US" sz="2000" dirty="0" smtClean="0"/>
              <a:t>、「温室効果ガス総合</a:t>
            </a:r>
            <a:r>
              <a:rPr lang="ja-JP" altLang="en-US" sz="2000" dirty="0"/>
              <a:t>排出量の</a:t>
            </a:r>
            <a:r>
              <a:rPr lang="ja-JP" altLang="en-US" sz="2000" dirty="0" smtClean="0"/>
              <a:t>削減率」又は「温室効果ガス総合</a:t>
            </a:r>
            <a:r>
              <a:rPr lang="ja-JP" altLang="en-US" sz="2000" dirty="0"/>
              <a:t>排出原単位</a:t>
            </a:r>
            <a:r>
              <a:rPr lang="ja-JP" altLang="en-US" sz="2000" dirty="0" smtClean="0"/>
              <a:t>の削減率」のいずれ</a:t>
            </a:r>
            <a:r>
              <a:rPr lang="ja-JP" altLang="en-US" sz="2000" dirty="0"/>
              <a:t>かで提出されており、両方は把握していない。</a:t>
            </a:r>
          </a:p>
        </p:txBody>
      </p:sp>
      <p:graphicFrame>
        <p:nvGraphicFramePr>
          <p:cNvPr id="6" name="表 5"/>
          <p:cNvGraphicFramePr>
            <a:graphicFrameLocks noGrp="1"/>
          </p:cNvGraphicFramePr>
          <p:nvPr>
            <p:extLst>
              <p:ext uri="{D42A27DB-BD31-4B8C-83A1-F6EECF244321}">
                <p14:modId xmlns:p14="http://schemas.microsoft.com/office/powerpoint/2010/main" val="694125016"/>
              </p:ext>
            </p:extLst>
          </p:nvPr>
        </p:nvGraphicFramePr>
        <p:xfrm>
          <a:off x="257567" y="2357971"/>
          <a:ext cx="7944741" cy="1950720"/>
        </p:xfrm>
        <a:graphic>
          <a:graphicData uri="http://schemas.openxmlformats.org/drawingml/2006/table">
            <a:tbl>
              <a:tblPr firstRow="1" firstCol="1" bandRow="1"/>
              <a:tblGrid>
                <a:gridCol w="882749">
                  <a:extLst>
                    <a:ext uri="{9D8B030D-6E8A-4147-A177-3AD203B41FA5}">
                      <a16:colId xmlns:a16="http://schemas.microsoft.com/office/drawing/2014/main" val="2933479645"/>
                    </a:ext>
                  </a:extLst>
                </a:gridCol>
                <a:gridCol w="882749">
                  <a:extLst>
                    <a:ext uri="{9D8B030D-6E8A-4147-A177-3AD203B41FA5}">
                      <a16:colId xmlns:a16="http://schemas.microsoft.com/office/drawing/2014/main" val="1680290062"/>
                    </a:ext>
                  </a:extLst>
                </a:gridCol>
                <a:gridCol w="882749">
                  <a:extLst>
                    <a:ext uri="{9D8B030D-6E8A-4147-A177-3AD203B41FA5}">
                      <a16:colId xmlns:a16="http://schemas.microsoft.com/office/drawing/2014/main" val="1147588014"/>
                    </a:ext>
                  </a:extLst>
                </a:gridCol>
                <a:gridCol w="882749">
                  <a:extLst>
                    <a:ext uri="{9D8B030D-6E8A-4147-A177-3AD203B41FA5}">
                      <a16:colId xmlns:a16="http://schemas.microsoft.com/office/drawing/2014/main" val="4085076277"/>
                    </a:ext>
                  </a:extLst>
                </a:gridCol>
                <a:gridCol w="882749">
                  <a:extLst>
                    <a:ext uri="{9D8B030D-6E8A-4147-A177-3AD203B41FA5}">
                      <a16:colId xmlns:a16="http://schemas.microsoft.com/office/drawing/2014/main" val="2045120303"/>
                    </a:ext>
                  </a:extLst>
                </a:gridCol>
                <a:gridCol w="882749">
                  <a:extLst>
                    <a:ext uri="{9D8B030D-6E8A-4147-A177-3AD203B41FA5}">
                      <a16:colId xmlns:a16="http://schemas.microsoft.com/office/drawing/2014/main" val="2248854750"/>
                    </a:ext>
                  </a:extLst>
                </a:gridCol>
                <a:gridCol w="882749">
                  <a:extLst>
                    <a:ext uri="{9D8B030D-6E8A-4147-A177-3AD203B41FA5}">
                      <a16:colId xmlns:a16="http://schemas.microsoft.com/office/drawing/2014/main" val="3221992183"/>
                    </a:ext>
                  </a:extLst>
                </a:gridCol>
                <a:gridCol w="882749">
                  <a:extLst>
                    <a:ext uri="{9D8B030D-6E8A-4147-A177-3AD203B41FA5}">
                      <a16:colId xmlns:a16="http://schemas.microsoft.com/office/drawing/2014/main" val="3405655635"/>
                    </a:ext>
                  </a:extLst>
                </a:gridCol>
                <a:gridCol w="882749">
                  <a:extLst>
                    <a:ext uri="{9D8B030D-6E8A-4147-A177-3AD203B41FA5}">
                      <a16:colId xmlns:a16="http://schemas.microsoft.com/office/drawing/2014/main" val="436067081"/>
                    </a:ext>
                  </a:extLst>
                </a:gridCol>
              </a:tblGrid>
              <a:tr h="0">
                <a:tc rowSpan="3">
                  <a:txBody>
                    <a:bodyPr/>
                    <a:lstStyle/>
                    <a:p>
                      <a:pPr algn="ctr">
                        <a:spcAft>
                          <a:spcPts val="0"/>
                        </a:spcAft>
                      </a:pPr>
                      <a:r>
                        <a:rPr lang="en-US" sz="1800" kern="100" dirty="0">
                          <a:effectLst/>
                          <a:latin typeface="+mj-ea"/>
                          <a:ea typeface="+mj-ea"/>
                          <a:cs typeface="Times New Roman" panose="02020603050405020304" pitchFamily="18" charset="0"/>
                        </a:rPr>
                        <a:t> </a:t>
                      </a:r>
                      <a:r>
                        <a:rPr lang="ja-JP" sz="1800" kern="100" dirty="0" smtClean="0">
                          <a:effectLst/>
                          <a:latin typeface="+mj-ea"/>
                          <a:ea typeface="+mj-ea"/>
                          <a:cs typeface="Times New Roman" panose="02020603050405020304" pitchFamily="18" charset="0"/>
                        </a:rPr>
                        <a:t>評価</a:t>
                      </a:r>
                      <a:endParaRPr lang="ja-JP" sz="1800" kern="100" dirty="0">
                        <a:effectLst/>
                        <a:latin typeface="+mj-ea"/>
                        <a:ea typeface="+mj-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4">
                  <a:txBody>
                    <a:bodyPr/>
                    <a:lstStyle/>
                    <a:p>
                      <a:pPr algn="ctr">
                        <a:spcAft>
                          <a:spcPts val="0"/>
                        </a:spcAft>
                      </a:pPr>
                      <a:r>
                        <a:rPr lang="ja-JP" sz="2000" kern="100" dirty="0">
                          <a:effectLst/>
                          <a:latin typeface="+mj-ea"/>
                          <a:ea typeface="+mj-ea"/>
                          <a:cs typeface="Times New Roman" panose="02020603050405020304" pitchFamily="18" charset="0"/>
                        </a:rPr>
                        <a:t>計画書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spcAft>
                          <a:spcPts val="0"/>
                        </a:spcAft>
                      </a:pPr>
                      <a:r>
                        <a:rPr lang="ja-JP" sz="2000" kern="100" dirty="0">
                          <a:effectLst/>
                          <a:latin typeface="+mj-ea"/>
                          <a:ea typeface="+mj-ea"/>
                          <a:cs typeface="Times New Roman" panose="02020603050405020304" pitchFamily="18" charset="0"/>
                        </a:rPr>
                        <a:t>報告書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17943886"/>
                  </a:ext>
                </a:extLst>
              </a:tr>
              <a:tr h="0">
                <a:tc vMerge="1">
                  <a:txBody>
                    <a:bodyPr/>
                    <a:lstStyle/>
                    <a:p>
                      <a:endParaRPr kumimoji="1" lang="ja-JP" altLang="en-US"/>
                    </a:p>
                  </a:txBody>
                  <a:tcPr/>
                </a:tc>
                <a:tc gridSpan="2">
                  <a:txBody>
                    <a:bodyPr/>
                    <a:lstStyle/>
                    <a:p>
                      <a:pPr algn="ctr">
                        <a:spcAft>
                          <a:spcPts val="0"/>
                        </a:spcAft>
                      </a:pPr>
                      <a:r>
                        <a:rPr lang="ja-JP" sz="1800" kern="100" dirty="0">
                          <a:effectLst/>
                          <a:latin typeface="+mj-ea"/>
                          <a:ea typeface="+mj-ea"/>
                          <a:cs typeface="Times New Roman" panose="02020603050405020304" pitchFamily="18" charset="0"/>
                        </a:rPr>
                        <a:t>総合排出量</a:t>
                      </a:r>
                    </a:p>
                    <a:p>
                      <a:pPr algn="ctr">
                        <a:spcAft>
                          <a:spcPts val="0"/>
                        </a:spcAft>
                      </a:pPr>
                      <a:r>
                        <a:rPr lang="ja-JP" sz="1800" kern="100" dirty="0">
                          <a:effectLst/>
                          <a:latin typeface="+mj-ea"/>
                          <a:ea typeface="+mj-ea"/>
                          <a:cs typeface="Times New Roman" panose="02020603050405020304" pitchFamily="18" charset="0"/>
                        </a:rPr>
                        <a:t>（</a:t>
                      </a:r>
                      <a:r>
                        <a:rPr lang="en-US" sz="1800" kern="100" dirty="0">
                          <a:effectLst/>
                          <a:latin typeface="+mj-ea"/>
                          <a:ea typeface="+mj-ea"/>
                          <a:cs typeface="Times New Roman" panose="02020603050405020304" pitchFamily="18" charset="0"/>
                        </a:rPr>
                        <a:t>122/315</a:t>
                      </a:r>
                      <a:r>
                        <a:rPr lang="ja-JP" sz="1800" kern="100" dirty="0">
                          <a:effectLst/>
                          <a:latin typeface="+mj-ea"/>
                          <a:ea typeface="+mj-ea"/>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a:spcAft>
                          <a:spcPts val="0"/>
                        </a:spcAft>
                      </a:pPr>
                      <a:r>
                        <a:rPr lang="ja-JP" sz="1800" kern="100" dirty="0">
                          <a:effectLst/>
                          <a:latin typeface="+mj-ea"/>
                          <a:ea typeface="+mj-ea"/>
                          <a:cs typeface="Times New Roman" panose="02020603050405020304" pitchFamily="18" charset="0"/>
                        </a:rPr>
                        <a:t>総合排出原単位</a:t>
                      </a:r>
                    </a:p>
                    <a:p>
                      <a:pPr algn="ctr">
                        <a:spcAft>
                          <a:spcPts val="0"/>
                        </a:spcAft>
                      </a:pPr>
                      <a:r>
                        <a:rPr lang="en-US" sz="1800" kern="100" dirty="0">
                          <a:effectLst/>
                          <a:latin typeface="+mj-ea"/>
                          <a:ea typeface="+mj-ea"/>
                          <a:cs typeface="Times New Roman" panose="02020603050405020304" pitchFamily="18" charset="0"/>
                        </a:rPr>
                        <a:t>(193/315)</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a:spcAft>
                          <a:spcPts val="0"/>
                        </a:spcAft>
                      </a:pPr>
                      <a:r>
                        <a:rPr lang="ja-JP" sz="1800" kern="100" dirty="0">
                          <a:effectLst/>
                          <a:latin typeface="+mj-ea"/>
                          <a:ea typeface="+mj-ea"/>
                          <a:cs typeface="Times New Roman" panose="02020603050405020304" pitchFamily="18" charset="0"/>
                        </a:rPr>
                        <a:t>総合排出量</a:t>
                      </a:r>
                    </a:p>
                    <a:p>
                      <a:pPr algn="ctr">
                        <a:spcAft>
                          <a:spcPts val="0"/>
                        </a:spcAft>
                      </a:pPr>
                      <a:r>
                        <a:rPr lang="ja-JP" sz="1800" kern="100" dirty="0">
                          <a:effectLst/>
                          <a:latin typeface="+mj-ea"/>
                          <a:ea typeface="+mj-ea"/>
                          <a:cs typeface="Times New Roman" panose="02020603050405020304" pitchFamily="18" charset="0"/>
                        </a:rPr>
                        <a:t>（</a:t>
                      </a:r>
                      <a:r>
                        <a:rPr lang="en-US" sz="1800" kern="100" dirty="0">
                          <a:effectLst/>
                          <a:latin typeface="+mj-ea"/>
                          <a:ea typeface="+mj-ea"/>
                          <a:cs typeface="Times New Roman" panose="02020603050405020304" pitchFamily="18" charset="0"/>
                        </a:rPr>
                        <a:t>122/315</a:t>
                      </a:r>
                      <a:r>
                        <a:rPr lang="ja-JP" sz="1800" kern="100" dirty="0">
                          <a:effectLst/>
                          <a:latin typeface="+mj-ea"/>
                          <a:ea typeface="+mj-ea"/>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gridSpan="2">
                  <a:txBody>
                    <a:bodyPr/>
                    <a:lstStyle/>
                    <a:p>
                      <a:pPr algn="ctr">
                        <a:spcAft>
                          <a:spcPts val="0"/>
                        </a:spcAft>
                      </a:pPr>
                      <a:r>
                        <a:rPr lang="ja-JP" sz="1800" kern="100" dirty="0">
                          <a:effectLst/>
                          <a:latin typeface="+mj-ea"/>
                          <a:ea typeface="+mj-ea"/>
                          <a:cs typeface="Times New Roman" panose="02020603050405020304" pitchFamily="18" charset="0"/>
                        </a:rPr>
                        <a:t>総合排出原単位</a:t>
                      </a:r>
                    </a:p>
                    <a:p>
                      <a:pPr algn="ctr">
                        <a:spcAft>
                          <a:spcPts val="0"/>
                        </a:spcAft>
                      </a:pPr>
                      <a:r>
                        <a:rPr lang="en-US" sz="1800" kern="100" dirty="0">
                          <a:effectLst/>
                          <a:latin typeface="+mj-ea"/>
                          <a:ea typeface="+mj-ea"/>
                          <a:cs typeface="Times New Roman" panose="02020603050405020304" pitchFamily="18" charset="0"/>
                        </a:rPr>
                        <a:t>(193/315)</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extLst>
                  <a:ext uri="{0D108BD9-81ED-4DB2-BD59-A6C34878D82A}">
                    <a16:rowId xmlns:a16="http://schemas.microsoft.com/office/drawing/2014/main" val="1562194434"/>
                  </a:ext>
                </a:extLst>
              </a:tr>
              <a:tr h="0">
                <a:tc vMerge="1">
                  <a:txBody>
                    <a:bodyPr/>
                    <a:lstStyle/>
                    <a:p>
                      <a:endParaRPr kumimoji="1" lang="ja-JP" altLang="en-US"/>
                    </a:p>
                  </a:txBody>
                  <a:tcPr/>
                </a:tc>
                <a:tc>
                  <a:txBody>
                    <a:bodyPr/>
                    <a:lstStyle/>
                    <a:p>
                      <a:pPr algn="ctr">
                        <a:spcAft>
                          <a:spcPts val="0"/>
                        </a:spcAft>
                      </a:pPr>
                      <a:r>
                        <a:rPr lang="ja-JP" sz="1800" kern="100" dirty="0">
                          <a:effectLst/>
                          <a:latin typeface="+mj-ea"/>
                          <a:ea typeface="+mj-ea"/>
                          <a:cs typeface="Times New Roman" panose="02020603050405020304" pitchFamily="18" charset="0"/>
                        </a:rPr>
                        <a:t>件数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800" kern="100" dirty="0">
                          <a:effectLst/>
                          <a:latin typeface="+mj-ea"/>
                          <a:ea typeface="+mj-ea"/>
                          <a:cs typeface="Times New Roman" panose="02020603050405020304" pitchFamily="18" charset="0"/>
                        </a:rPr>
                        <a:t>割合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800" kern="100" dirty="0">
                          <a:effectLst/>
                          <a:latin typeface="+mj-ea"/>
                          <a:ea typeface="+mj-ea"/>
                          <a:cs typeface="Times New Roman" panose="02020603050405020304" pitchFamily="18" charset="0"/>
                        </a:rPr>
                        <a:t>件数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800" kern="100" dirty="0">
                          <a:effectLst/>
                          <a:latin typeface="+mj-ea"/>
                          <a:ea typeface="+mj-ea"/>
                          <a:cs typeface="Times New Roman" panose="02020603050405020304" pitchFamily="18" charset="0"/>
                        </a:rPr>
                        <a:t>割合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800" kern="100" dirty="0">
                          <a:effectLst/>
                          <a:latin typeface="+mj-ea"/>
                          <a:ea typeface="+mj-ea"/>
                          <a:cs typeface="Times New Roman" panose="02020603050405020304" pitchFamily="18" charset="0"/>
                        </a:rPr>
                        <a:t>件数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800" kern="100" dirty="0">
                          <a:effectLst/>
                          <a:latin typeface="+mj-ea"/>
                          <a:ea typeface="+mj-ea"/>
                          <a:cs typeface="Times New Roman" panose="02020603050405020304" pitchFamily="18" charset="0"/>
                        </a:rPr>
                        <a:t>割合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800" kern="100" dirty="0">
                          <a:effectLst/>
                          <a:latin typeface="+mj-ea"/>
                          <a:ea typeface="+mj-ea"/>
                          <a:cs typeface="Times New Roman" panose="02020603050405020304" pitchFamily="18" charset="0"/>
                        </a:rPr>
                        <a:t>件数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800" kern="100" dirty="0">
                          <a:effectLst/>
                          <a:latin typeface="+mj-ea"/>
                          <a:ea typeface="+mj-ea"/>
                          <a:cs typeface="Times New Roman" panose="02020603050405020304" pitchFamily="18" charset="0"/>
                        </a:rPr>
                        <a:t>割合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682275811"/>
                  </a:ext>
                </a:extLst>
              </a:tr>
              <a:tr h="0">
                <a:tc>
                  <a:txBody>
                    <a:bodyPr/>
                    <a:lstStyle/>
                    <a:p>
                      <a:pPr algn="ctr">
                        <a:spcAft>
                          <a:spcPts val="0"/>
                        </a:spcAft>
                      </a:pPr>
                      <a:r>
                        <a:rPr lang="en-US" sz="1800" kern="100" dirty="0">
                          <a:effectLst/>
                          <a:latin typeface="+mj-ea"/>
                          <a:ea typeface="+mj-ea"/>
                          <a:cs typeface="Times New Roman" panose="02020603050405020304" pitchFamily="18" charset="0"/>
                        </a:rPr>
                        <a:t>A</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smtClean="0">
                          <a:effectLst/>
                          <a:latin typeface="+mj-ea"/>
                          <a:ea typeface="+mj-ea"/>
                          <a:cs typeface="Times New Roman" panose="02020603050405020304" pitchFamily="18" charset="0"/>
                        </a:rPr>
                        <a:t>25</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smtClean="0">
                          <a:effectLst/>
                          <a:latin typeface="+mj-ea"/>
                          <a:ea typeface="+mj-ea"/>
                          <a:cs typeface="Times New Roman" panose="02020603050405020304" pitchFamily="18" charset="0"/>
                        </a:rPr>
                        <a:t>21%</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smtClean="0">
                          <a:effectLst/>
                          <a:latin typeface="+mj-ea"/>
                          <a:ea typeface="+mj-ea"/>
                          <a:cs typeface="Times New Roman" panose="02020603050405020304" pitchFamily="18" charset="0"/>
                        </a:rPr>
                        <a:t>25</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smtClean="0">
                          <a:effectLst/>
                          <a:latin typeface="+mj-ea"/>
                          <a:ea typeface="+mj-ea"/>
                          <a:cs typeface="Times New Roman" panose="02020603050405020304" pitchFamily="18" charset="0"/>
                        </a:rPr>
                        <a:t>13%</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smtClean="0">
                          <a:effectLst/>
                          <a:latin typeface="+mj-ea"/>
                          <a:ea typeface="+mj-ea"/>
                          <a:cs typeface="Times New Roman" panose="02020603050405020304" pitchFamily="18" charset="0"/>
                        </a:rPr>
                        <a:t>70</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smtClean="0">
                          <a:effectLst/>
                          <a:latin typeface="+mj-ea"/>
                          <a:ea typeface="+mj-ea"/>
                          <a:cs typeface="Times New Roman" panose="02020603050405020304" pitchFamily="18" charset="0"/>
                        </a:rPr>
                        <a:t>57%</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smtClean="0">
                          <a:effectLst/>
                          <a:latin typeface="+mj-ea"/>
                          <a:ea typeface="+mj-ea"/>
                          <a:cs typeface="Times New Roman" panose="02020603050405020304" pitchFamily="18" charset="0"/>
                        </a:rPr>
                        <a:t>86</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smtClean="0">
                          <a:effectLst/>
                          <a:latin typeface="+mj-ea"/>
                          <a:ea typeface="+mj-ea"/>
                          <a:cs typeface="Times New Roman" panose="02020603050405020304" pitchFamily="18" charset="0"/>
                        </a:rPr>
                        <a:t>45%</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9377440"/>
                  </a:ext>
                </a:extLst>
              </a:tr>
              <a:tr h="0">
                <a:tc>
                  <a:txBody>
                    <a:bodyPr/>
                    <a:lstStyle/>
                    <a:p>
                      <a:pPr algn="ctr">
                        <a:spcAft>
                          <a:spcPts val="0"/>
                        </a:spcAft>
                      </a:pPr>
                      <a:r>
                        <a:rPr lang="en-US" sz="1800" kern="100" dirty="0">
                          <a:effectLst/>
                          <a:latin typeface="+mj-ea"/>
                          <a:ea typeface="+mj-ea"/>
                          <a:cs typeface="Times New Roman" panose="02020603050405020304" pitchFamily="18" charset="0"/>
                        </a:rPr>
                        <a:t>B</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solidFill>
                            <a:srgbClr val="FF0000"/>
                          </a:solidFill>
                          <a:effectLst/>
                          <a:latin typeface="+mj-ea"/>
                          <a:ea typeface="+mj-ea"/>
                          <a:cs typeface="Times New Roman" panose="02020603050405020304" pitchFamily="18" charset="0"/>
                        </a:rPr>
                        <a:t>97</a:t>
                      </a:r>
                      <a:endParaRPr lang="ja-JP" sz="1800" kern="100" dirty="0">
                        <a:solidFill>
                          <a:srgbClr val="FF0000"/>
                        </a:solidFill>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solidFill>
                            <a:srgbClr val="FF0000"/>
                          </a:solidFill>
                          <a:effectLst/>
                          <a:latin typeface="+mj-ea"/>
                          <a:ea typeface="+mj-ea"/>
                          <a:cs typeface="Times New Roman" panose="02020603050405020304" pitchFamily="18" charset="0"/>
                        </a:rPr>
                        <a:t>79%</a:t>
                      </a:r>
                      <a:endParaRPr lang="ja-JP" sz="1800" kern="100" dirty="0">
                        <a:solidFill>
                          <a:srgbClr val="FF0000"/>
                        </a:solidFill>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solidFill>
                            <a:srgbClr val="FF0000"/>
                          </a:solidFill>
                          <a:effectLst/>
                          <a:latin typeface="+mj-ea"/>
                          <a:ea typeface="+mj-ea"/>
                          <a:cs typeface="Times New Roman" panose="02020603050405020304" pitchFamily="18" charset="0"/>
                        </a:rPr>
                        <a:t>167</a:t>
                      </a:r>
                      <a:endParaRPr lang="ja-JP" sz="1800" kern="100" dirty="0">
                        <a:solidFill>
                          <a:srgbClr val="FF0000"/>
                        </a:solidFill>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solidFill>
                            <a:srgbClr val="FF0000"/>
                          </a:solidFill>
                          <a:effectLst/>
                          <a:latin typeface="+mj-ea"/>
                          <a:ea typeface="+mj-ea"/>
                          <a:cs typeface="Times New Roman" panose="02020603050405020304" pitchFamily="18" charset="0"/>
                        </a:rPr>
                        <a:t>86.5%</a:t>
                      </a:r>
                      <a:endParaRPr lang="ja-JP" sz="1800" kern="100" dirty="0">
                        <a:solidFill>
                          <a:srgbClr val="FF0000"/>
                        </a:solidFill>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24</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20%</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62</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32%</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8328118"/>
                  </a:ext>
                </a:extLst>
              </a:tr>
              <a:tr h="0">
                <a:tc>
                  <a:txBody>
                    <a:bodyPr/>
                    <a:lstStyle/>
                    <a:p>
                      <a:pPr algn="ctr">
                        <a:spcAft>
                          <a:spcPts val="0"/>
                        </a:spcAft>
                      </a:pPr>
                      <a:r>
                        <a:rPr lang="en-US" sz="1800" kern="100" dirty="0">
                          <a:effectLst/>
                          <a:latin typeface="+mj-ea"/>
                          <a:ea typeface="+mj-ea"/>
                          <a:cs typeface="Times New Roman" panose="02020603050405020304" pitchFamily="18" charset="0"/>
                        </a:rPr>
                        <a:t>C</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0</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0%</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1</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0.5%</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28</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23%</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45</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800" kern="100" dirty="0">
                          <a:effectLst/>
                          <a:latin typeface="+mj-ea"/>
                          <a:ea typeface="+mj-ea"/>
                          <a:cs typeface="Times New Roman" panose="02020603050405020304" pitchFamily="18" charset="0"/>
                        </a:rPr>
                        <a:t>23%</a:t>
                      </a:r>
                      <a:endParaRPr lang="ja-JP" sz="1800" kern="100" dirty="0">
                        <a:effectLst/>
                        <a:latin typeface="+mj-ea"/>
                        <a:ea typeface="+mj-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7436186"/>
                  </a:ext>
                </a:extLst>
              </a:tr>
            </a:tbl>
          </a:graphicData>
        </a:graphic>
      </p:graphicFrame>
      <p:sp>
        <p:nvSpPr>
          <p:cNvPr id="7" name="テキスト ボックス 6"/>
          <p:cNvSpPr txBox="1"/>
          <p:nvPr/>
        </p:nvSpPr>
        <p:spPr>
          <a:xfrm>
            <a:off x="257567" y="5090259"/>
            <a:ext cx="11610762" cy="1631216"/>
          </a:xfrm>
          <a:prstGeom prst="rect">
            <a:avLst/>
          </a:prstGeom>
          <a:solidFill>
            <a:srgbClr val="FFCCCC"/>
          </a:solidFill>
          <a:ln>
            <a:solidFill>
              <a:schemeClr val="tx1"/>
            </a:solidFill>
          </a:ln>
        </p:spPr>
        <p:txBody>
          <a:bodyPr wrap="square" rtlCol="0">
            <a:spAutoFit/>
          </a:bodyPr>
          <a:lstStyle/>
          <a:p>
            <a:r>
              <a:rPr lang="ja-JP" altLang="en-US" sz="2000" dirty="0" smtClean="0">
                <a:latin typeface="游ゴシック" panose="020B0400000000000000" pitchFamily="50" charset="-128"/>
              </a:rPr>
              <a:t>　計画書</a:t>
            </a:r>
            <a:r>
              <a:rPr lang="ja-JP" altLang="en-US" sz="2000" dirty="0">
                <a:latin typeface="游ゴシック" panose="020B0400000000000000" pitchFamily="50" charset="-128"/>
              </a:rPr>
              <a:t>については、</a:t>
            </a:r>
            <a:r>
              <a:rPr lang="en-US" altLang="ja-JP" sz="2000" dirty="0">
                <a:latin typeface="游ゴシック" panose="020B0400000000000000" pitchFamily="50" charset="-128"/>
              </a:rPr>
              <a:t>B</a:t>
            </a:r>
            <a:r>
              <a:rPr lang="ja-JP" altLang="en-US" sz="2000" dirty="0">
                <a:latin typeface="游ゴシック" panose="020B0400000000000000" pitchFamily="50" charset="-128"/>
              </a:rPr>
              <a:t>に偏りが</a:t>
            </a:r>
            <a:r>
              <a:rPr lang="ja-JP" altLang="en-US" sz="2000" dirty="0" smtClean="0">
                <a:latin typeface="游ゴシック" panose="020B0400000000000000" pitchFamily="50" charset="-128"/>
              </a:rPr>
              <a:t>あるが、この</a:t>
            </a:r>
            <a:r>
              <a:rPr lang="ja-JP" altLang="en-US" sz="2000" dirty="0">
                <a:latin typeface="游ゴシック" panose="020B0400000000000000" pitchFamily="50" charset="-128"/>
              </a:rPr>
              <a:t>理由は、現在の県の手引きにおいて、省エネ法の判断基準を参考に「年平均１％以上の削減を目安とする」としており、計画期間（</a:t>
            </a:r>
            <a:r>
              <a:rPr lang="en-US" altLang="ja-JP" sz="2000" dirty="0">
                <a:latin typeface="游ゴシック" panose="020B0400000000000000" pitchFamily="50" charset="-128"/>
              </a:rPr>
              <a:t>3</a:t>
            </a:r>
            <a:r>
              <a:rPr lang="ja-JP" altLang="en-US" sz="2000" dirty="0">
                <a:latin typeface="游ゴシック" panose="020B0400000000000000" pitchFamily="50" charset="-128"/>
              </a:rPr>
              <a:t>年）で</a:t>
            </a:r>
            <a:r>
              <a:rPr lang="en-US" altLang="ja-JP" sz="2000" dirty="0">
                <a:latin typeface="游ゴシック" panose="020B0400000000000000" pitchFamily="50" charset="-128"/>
              </a:rPr>
              <a:t>3%</a:t>
            </a:r>
            <a:r>
              <a:rPr lang="ja-JP" altLang="en-US" sz="2000" dirty="0">
                <a:latin typeface="游ゴシック" panose="020B0400000000000000" pitchFamily="50" charset="-128"/>
              </a:rPr>
              <a:t>の削減率としている事業者が約半数存在するためである。</a:t>
            </a:r>
          </a:p>
          <a:p>
            <a:r>
              <a:rPr lang="ja-JP" altLang="en-US" sz="2000" dirty="0" smtClean="0">
                <a:latin typeface="游ゴシック" panose="020B0400000000000000" pitchFamily="50" charset="-128"/>
              </a:rPr>
              <a:t>　したがって</a:t>
            </a:r>
            <a:r>
              <a:rPr lang="ja-JP" altLang="en-US" sz="2000" dirty="0">
                <a:latin typeface="游ゴシック" panose="020B0400000000000000" pitchFamily="50" charset="-128"/>
              </a:rPr>
              <a:t>、評価の基準を示すことにより、</a:t>
            </a:r>
            <a:r>
              <a:rPr lang="en-US" altLang="ja-JP" sz="2000" dirty="0">
                <a:latin typeface="游ゴシック" panose="020B0400000000000000" pitchFamily="50" charset="-128"/>
              </a:rPr>
              <a:t>B</a:t>
            </a:r>
            <a:r>
              <a:rPr lang="ja-JP" altLang="en-US" sz="2000" dirty="0">
                <a:latin typeface="游ゴシック" panose="020B0400000000000000" pitchFamily="50" charset="-128"/>
              </a:rPr>
              <a:t>の事業者</a:t>
            </a:r>
            <a:r>
              <a:rPr lang="ja-JP" altLang="en-US" sz="2000" dirty="0" smtClean="0">
                <a:latin typeface="游ゴシック" panose="020B0400000000000000" pitchFamily="50" charset="-128"/>
              </a:rPr>
              <a:t>が</a:t>
            </a:r>
            <a:r>
              <a:rPr lang="en-US" altLang="ja-JP" sz="2000" dirty="0" smtClean="0">
                <a:latin typeface="游ゴシック" panose="020B0400000000000000" pitchFamily="50" charset="-128"/>
              </a:rPr>
              <a:t>A</a:t>
            </a:r>
            <a:r>
              <a:rPr lang="ja-JP" altLang="en-US" sz="2000" dirty="0">
                <a:latin typeface="游ゴシック" panose="020B0400000000000000" pitchFamily="50" charset="-128"/>
              </a:rPr>
              <a:t>へ底上げされることが期待され、上記よりも偏りは解消されると見込まれる。</a:t>
            </a:r>
          </a:p>
        </p:txBody>
      </p:sp>
      <p:sp>
        <p:nvSpPr>
          <p:cNvPr id="8" name="下矢印 7"/>
          <p:cNvSpPr/>
          <p:nvPr/>
        </p:nvSpPr>
        <p:spPr>
          <a:xfrm>
            <a:off x="5122994" y="4468813"/>
            <a:ext cx="1665026" cy="5595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21</a:t>
            </a:fld>
            <a:endParaRPr lang="ja-JP" altLang="en-US" dirty="0"/>
          </a:p>
        </p:txBody>
      </p:sp>
    </p:spTree>
    <p:extLst>
      <p:ext uri="{BB962C8B-B14F-4D97-AF65-F5344CB8AC3E}">
        <p14:creationId xmlns:p14="http://schemas.microsoft.com/office/powerpoint/2010/main" val="25523977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34235" y="191068"/>
            <a:ext cx="8376365" cy="707886"/>
          </a:xfrm>
          <a:prstGeom prst="rect">
            <a:avLst/>
          </a:prstGeom>
          <a:noFill/>
        </p:spPr>
        <p:txBody>
          <a:bodyPr wrap="square" rtlCol="0">
            <a:spAutoFit/>
          </a:bodyPr>
          <a:lstStyle/>
          <a:p>
            <a:pPr lvl="0"/>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評価基準</a:t>
            </a:r>
            <a:endParaRPr lang="ja-JP" altLang="en-US" sz="4000" b="1" dirty="0">
              <a:ln/>
              <a:solidFill>
                <a:srgbClr val="FFC000"/>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1"/>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1"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7" name="表 6"/>
          <p:cNvGraphicFramePr>
            <a:graphicFrameLocks noGrp="1"/>
          </p:cNvGraphicFramePr>
          <p:nvPr>
            <p:extLst/>
          </p:nvPr>
        </p:nvGraphicFramePr>
        <p:xfrm>
          <a:off x="234235" y="1945178"/>
          <a:ext cx="11682880" cy="2526203"/>
        </p:xfrm>
        <a:graphic>
          <a:graphicData uri="http://schemas.openxmlformats.org/drawingml/2006/table">
            <a:tbl>
              <a:tblPr firstRow="1" firstCol="1" bandRow="1"/>
              <a:tblGrid>
                <a:gridCol w="437124">
                  <a:extLst>
                    <a:ext uri="{9D8B030D-6E8A-4147-A177-3AD203B41FA5}">
                      <a16:colId xmlns:a16="http://schemas.microsoft.com/office/drawing/2014/main" val="3261890261"/>
                    </a:ext>
                  </a:extLst>
                </a:gridCol>
                <a:gridCol w="2729553">
                  <a:extLst>
                    <a:ext uri="{9D8B030D-6E8A-4147-A177-3AD203B41FA5}">
                      <a16:colId xmlns:a16="http://schemas.microsoft.com/office/drawing/2014/main" val="3490321107"/>
                    </a:ext>
                  </a:extLst>
                </a:gridCol>
                <a:gridCol w="3166280">
                  <a:extLst>
                    <a:ext uri="{9D8B030D-6E8A-4147-A177-3AD203B41FA5}">
                      <a16:colId xmlns:a16="http://schemas.microsoft.com/office/drawing/2014/main" val="2717150181"/>
                    </a:ext>
                  </a:extLst>
                </a:gridCol>
                <a:gridCol w="2361063">
                  <a:extLst>
                    <a:ext uri="{9D8B030D-6E8A-4147-A177-3AD203B41FA5}">
                      <a16:colId xmlns:a16="http://schemas.microsoft.com/office/drawing/2014/main" val="397746491"/>
                    </a:ext>
                  </a:extLst>
                </a:gridCol>
                <a:gridCol w="750825">
                  <a:extLst>
                    <a:ext uri="{9D8B030D-6E8A-4147-A177-3AD203B41FA5}">
                      <a16:colId xmlns:a16="http://schemas.microsoft.com/office/drawing/2014/main" val="141356167"/>
                    </a:ext>
                  </a:extLst>
                </a:gridCol>
                <a:gridCol w="764275">
                  <a:extLst>
                    <a:ext uri="{9D8B030D-6E8A-4147-A177-3AD203B41FA5}">
                      <a16:colId xmlns:a16="http://schemas.microsoft.com/office/drawing/2014/main" val="2087746118"/>
                    </a:ext>
                  </a:extLst>
                </a:gridCol>
                <a:gridCol w="750627">
                  <a:extLst>
                    <a:ext uri="{9D8B030D-6E8A-4147-A177-3AD203B41FA5}">
                      <a16:colId xmlns:a16="http://schemas.microsoft.com/office/drawing/2014/main" val="368553947"/>
                    </a:ext>
                  </a:extLst>
                </a:gridCol>
                <a:gridCol w="723133">
                  <a:extLst>
                    <a:ext uri="{9D8B030D-6E8A-4147-A177-3AD203B41FA5}">
                      <a16:colId xmlns:a16="http://schemas.microsoft.com/office/drawing/2014/main" val="3661079254"/>
                    </a:ext>
                  </a:extLst>
                </a:gridCol>
              </a:tblGrid>
              <a:tr h="421034">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3">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評価項目・基準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彰</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公</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助</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言</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通</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知</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29493019"/>
                  </a:ext>
                </a:extLst>
              </a:tr>
              <a:tr h="842067">
                <a:tc vMerge="1">
                  <a:txBody>
                    <a:bodyPr/>
                    <a:lstStyle/>
                    <a:p>
                      <a:endParaRPr kumimoji="1" lang="ja-JP" altLang="en-US"/>
                    </a:p>
                  </a:txBody>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総合排出量の削減率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総合排出原単位の削減率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実施する措置</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66723495"/>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9</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6418451"/>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B</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50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3532936"/>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C</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50%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087663"/>
                  </a:ext>
                </a:extLst>
              </a:tr>
            </a:tbl>
          </a:graphicData>
        </a:graphic>
      </p:graphicFrame>
      <p:sp>
        <p:nvSpPr>
          <p:cNvPr id="5" name="正方形/長方形 4"/>
          <p:cNvSpPr/>
          <p:nvPr/>
        </p:nvSpPr>
        <p:spPr>
          <a:xfrm>
            <a:off x="6564573" y="2377689"/>
            <a:ext cx="2374712" cy="209369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299566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0126" y="99723"/>
            <a:ext cx="1161076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smtClean="0">
                <a:ln/>
                <a:solidFill>
                  <a:srgbClr val="FFC000"/>
                </a:solidFill>
                <a:effectLst/>
                <a:uLnTx/>
                <a:uFillTx/>
                <a:latin typeface="HG丸ｺﾞｼｯｸM-PRO" panose="020F0600000000000000" pitchFamily="50" charset="-128"/>
                <a:ea typeface="HG丸ｺﾞｼｯｸM-PRO" panose="020F0600000000000000" pitchFamily="50" charset="-128"/>
                <a:cs typeface="+mn-cs"/>
              </a:rPr>
              <a:t>3.</a:t>
            </a:r>
            <a:r>
              <a:rPr kumimoji="1" lang="ja-JP" altLang="en-US" sz="4000" b="1" i="0" u="none" strike="noStrike" kern="1200" cap="none" spc="0" normalizeH="0" baseline="0" noProof="0" dirty="0" smtClean="0">
                <a:ln/>
                <a:solidFill>
                  <a:srgbClr val="FFC000"/>
                </a:solidFill>
                <a:effectLst/>
                <a:uLnTx/>
                <a:uFillTx/>
                <a:latin typeface="HG丸ｺﾞｼｯｸM-PRO" panose="020F0600000000000000" pitchFamily="50" charset="-128"/>
                <a:ea typeface="HG丸ｺﾞｼｯｸM-PRO" panose="020F0600000000000000" pitchFamily="50" charset="-128"/>
                <a:cs typeface="+mn-cs"/>
              </a:rPr>
              <a:t>実施する措置の考え方①</a:t>
            </a:r>
            <a:endParaRPr kumimoji="1" lang="ja-JP" altLang="en-US" sz="4000" b="1" i="0" u="none" strike="noStrike" kern="1200" cap="none" spc="0" normalizeH="0" baseline="0" noProof="0" dirty="0">
              <a:ln/>
              <a:solidFill>
                <a:srgbClr val="FFC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正方形/長方形 55"/>
          <p:cNvSpPr/>
          <p:nvPr/>
        </p:nvSpPr>
        <p:spPr>
          <a:xfrm>
            <a:off x="150126" y="851751"/>
            <a:ext cx="982638"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latin typeface="ＭＳ ゴシック"/>
                <a:ea typeface="ＭＳ ゴシック"/>
                <a:cs typeface="ＭＳ ゴシック"/>
                <a:sym typeface="ＭＳ ゴシック"/>
              </a:defRPr>
            </a:pPr>
            <a:r>
              <a:rPr kumimoji="1" lang="ja-JP" altLang="en-US" sz="200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rPr>
              <a:t>考え方</a:t>
            </a:r>
            <a:endParaRPr kumimoji="1" sz="200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endParaRPr>
          </a:p>
        </p:txBody>
      </p:sp>
      <p:sp>
        <p:nvSpPr>
          <p:cNvPr id="5" name="テキスト ボックス 4"/>
          <p:cNvSpPr txBox="1"/>
          <p:nvPr/>
        </p:nvSpPr>
        <p:spPr>
          <a:xfrm>
            <a:off x="148989" y="1249776"/>
            <a:ext cx="10911401" cy="369332"/>
          </a:xfrm>
          <a:prstGeom prst="rect">
            <a:avLst/>
          </a:prstGeom>
          <a:solidFill>
            <a:schemeClr val="bg1">
              <a:lumMod val="95000"/>
            </a:schemeClr>
          </a:solidFill>
          <a:ln>
            <a:solidFill>
              <a:schemeClr val="tx1"/>
            </a:solidFill>
            <a:prstDash val="solid"/>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岐阜県</a:t>
            </a:r>
            <a:r>
              <a:rPr kumimoji="1" lang="zh-TW" altLang="en-US"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事業活動環境配慮</a:t>
            </a:r>
            <a:r>
              <a:rPr kumimoji="1" lang="zh-TW" altLang="en-US"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指針</a:t>
            </a:r>
            <a:r>
              <a:rPr kumimoji="1" lang="ja-JP" altLang="en-US"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及び岐阜県地球温暖化防止・気候変動適応計画</a:t>
            </a:r>
            <a:r>
              <a:rPr kumimoji="1" lang="ja-JP" altLang="en-US"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を基に実施する措置を設定</a:t>
            </a:r>
            <a:endParaRPr kumimoji="1" lang="en-US" altLang="ja-JP"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6" name="テキスト ボックス 5"/>
          <p:cNvSpPr txBox="1"/>
          <p:nvPr/>
        </p:nvSpPr>
        <p:spPr>
          <a:xfrm>
            <a:off x="148989" y="2634292"/>
            <a:ext cx="11846256" cy="1323439"/>
          </a:xfrm>
          <a:prstGeom prst="rect">
            <a:avLst/>
          </a:prstGeom>
          <a:solidFill>
            <a:srgbClr val="FFCCCC"/>
          </a:solidFill>
          <a:ln>
            <a:solidFill>
              <a:schemeClr val="tx1"/>
            </a:solidFill>
          </a:ln>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岐阜県事業活動環境配慮指針</a:t>
            </a:r>
            <a:endParaRPr kumimoji="1" lang="en-US" altLang="ja-JP"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省エネ法に基づき、国が定めた「エネルギー</a:t>
            </a: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の使用の</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合理化に関する</a:t>
            </a:r>
            <a:r>
              <a:rPr kumimoji="1" lang="ja-JP" altLang="en-US" sz="16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事業者の判断の</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基準」を</a:t>
            </a:r>
            <a:r>
              <a:rPr lang="ja-JP" altLang="en-US" sz="1600" dirty="0">
                <a:solidFill>
                  <a:prstClr val="black"/>
                </a:solidFill>
                <a:latin typeface="游ゴシック" panose="020B0400000000000000" pitchFamily="50" charset="-128"/>
                <a:ea typeface="游ゴシック" panose="020B0400000000000000" pitchFamily="50" charset="-128"/>
              </a:rPr>
              <a:t>引用</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したもの</a:t>
            </a:r>
            <a:endPar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岐阜県</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地球温暖化防止・気候変動適応</a:t>
            </a:r>
            <a:r>
              <a:rPr kumimoji="1" lang="ja-JP" altLang="en-US"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計画</a:t>
            </a:r>
            <a:endParaRPr kumimoji="1" lang="en-US" altLang="ja-JP"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ja-JP" altLang="en-US" sz="2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2050</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年までに、「脱炭素社会</a:t>
            </a:r>
            <a:r>
              <a:rPr kumimoji="1" lang="ja-JP" altLang="en-US" sz="1600" b="0" i="0" u="none" strike="noStrike" kern="1200" cap="none" spc="0" normalizeH="0" baseline="0" noProof="0" dirty="0" err="1"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ぎふ</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」の実現を目指し、温室効果ガス排出抑制等に関する対策・施策（緩和策）を規定</a:t>
            </a:r>
            <a:endPar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1" name="角丸四角形吹き出し 10"/>
          <p:cNvSpPr/>
          <p:nvPr/>
        </p:nvSpPr>
        <p:spPr>
          <a:xfrm>
            <a:off x="6855726" y="1711468"/>
            <a:ext cx="5139519" cy="450565"/>
          </a:xfrm>
          <a:prstGeom prst="wedgeRoundRectCallout">
            <a:avLst>
              <a:gd name="adj1" fmla="val -71625"/>
              <a:gd name="adj2" fmla="val -6868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この他、委員及び事業者ヒアリングによる意見を反映</a:t>
            </a:r>
            <a:endParaRPr kumimoji="1" lang="ja-JP" altLang="en-US" sz="1600" dirty="0">
              <a:solidFill>
                <a:schemeClr val="tx1"/>
              </a:solidFill>
            </a:endParaRPr>
          </a:p>
        </p:txBody>
      </p:sp>
      <p:sp>
        <p:nvSpPr>
          <p:cNvPr id="17" name="正方形/長方形 55"/>
          <p:cNvSpPr/>
          <p:nvPr/>
        </p:nvSpPr>
        <p:spPr>
          <a:xfrm>
            <a:off x="148989" y="2200880"/>
            <a:ext cx="1485847"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smtClean="0">
                <a:solidFill>
                  <a:schemeClr val="bg1"/>
                </a:solidFill>
                <a:latin typeface="HGSｺﾞｼｯｸE" panose="020B0900000000000000" pitchFamily="50" charset="-128"/>
                <a:ea typeface="HGSｺﾞｼｯｸE" panose="020B0900000000000000" pitchFamily="50" charset="-128"/>
              </a:rPr>
              <a:t>指針・計画</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9" name="右矢印 8"/>
          <p:cNvSpPr/>
          <p:nvPr/>
        </p:nvSpPr>
        <p:spPr>
          <a:xfrm>
            <a:off x="333234" y="4017932"/>
            <a:ext cx="373348" cy="7364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２０５０年脱炭素社会ぎふ」実現に向け、大規模な排出事業者である県が、率先して自ら実施する事務及び事業から排出される温室効果ガスの削減を図るため、高い目標を掲げた計画を策定し、全庁的な実施体制を構築し、これまでの取り組みを大幅に強化して実施。…"/>
          <p:cNvSpPr txBox="1"/>
          <p:nvPr/>
        </p:nvSpPr>
        <p:spPr>
          <a:xfrm>
            <a:off x="891912" y="4123256"/>
            <a:ext cx="6783506" cy="525785"/>
          </a:xfrm>
          <a:prstGeom prst="rect">
            <a:avLst/>
          </a:prstGeom>
          <a:solidFill>
            <a:schemeClr val="accent3">
              <a:lumMod val="20000"/>
              <a:lumOff val="80000"/>
            </a:schemeClr>
          </a:solidFill>
          <a:ln w="28575">
            <a:solidFill>
              <a:schemeClr val="accent1">
                <a:lumMod val="50000"/>
              </a:scheme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1652" rIns="31652">
            <a:spAutoFit/>
          </a:bodyPr>
          <a:lstStyle/>
          <a:p>
            <a:pPr marL="171450" indent="-171450">
              <a:lnSpc>
                <a:spcPts val="500"/>
              </a:lnSpc>
              <a:buFont typeface="Wingdings" panose="05000000000000000000" pitchFamily="2" charset="2"/>
              <a:buChar char="Ø"/>
            </a:pPr>
            <a:endParaRPr lang="en-US" altLang="ja-JP" sz="1400" b="1" dirty="0">
              <a:latin typeface="ＭＳ ゴシック" panose="020B0609070205080204" pitchFamily="49" charset="-128"/>
              <a:ea typeface="ＭＳ ゴシック" panose="020B0609070205080204" pitchFamily="49" charset="-128"/>
            </a:endParaRPr>
          </a:p>
          <a:p>
            <a:r>
              <a:rPr lang="ja-JP" altLang="en-US" sz="2400" b="1" dirty="0" smtClean="0">
                <a:latin typeface="ＭＳ ゴシック" panose="020B0609070205080204" pitchFamily="49" charset="-128"/>
                <a:ea typeface="ＭＳ ゴシック" panose="020B0609070205080204" pitchFamily="49" charset="-128"/>
              </a:rPr>
              <a:t>指針は、計画等の内容を踏まえて改正する予定</a:t>
            </a:r>
            <a:endParaRPr lang="ja-JP" altLang="ja-JP" sz="2400" b="1" dirty="0">
              <a:latin typeface="ＭＳ ゴシック" panose="020B0609070205080204" pitchFamily="49" charset="-128"/>
              <a:ea typeface="ＭＳ ゴシック" panose="020B0609070205080204" pitchFamily="49" charset="-128"/>
            </a:endParaRPr>
          </a:p>
        </p:txBody>
      </p:sp>
      <p:sp>
        <p:nvSpPr>
          <p:cNvPr id="21" name="正方形/長方形 55"/>
          <p:cNvSpPr/>
          <p:nvPr/>
        </p:nvSpPr>
        <p:spPr>
          <a:xfrm>
            <a:off x="6072117" y="4827099"/>
            <a:ext cx="2268629"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a:solidFill>
                  <a:schemeClr val="bg1"/>
                </a:solidFill>
                <a:latin typeface="HGSｺﾞｼｯｸE" panose="020B0900000000000000" pitchFamily="50" charset="-128"/>
                <a:ea typeface="HGSｺﾞｼｯｸE" panose="020B0900000000000000" pitchFamily="50" charset="-128"/>
              </a:rPr>
              <a:t>事業者ヒアリング</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22" name="正方形/長方形 55"/>
          <p:cNvSpPr/>
          <p:nvPr/>
        </p:nvSpPr>
        <p:spPr>
          <a:xfrm>
            <a:off x="148989" y="4827099"/>
            <a:ext cx="1301602"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smtClean="0">
                <a:solidFill>
                  <a:schemeClr val="bg1"/>
                </a:solidFill>
                <a:latin typeface="HGSｺﾞｼｯｸE" panose="020B0900000000000000" pitchFamily="50" charset="-128"/>
                <a:ea typeface="HGSｺﾞｼｯｸE" panose="020B0900000000000000" pitchFamily="50" charset="-128"/>
              </a:rPr>
              <a:t>委員意見</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23" name="テキスト ボックス 22"/>
          <p:cNvSpPr txBox="1"/>
          <p:nvPr/>
        </p:nvSpPr>
        <p:spPr>
          <a:xfrm>
            <a:off x="148989" y="5227209"/>
            <a:ext cx="5771882" cy="1323439"/>
          </a:xfrm>
          <a:prstGeom prst="rect">
            <a:avLst/>
          </a:prstGeom>
          <a:solidFill>
            <a:schemeClr val="bg1">
              <a:lumMod val="95000"/>
            </a:schemeClr>
          </a:solidFill>
          <a:ln>
            <a:solidFill>
              <a:schemeClr val="tx1"/>
            </a:solidFill>
            <a:prstDash val="solid"/>
          </a:ln>
        </p:spPr>
        <p:txBody>
          <a:bodyPr wrap="square" rtlCol="0">
            <a:spAutoFit/>
          </a:bodyPr>
          <a:lstStyle/>
          <a:p>
            <a:pPr marL="342900" indent="-342900">
              <a:buFont typeface="Wingdings" panose="05000000000000000000" pitchFamily="2" charset="2"/>
              <a:buChar char="Ø"/>
            </a:pPr>
            <a:r>
              <a:rPr lang="ja-JP" altLang="en-US" sz="1600" dirty="0" smtClean="0"/>
              <a:t>ビルエネルギー管理システム（</a:t>
            </a:r>
            <a:r>
              <a:rPr lang="en-US" altLang="ja-JP" sz="1600" dirty="0" smtClean="0"/>
              <a:t>BEMS</a:t>
            </a:r>
            <a:r>
              <a:rPr lang="ja-JP" altLang="en-US" sz="1600" dirty="0" smtClean="0"/>
              <a:t>）と同等の機能を有する工場エネルギー管理システム（</a:t>
            </a:r>
            <a:r>
              <a:rPr lang="en-US" altLang="ja-JP" sz="1600" dirty="0" smtClean="0"/>
              <a:t>FEMS</a:t>
            </a:r>
            <a:r>
              <a:rPr lang="ja-JP" altLang="en-US" sz="1600" dirty="0" smtClean="0"/>
              <a:t>）を追加</a:t>
            </a:r>
            <a:endParaRPr lang="en-US" altLang="ja-JP" sz="1600" dirty="0" smtClean="0"/>
          </a:p>
          <a:p>
            <a:pPr marL="342900" indent="-342900">
              <a:buFont typeface="Wingdings" panose="05000000000000000000" pitchFamily="2" charset="2"/>
              <a:buChar char="Ø"/>
            </a:pPr>
            <a:r>
              <a:rPr lang="ja-JP" altLang="en-US" sz="1600" dirty="0" smtClean="0"/>
              <a:t>エネルギー使用合理化に関するサービス提供事業者を拡大し、省エネ診断等へ変更</a:t>
            </a:r>
            <a:endParaRPr lang="en-US" altLang="ja-JP" sz="1600" dirty="0" smtClean="0"/>
          </a:p>
          <a:p>
            <a:pPr marL="342900" indent="-342900">
              <a:buFont typeface="Wingdings" panose="05000000000000000000" pitchFamily="2" charset="2"/>
              <a:buChar char="Ø"/>
            </a:pPr>
            <a:r>
              <a:rPr lang="ja-JP" altLang="en-US" sz="1600" dirty="0"/>
              <a:t>高効率</a:t>
            </a:r>
            <a:r>
              <a:rPr lang="ja-JP" altLang="en-US" sz="1600" dirty="0" smtClean="0"/>
              <a:t>機器に先進設備を追加</a:t>
            </a:r>
            <a:endParaRPr lang="en-US" altLang="ja-JP" sz="1600" dirty="0" smtClean="0"/>
          </a:p>
        </p:txBody>
      </p:sp>
      <p:sp>
        <p:nvSpPr>
          <p:cNvPr id="20" name="テキスト ボックス 19"/>
          <p:cNvSpPr txBox="1"/>
          <p:nvPr/>
        </p:nvSpPr>
        <p:spPr>
          <a:xfrm>
            <a:off x="6072117" y="5227208"/>
            <a:ext cx="5923128" cy="1323439"/>
          </a:xfrm>
          <a:prstGeom prst="rect">
            <a:avLst/>
          </a:prstGeom>
          <a:solidFill>
            <a:schemeClr val="bg1">
              <a:lumMod val="95000"/>
            </a:schemeClr>
          </a:solidFill>
          <a:ln>
            <a:solidFill>
              <a:schemeClr val="tx1"/>
            </a:solidFill>
            <a:prstDash val="solid"/>
          </a:ln>
        </p:spPr>
        <p:txBody>
          <a:bodyPr wrap="square" rtlCol="0">
            <a:spAutoFit/>
          </a:bodyPr>
          <a:lstStyle/>
          <a:p>
            <a:pPr marL="342900" indent="-342900">
              <a:buFont typeface="Wingdings" panose="05000000000000000000" pitchFamily="2" charset="2"/>
              <a:buChar char="Ø"/>
            </a:pPr>
            <a:r>
              <a:rPr lang="ja-JP" altLang="en-US" sz="1600" dirty="0" smtClean="0"/>
              <a:t>「モーダルシフト（貨物輸送への転換）」の項目を追加</a:t>
            </a:r>
            <a:endParaRPr lang="en-US" altLang="ja-JP" sz="1600" dirty="0" smtClean="0"/>
          </a:p>
          <a:p>
            <a:pPr marL="342900" indent="-342900">
              <a:buFont typeface="Wingdings" panose="05000000000000000000" pitchFamily="2" charset="2"/>
              <a:buChar char="Ø"/>
            </a:pPr>
            <a:r>
              <a:rPr lang="ja-JP" altLang="en-US" sz="1600" dirty="0" smtClean="0"/>
              <a:t>次世代自動車等に低炭素ディーゼルトラックと同等の機能を有する</a:t>
            </a:r>
            <a:r>
              <a:rPr lang="en-US" altLang="ja-JP" sz="1600" dirty="0" smtClean="0"/>
              <a:t>CNG</a:t>
            </a:r>
            <a:r>
              <a:rPr lang="ja-JP" altLang="en-US" sz="1600" dirty="0" smtClean="0"/>
              <a:t>（圧縮天然ガス）トラックを追加</a:t>
            </a:r>
            <a:endParaRPr lang="en-US" altLang="ja-JP" sz="1600" dirty="0" smtClean="0"/>
          </a:p>
          <a:p>
            <a:pPr marL="342900" indent="-342900">
              <a:buFont typeface="Wingdings" panose="05000000000000000000" pitchFamily="2" charset="2"/>
              <a:buChar char="Ø"/>
            </a:pPr>
            <a:r>
              <a:rPr lang="ja-JP" altLang="en-US" sz="1600" dirty="0" smtClean="0"/>
              <a:t>渋滞情報を把握する情報端末に道路交通情報通信システムと同等の機能を有する</a:t>
            </a:r>
            <a:r>
              <a:rPr lang="en-US" altLang="ja-JP" sz="1600" dirty="0" smtClean="0"/>
              <a:t>ETC2.0</a:t>
            </a:r>
            <a:r>
              <a:rPr lang="ja-JP" altLang="en-US" sz="1600" dirty="0" smtClean="0"/>
              <a:t>を追加</a:t>
            </a:r>
            <a:endParaRPr lang="en-US" altLang="ja-JP" sz="1600" dirty="0" smtClean="0"/>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1"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389188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0126" y="99723"/>
            <a:ext cx="11610762" cy="707886"/>
          </a:xfrm>
          <a:prstGeom prst="rect">
            <a:avLst/>
          </a:prstGeom>
          <a:noFill/>
        </p:spPr>
        <p:txBody>
          <a:bodyPr wrap="square" rtlCol="0">
            <a:spAutoFit/>
          </a:bodyPr>
          <a:lstStyle/>
          <a:p>
            <a:pPr lvl="0"/>
            <a:r>
              <a:rPr lang="en-US" altLang="ja-JP" sz="4000" b="1" dirty="0" smtClean="0">
                <a:ln/>
                <a:solidFill>
                  <a:srgbClr val="FFC000"/>
                </a:solidFill>
                <a:latin typeface="HG丸ｺﾞｼｯｸM-PRO" panose="020F0600000000000000" pitchFamily="50" charset="-128"/>
                <a:ea typeface="HG丸ｺﾞｼｯｸM-PRO" panose="020F0600000000000000" pitchFamily="50" charset="-128"/>
              </a:rPr>
              <a:t>3.</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実施する措置の考え方②</a:t>
            </a:r>
            <a:endParaRPr lang="ja-JP" altLang="en-US" sz="4000" b="1" dirty="0">
              <a:ln/>
              <a:solidFill>
                <a:srgbClr val="FFC000"/>
              </a:solidFill>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48988" y="1262356"/>
            <a:ext cx="5159990" cy="5016758"/>
          </a:xfrm>
          <a:prstGeom prst="rect">
            <a:avLst/>
          </a:prstGeom>
          <a:solidFill>
            <a:schemeClr val="bg1">
              <a:lumMod val="95000"/>
            </a:schemeClr>
          </a:solidFill>
          <a:ln>
            <a:solidFill>
              <a:schemeClr val="tx1"/>
            </a:solidFill>
            <a:prstDash val="solid"/>
          </a:ln>
        </p:spPr>
        <p:txBody>
          <a:bodyPr wrap="square" rtlCol="0">
            <a:spAutoFit/>
          </a:bodyPr>
          <a:lstStyle/>
          <a:p>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産業部門、業務部門</a:t>
            </a:r>
            <a:r>
              <a:rPr lang="en-US" altLang="ja-JP" sz="1600" dirty="0" smtClean="0">
                <a:latin typeface="ＭＳ ゴシック" panose="020B0609070205080204" pitchFamily="49" charset="-128"/>
                <a:ea typeface="ＭＳ ゴシック" panose="020B0609070205080204" pitchFamily="49" charset="-128"/>
              </a:rPr>
              <a:t>】</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一般管理の実施</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推進体制</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エネルギーの使用に関するデータ管理</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運転管理</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保守及び点検</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燃料の選択</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ボイラー・工業炉・空調・照明等設備の運用改善</a:t>
            </a:r>
            <a:r>
              <a:rPr lang="ja-JP" altLang="en-US" sz="1600" dirty="0" smtClean="0">
                <a:latin typeface="ＭＳ ゴシック" panose="020B0609070205080204" pitchFamily="49" charset="-128"/>
                <a:ea typeface="ＭＳ ゴシック" panose="020B0609070205080204" pitchFamily="49" charset="-128"/>
              </a:rPr>
              <a:t>、</a:t>
            </a:r>
            <a:endParaRPr lang="en-US" altLang="ja-JP" sz="1600" dirty="0" smtClean="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省エネ</a:t>
            </a:r>
            <a:r>
              <a:rPr lang="ja-JP" altLang="en-US" sz="1600" dirty="0">
                <a:latin typeface="ＭＳ ゴシック" panose="020B0609070205080204" pitchFamily="49" charset="-128"/>
                <a:ea typeface="ＭＳ ゴシック" panose="020B0609070205080204" pitchFamily="49" charset="-128"/>
              </a:rPr>
              <a:t>技術</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燃焼設備</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廃熱回収設備</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熱利用設備</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電気使用設備</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en-US" altLang="ja-JP" sz="1600" dirty="0">
                <a:latin typeface="ＭＳ ゴシック" panose="020B0609070205080204" pitchFamily="49" charset="-128"/>
                <a:ea typeface="ＭＳ ゴシック" panose="020B0609070205080204" pitchFamily="49" charset="-128"/>
              </a:rPr>
              <a:t>BEMS</a:t>
            </a:r>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など</a:t>
            </a:r>
            <a:endParaRPr lang="en-US" altLang="ja-JP" sz="1600" dirty="0" smtClean="0">
              <a:latin typeface="ＭＳ ゴシック" panose="020B0609070205080204" pitchFamily="49" charset="-128"/>
              <a:ea typeface="ＭＳ ゴシック" panose="020B0609070205080204" pitchFamily="49" charset="-128"/>
            </a:endParaRPr>
          </a:p>
          <a:p>
            <a:endParaRPr lang="ja-JP" altLang="en-US" sz="1600" dirty="0">
              <a:latin typeface="ＭＳ ゴシック" panose="020B0609070205080204" pitchFamily="49" charset="-128"/>
              <a:ea typeface="ＭＳ ゴシック" panose="020B0609070205080204" pitchFamily="49" charset="-128"/>
            </a:endParaRPr>
          </a:p>
          <a:p>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運輸部門</a:t>
            </a:r>
            <a:r>
              <a:rPr lang="en-US" altLang="ja-JP" sz="1600" dirty="0" smtClean="0">
                <a:latin typeface="ＭＳ ゴシック" panose="020B0609070205080204" pitchFamily="49" charset="-128"/>
                <a:ea typeface="ＭＳ ゴシック" panose="020B0609070205080204" pitchFamily="49" charset="-128"/>
              </a:rPr>
              <a:t>】</a:t>
            </a:r>
          </a:p>
          <a:p>
            <a:r>
              <a:rPr lang="ja-JP" altLang="en-US" sz="1600" dirty="0">
                <a:latin typeface="ＭＳ ゴシック" panose="020B0609070205080204" pitchFamily="49" charset="-128"/>
                <a:ea typeface="ＭＳ ゴシック" panose="020B0609070205080204" pitchFamily="49" charset="-128"/>
              </a:rPr>
              <a:t>　</a:t>
            </a: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推進体制の整備及び日常的な管理</a:t>
            </a:r>
          </a:p>
          <a:p>
            <a:r>
              <a:rPr lang="ja-JP" altLang="en-US" sz="1600" dirty="0" smtClean="0">
                <a:latin typeface="ＭＳ ゴシック" panose="020B0609070205080204" pitchFamily="49" charset="-128"/>
                <a:ea typeface="ＭＳ ゴシック" panose="020B0609070205080204" pitchFamily="49" charset="-128"/>
              </a:rPr>
              <a:t>　○低燃費車の導入</a:t>
            </a:r>
          </a:p>
          <a:p>
            <a:r>
              <a:rPr lang="ja-JP" altLang="en-US" sz="1600" dirty="0" smtClean="0">
                <a:latin typeface="ＭＳ ゴシック" panose="020B0609070205080204" pitchFamily="49" charset="-128"/>
                <a:ea typeface="ＭＳ ゴシック" panose="020B0609070205080204" pitchFamily="49" charset="-128"/>
              </a:rPr>
              <a:t>　○エコドライブの推進</a:t>
            </a:r>
          </a:p>
          <a:p>
            <a:r>
              <a:rPr lang="ja-JP" altLang="en-US" sz="1600" dirty="0" smtClean="0">
                <a:latin typeface="ＭＳ ゴシック" panose="020B0609070205080204" pitchFamily="49" charset="-128"/>
                <a:ea typeface="ＭＳ ゴシック" panose="020B0609070205080204" pitchFamily="49" charset="-128"/>
              </a:rPr>
              <a:t>　○トラック、バス、タクシーにおける対策</a:t>
            </a:r>
            <a:endParaRPr lang="ja-JP" altLang="en-US" sz="1600" dirty="0">
              <a:latin typeface="ＭＳ ゴシック" panose="020B0609070205080204" pitchFamily="49" charset="-128"/>
              <a:ea typeface="ＭＳ ゴシック" panose="020B0609070205080204" pitchFamily="49" charset="-128"/>
            </a:endParaRPr>
          </a:p>
        </p:txBody>
      </p:sp>
      <p:sp>
        <p:nvSpPr>
          <p:cNvPr id="8" name="正方形/長方形 55"/>
          <p:cNvSpPr/>
          <p:nvPr/>
        </p:nvSpPr>
        <p:spPr>
          <a:xfrm>
            <a:off x="148988" y="862246"/>
            <a:ext cx="4545841"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zh-TW" altLang="en-US" sz="2000" dirty="0">
                <a:solidFill>
                  <a:schemeClr val="bg1"/>
                </a:solidFill>
                <a:latin typeface="HGSｺﾞｼｯｸE" panose="020B0900000000000000" pitchFamily="50" charset="-128"/>
                <a:ea typeface="HGSｺﾞｼｯｸE" panose="020B0900000000000000" pitchFamily="50" charset="-128"/>
              </a:rPr>
              <a:t>岐阜県事業活動環境配慮</a:t>
            </a:r>
            <a:r>
              <a:rPr lang="zh-TW" altLang="en-US" sz="2000" dirty="0" smtClean="0">
                <a:solidFill>
                  <a:schemeClr val="bg1"/>
                </a:solidFill>
                <a:latin typeface="HGSｺﾞｼｯｸE" panose="020B0900000000000000" pitchFamily="50" charset="-128"/>
                <a:ea typeface="HGSｺﾞｼｯｸE" panose="020B0900000000000000" pitchFamily="50" charset="-128"/>
              </a:rPr>
              <a:t>指針</a:t>
            </a:r>
            <a:r>
              <a:rPr lang="ja-JP" altLang="en-US" sz="2000" dirty="0" smtClean="0">
                <a:solidFill>
                  <a:schemeClr val="bg1"/>
                </a:solidFill>
                <a:latin typeface="HGSｺﾞｼｯｸE" panose="020B0900000000000000" pitchFamily="50" charset="-128"/>
                <a:ea typeface="HGSｺﾞｼｯｸE" panose="020B0900000000000000" pitchFamily="50" charset="-128"/>
              </a:rPr>
              <a:t>（抜粋）</a:t>
            </a:r>
            <a:endParaRPr lang="zh-TW" altLang="en-US" sz="2000" dirty="0">
              <a:solidFill>
                <a:schemeClr val="bg1"/>
              </a:solidFill>
              <a:latin typeface="HGSｺﾞｼｯｸE" panose="020B0900000000000000" pitchFamily="50" charset="-128"/>
              <a:ea typeface="HGSｺﾞｼｯｸE" panose="020B0900000000000000" pitchFamily="50" charset="-128"/>
            </a:endParaRPr>
          </a:p>
        </p:txBody>
      </p:sp>
      <p:sp>
        <p:nvSpPr>
          <p:cNvPr id="9" name="正方形/長方形 55"/>
          <p:cNvSpPr/>
          <p:nvPr/>
        </p:nvSpPr>
        <p:spPr>
          <a:xfrm>
            <a:off x="5650173" y="862246"/>
            <a:ext cx="5950424"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a:solidFill>
                  <a:schemeClr val="bg1"/>
                </a:solidFill>
                <a:latin typeface="HGSｺﾞｼｯｸE" panose="020B0900000000000000" pitchFamily="50" charset="-128"/>
                <a:ea typeface="HGSｺﾞｼｯｸE" panose="020B0900000000000000" pitchFamily="50" charset="-128"/>
              </a:rPr>
              <a:t>岐阜県地球温暖化防止・気候変動適応</a:t>
            </a:r>
            <a:r>
              <a:rPr lang="ja-JP" altLang="en-US" sz="2000" dirty="0" smtClean="0">
                <a:solidFill>
                  <a:schemeClr val="bg1"/>
                </a:solidFill>
                <a:latin typeface="HGSｺﾞｼｯｸE" panose="020B0900000000000000" pitchFamily="50" charset="-128"/>
                <a:ea typeface="HGSｺﾞｼｯｸE" panose="020B0900000000000000" pitchFamily="50" charset="-128"/>
              </a:rPr>
              <a:t>計画（</a:t>
            </a:r>
            <a:r>
              <a:rPr lang="ja-JP" altLang="en-US" sz="2000" dirty="0">
                <a:solidFill>
                  <a:schemeClr val="bg1"/>
                </a:solidFill>
                <a:latin typeface="HGSｺﾞｼｯｸE" panose="020B0900000000000000" pitchFamily="50" charset="-128"/>
                <a:ea typeface="HGSｺﾞｼｯｸE" panose="020B0900000000000000" pitchFamily="50" charset="-128"/>
              </a:rPr>
              <a:t>抜粋）</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10" name="テキスト ボックス 9"/>
          <p:cNvSpPr txBox="1"/>
          <p:nvPr/>
        </p:nvSpPr>
        <p:spPr>
          <a:xfrm>
            <a:off x="5650173" y="1263445"/>
            <a:ext cx="6345072" cy="5016758"/>
          </a:xfrm>
          <a:prstGeom prst="rect">
            <a:avLst/>
          </a:prstGeom>
          <a:solidFill>
            <a:schemeClr val="bg1">
              <a:lumMod val="95000"/>
            </a:schemeClr>
          </a:solidFill>
          <a:ln>
            <a:solidFill>
              <a:schemeClr val="tx1"/>
            </a:solidFill>
            <a:prstDash val="solid"/>
          </a:ln>
        </p:spPr>
        <p:txBody>
          <a:bodyPr wrap="square" rtlCol="0">
            <a:spAutoFit/>
          </a:bodyPr>
          <a:lstStyle/>
          <a:p>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産業部門</a:t>
            </a:r>
            <a:r>
              <a:rPr lang="en-US" altLang="ja-JP" sz="1600" dirty="0" smtClean="0">
                <a:latin typeface="ＭＳ ゴシック" panose="020B0609070205080204" pitchFamily="49" charset="-128"/>
                <a:ea typeface="ＭＳ ゴシック" panose="020B0609070205080204" pitchFamily="49" charset="-128"/>
              </a:rPr>
              <a:t>】</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ja-JP" sz="1600" dirty="0">
                <a:latin typeface="ＭＳ ゴシック" panose="020B0609070205080204" pitchFamily="49" charset="-128"/>
                <a:ea typeface="ＭＳ ゴシック" panose="020B0609070205080204" pitchFamily="49" charset="-128"/>
              </a:rPr>
              <a:t>技術革新や創意工夫を活かした効率的・効果的なエネルギー</a:t>
            </a:r>
            <a:r>
              <a:rPr lang="ja-JP" altLang="ja-JP" sz="1600" dirty="0" smtClean="0">
                <a:latin typeface="ＭＳ ゴシック" panose="020B0609070205080204" pitchFamily="49" charset="-128"/>
                <a:ea typeface="ＭＳ ゴシック" panose="020B0609070205080204" pitchFamily="49" charset="-128"/>
              </a:rPr>
              <a:t>利</a:t>
            </a:r>
            <a:r>
              <a:rPr lang="ja-JP" altLang="en-US" sz="1600" dirty="0" smtClean="0">
                <a:latin typeface="ＭＳ ゴシック" panose="020B0609070205080204" pitchFamily="49" charset="-128"/>
                <a:ea typeface="ＭＳ ゴシック" panose="020B0609070205080204" pitchFamily="49" charset="-128"/>
              </a:rPr>
              <a:t>　　</a:t>
            </a:r>
            <a:endParaRPr lang="en-US" altLang="ja-JP" sz="1600" dirty="0" smtClean="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活用</a:t>
            </a:r>
            <a:r>
              <a:rPr lang="ja-JP" altLang="ja-JP" sz="1600" dirty="0">
                <a:latin typeface="ＭＳ ゴシック" panose="020B0609070205080204" pitchFamily="49" charset="-128"/>
                <a:ea typeface="ＭＳ ゴシック" panose="020B0609070205080204" pitchFamily="49" charset="-128"/>
              </a:rPr>
              <a:t>の推進</a:t>
            </a:r>
            <a:r>
              <a:rPr lang="ja-JP" altLang="ja-JP" sz="1600" dirty="0" smtClean="0">
                <a:latin typeface="ＭＳ ゴシック" panose="020B0609070205080204" pitchFamily="49" charset="-128"/>
                <a:ea typeface="ＭＳ ゴシック" panose="020B0609070205080204" pitchFamily="49" charset="-128"/>
              </a:rPr>
              <a:t>～</a:t>
            </a:r>
            <a:endParaRPr lang="en-US" altLang="ja-JP" sz="1600" dirty="0" smtClean="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省エネルギー性能の高い設備・機器の導入</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再生可能エネルギーの導入</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水素エネルギーの活用</a:t>
            </a:r>
          </a:p>
          <a:p>
            <a:endParaRPr lang="en-US" altLang="ja-JP" sz="1600" dirty="0">
              <a:latin typeface="ＭＳ ゴシック" panose="020B0609070205080204" pitchFamily="49" charset="-128"/>
              <a:ea typeface="ＭＳ ゴシック" panose="020B0609070205080204" pitchFamily="49" charset="-128"/>
            </a:endParaRPr>
          </a:p>
          <a:p>
            <a:pPr lvl="0"/>
            <a:r>
              <a:rPr lang="en-US" altLang="ja-JP" sz="1600" dirty="0">
                <a:solidFill>
                  <a:prstClr val="black"/>
                </a:solidFill>
                <a:latin typeface="ＭＳ ゴシック" panose="020B0609070205080204" pitchFamily="49" charset="-128"/>
                <a:ea typeface="ＭＳ ゴシック" panose="020B0609070205080204" pitchFamily="49" charset="-128"/>
              </a:rPr>
              <a:t>【</a:t>
            </a:r>
            <a:r>
              <a:rPr lang="ja-JP" altLang="en-US" sz="1600" dirty="0">
                <a:solidFill>
                  <a:prstClr val="black"/>
                </a:solidFill>
                <a:latin typeface="ＭＳ ゴシック" panose="020B0609070205080204" pitchFamily="49" charset="-128"/>
                <a:ea typeface="ＭＳ ゴシック" panose="020B0609070205080204" pitchFamily="49" charset="-128"/>
              </a:rPr>
              <a:t>産業部門</a:t>
            </a:r>
            <a:r>
              <a:rPr lang="en-US" altLang="ja-JP" sz="1600" dirty="0">
                <a:solidFill>
                  <a:prstClr val="black"/>
                </a:solidFill>
                <a:latin typeface="ＭＳ ゴシック" panose="020B0609070205080204" pitchFamily="49" charset="-128"/>
                <a:ea typeface="ＭＳ ゴシック" panose="020B0609070205080204" pitchFamily="49" charset="-128"/>
              </a:rPr>
              <a:t>】</a:t>
            </a:r>
          </a:p>
          <a:p>
            <a:r>
              <a:rPr lang="ja-JP" altLang="en-US" sz="1600" dirty="0">
                <a:latin typeface="ＭＳ ゴシック" panose="020B0609070205080204" pitchFamily="49" charset="-128"/>
                <a:ea typeface="ＭＳ ゴシック" panose="020B0609070205080204" pitchFamily="49" charset="-128"/>
              </a:rPr>
              <a:t>　～エネルギー利活用の最適化～</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建築物等の省エネルギー化</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再生可能エネルギーの導入</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水素エネルギーの活用</a:t>
            </a:r>
          </a:p>
          <a:p>
            <a:endParaRPr lang="ja-JP" altLang="en-US" sz="1600" dirty="0">
              <a:latin typeface="ＭＳ ゴシック" panose="020B0609070205080204" pitchFamily="49" charset="-128"/>
              <a:ea typeface="ＭＳ ゴシック" panose="020B0609070205080204" pitchFamily="49" charset="-128"/>
            </a:endParaRPr>
          </a:p>
          <a:p>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運輸分野</a:t>
            </a:r>
            <a:r>
              <a:rPr lang="en-US" altLang="ja-JP" sz="1600" dirty="0" smtClean="0">
                <a:latin typeface="ＭＳ ゴシック" panose="020B0609070205080204" pitchFamily="49" charset="-128"/>
                <a:ea typeface="ＭＳ ゴシック" panose="020B0609070205080204" pitchFamily="49" charset="-128"/>
              </a:rPr>
              <a:t>】</a:t>
            </a:r>
          </a:p>
          <a:p>
            <a:r>
              <a:rPr lang="ja-JP" altLang="en-US" sz="1600" dirty="0">
                <a:latin typeface="ＭＳ ゴシック" panose="020B0609070205080204" pitchFamily="49" charset="-128"/>
                <a:ea typeface="ＭＳ ゴシック" panose="020B0609070205080204" pitchFamily="49" charset="-128"/>
              </a:rPr>
              <a:t>　～移動・運搬手段の変革～</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次世代自動車の導入、燃費改善</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再生可能エネルギーの導入</a:t>
            </a: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水素エネルギーの</a:t>
            </a:r>
            <a:r>
              <a:rPr lang="ja-JP" altLang="en-US" sz="1600" dirty="0" smtClean="0">
                <a:latin typeface="ＭＳ ゴシック" panose="020B0609070205080204" pitchFamily="49" charset="-128"/>
                <a:ea typeface="ＭＳ ゴシック" panose="020B0609070205080204" pitchFamily="49" charset="-128"/>
              </a:rPr>
              <a:t>活用</a:t>
            </a:r>
            <a:endParaRPr lang="en-US" altLang="ja-JP" sz="1600" dirty="0" smtClean="0">
              <a:latin typeface="ＭＳ ゴシック" panose="020B0609070205080204" pitchFamily="49" charset="-128"/>
              <a:ea typeface="ＭＳ ゴシック" panose="020B0609070205080204" pitchFamily="49" charset="-128"/>
            </a:endParaRPr>
          </a:p>
          <a:p>
            <a:endParaRPr lang="en-US" altLang="ja-JP" sz="1600" dirty="0">
              <a:latin typeface="ＭＳ ゴシック" panose="020B0609070205080204" pitchFamily="49" charset="-128"/>
              <a:ea typeface="ＭＳ ゴシック" panose="020B0609070205080204" pitchFamily="49" charset="-128"/>
            </a:endParaRPr>
          </a:p>
          <a:p>
            <a:endParaRPr lang="ja-JP" altLang="en-US" sz="16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24</a:t>
            </a:fld>
            <a:endParaRPr lang="ja-JP" altLang="en-US" dirty="0"/>
          </a:p>
        </p:txBody>
      </p:sp>
    </p:spTree>
    <p:extLst>
      <p:ext uri="{BB962C8B-B14F-4D97-AF65-F5344CB8AC3E}">
        <p14:creationId xmlns:p14="http://schemas.microsoft.com/office/powerpoint/2010/main" val="30572622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0126" y="99723"/>
            <a:ext cx="11610762" cy="707886"/>
          </a:xfrm>
          <a:prstGeom prst="rect">
            <a:avLst/>
          </a:prstGeom>
          <a:noFill/>
        </p:spPr>
        <p:txBody>
          <a:bodyPr wrap="square" rtlCol="0">
            <a:spAutoFit/>
          </a:bodyPr>
          <a:lstStyle/>
          <a:p>
            <a:pPr lvl="0"/>
            <a:r>
              <a:rPr lang="en-US" altLang="ja-JP" sz="4000" b="1" dirty="0" smtClean="0">
                <a:ln/>
                <a:solidFill>
                  <a:srgbClr val="FFC000"/>
                </a:solidFill>
                <a:latin typeface="HG丸ｺﾞｼｯｸM-PRO" panose="020F0600000000000000" pitchFamily="50" charset="-128"/>
                <a:ea typeface="HG丸ｺﾞｼｯｸM-PRO" panose="020F0600000000000000" pitchFamily="50" charset="-128"/>
              </a:rPr>
              <a:t>3.</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実施する措置の考え方③</a:t>
            </a:r>
            <a:endParaRPr lang="ja-JP" altLang="en-US" sz="4000" b="1" dirty="0">
              <a:ln/>
              <a:solidFill>
                <a:srgbClr val="FFC000"/>
              </a:solidFill>
              <a:latin typeface="HG丸ｺﾞｼｯｸM-PRO" panose="020F0600000000000000" pitchFamily="50" charset="-128"/>
              <a:ea typeface="HG丸ｺﾞｼｯｸM-PRO" panose="020F0600000000000000" pitchFamily="50" charset="-128"/>
            </a:endParaRPr>
          </a:p>
        </p:txBody>
      </p:sp>
      <p:sp>
        <p:nvSpPr>
          <p:cNvPr id="4" name="正方形/長方形 55"/>
          <p:cNvSpPr/>
          <p:nvPr/>
        </p:nvSpPr>
        <p:spPr>
          <a:xfrm>
            <a:off x="150125" y="851751"/>
            <a:ext cx="2579427"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lvl="0" algn="ctr">
              <a:defRPr>
                <a:latin typeface="ＭＳ ゴシック"/>
                <a:ea typeface="ＭＳ ゴシック"/>
                <a:cs typeface="ＭＳ ゴシック"/>
                <a:sym typeface="ＭＳ ゴシック"/>
              </a:defRPr>
            </a:pPr>
            <a:r>
              <a:rPr lang="ja-JP" altLang="en-US" sz="2000" dirty="0" smtClean="0">
                <a:solidFill>
                  <a:prstClr val="white"/>
                </a:solidFill>
                <a:latin typeface="HGSｺﾞｼｯｸE" panose="020B0900000000000000" pitchFamily="50" charset="-128"/>
                <a:ea typeface="HGSｺﾞｼｯｸE" panose="020B0900000000000000" pitchFamily="50" charset="-128"/>
                <a:sym typeface="ＭＳ ゴシック"/>
              </a:rPr>
              <a:t>実施</a:t>
            </a:r>
            <a:r>
              <a:rPr lang="ja-JP" altLang="en-US" sz="2000" dirty="0">
                <a:solidFill>
                  <a:prstClr val="white"/>
                </a:solidFill>
                <a:latin typeface="HGSｺﾞｼｯｸE" panose="020B0900000000000000" pitchFamily="50" charset="-128"/>
                <a:ea typeface="HGSｺﾞｼｯｸE" panose="020B0900000000000000" pitchFamily="50" charset="-128"/>
                <a:sym typeface="ＭＳ ゴシック"/>
              </a:rPr>
              <a:t>する</a:t>
            </a:r>
            <a:r>
              <a:rPr lang="ja-JP" altLang="en-US" sz="2000" dirty="0" smtClean="0">
                <a:solidFill>
                  <a:prstClr val="white"/>
                </a:solidFill>
                <a:latin typeface="HGSｺﾞｼｯｸE" panose="020B0900000000000000" pitchFamily="50" charset="-128"/>
                <a:ea typeface="HGSｺﾞｼｯｸE" panose="020B0900000000000000" pitchFamily="50" charset="-128"/>
                <a:sym typeface="ＭＳ ゴシック"/>
              </a:rPr>
              <a:t>措置の</a:t>
            </a:r>
            <a:r>
              <a:rPr kumimoji="1" lang="ja-JP" altLang="en-US" sz="200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rPr>
              <a:t>項目</a:t>
            </a:r>
            <a:endParaRPr kumimoji="1" sz="200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endParaRPr>
          </a:p>
        </p:txBody>
      </p:sp>
      <p:sp>
        <p:nvSpPr>
          <p:cNvPr id="6" name="テキスト ボックス 5"/>
          <p:cNvSpPr txBox="1"/>
          <p:nvPr/>
        </p:nvSpPr>
        <p:spPr>
          <a:xfrm>
            <a:off x="150125" y="1251861"/>
            <a:ext cx="11846256" cy="584775"/>
          </a:xfrm>
          <a:prstGeom prst="rect">
            <a:avLst/>
          </a:prstGeom>
          <a:solidFill>
            <a:schemeClr val="bg1">
              <a:lumMod val="95000"/>
            </a:schemeClr>
          </a:solidFill>
          <a:ln>
            <a:solidFill>
              <a:schemeClr val="tx1"/>
            </a:solidFill>
            <a:prstDash val="solid"/>
          </a:ln>
        </p:spPr>
        <p:txBody>
          <a:bodyPr wrap="square" rtlCol="0">
            <a:spAutoFit/>
          </a:bodyPr>
          <a:lstStyle/>
          <a:p>
            <a:pPr marL="342900" indent="-34290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実施する措置の項目は別添のとおり。</a:t>
            </a:r>
            <a:endParaRPr lang="en-US" altLang="ja-JP" sz="1600" dirty="0">
              <a:latin typeface="ＭＳ ゴシック" panose="020B0609070205080204" pitchFamily="49" charset="-128"/>
              <a:ea typeface="ＭＳ ゴシック" panose="020B0609070205080204" pitchFamily="49" charset="-128"/>
            </a:endParaRPr>
          </a:p>
          <a:p>
            <a:pPr marL="342900" indent="-34290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今後、実施する措置の</a:t>
            </a:r>
            <a:r>
              <a:rPr lang="ja-JP" altLang="en-US" sz="1600" dirty="0">
                <a:latin typeface="ＭＳ ゴシック" panose="020B0609070205080204" pitchFamily="49" charset="-128"/>
                <a:ea typeface="ＭＳ ゴシック" panose="020B0609070205080204" pitchFamily="49" charset="-128"/>
              </a:rPr>
              <a:t>判断基準</a:t>
            </a:r>
            <a:r>
              <a:rPr lang="ja-JP" altLang="en-US" sz="1600" dirty="0" smtClean="0">
                <a:latin typeface="ＭＳ ゴシック" panose="020B0609070205080204" pitchFamily="49" charset="-128"/>
                <a:ea typeface="ＭＳ ゴシック" panose="020B0609070205080204" pitchFamily="49" charset="-128"/>
              </a:rPr>
              <a:t>を明確化するための</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ガイドラインを作成</a:t>
            </a:r>
            <a:r>
              <a:rPr lang="ja-JP" altLang="en-US" sz="1600" dirty="0" smtClean="0">
                <a:latin typeface="ＭＳ ゴシック" panose="020B0609070205080204" pitchFamily="49" charset="-128"/>
                <a:ea typeface="ＭＳ ゴシック" panose="020B0609070205080204" pitchFamily="49" charset="-128"/>
              </a:rPr>
              <a:t>する予定。</a:t>
            </a:r>
            <a:endParaRPr lang="en-US" altLang="ja-JP" sz="1600" dirty="0" smtClean="0">
              <a:latin typeface="ＭＳ ゴシック" panose="020B0609070205080204" pitchFamily="49" charset="-128"/>
              <a:ea typeface="ＭＳ ゴシック" panose="020B0609070205080204" pitchFamily="49" charset="-128"/>
            </a:endParaRPr>
          </a:p>
        </p:txBody>
      </p:sp>
      <p:sp>
        <p:nvSpPr>
          <p:cNvPr id="7" name="正方形/長方形 55"/>
          <p:cNvSpPr/>
          <p:nvPr/>
        </p:nvSpPr>
        <p:spPr>
          <a:xfrm>
            <a:off x="156948" y="2102938"/>
            <a:ext cx="1282890"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lvl="0" algn="ctr">
              <a:defRPr>
                <a:latin typeface="ＭＳ ゴシック"/>
                <a:ea typeface="ＭＳ ゴシック"/>
                <a:cs typeface="ＭＳ ゴシック"/>
                <a:sym typeface="ＭＳ ゴシック"/>
              </a:defRPr>
            </a:pPr>
            <a:r>
              <a:rPr kumimoji="1" lang="ja-JP" altLang="en-US" sz="2000" b="0" i="0" u="none" strike="noStrike" kern="1200" cap="none" spc="0" normalizeH="0" baseline="0" noProof="0" dirty="0" smtClean="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rPr>
              <a:t>評価基準</a:t>
            </a:r>
            <a:endParaRPr kumimoji="1" sz="200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endParaRPr>
          </a:p>
        </p:txBody>
      </p:sp>
      <p:sp>
        <p:nvSpPr>
          <p:cNvPr id="5" name="テキスト ボックス 4"/>
          <p:cNvSpPr txBox="1"/>
          <p:nvPr/>
        </p:nvSpPr>
        <p:spPr>
          <a:xfrm>
            <a:off x="150123" y="2526450"/>
            <a:ext cx="11846256" cy="1261884"/>
          </a:xfrm>
          <a:prstGeom prst="rect">
            <a:avLst/>
          </a:prstGeom>
          <a:solidFill>
            <a:schemeClr val="bg1">
              <a:lumMod val="95000"/>
            </a:schemeClr>
          </a:solidFill>
          <a:ln>
            <a:solidFill>
              <a:schemeClr val="tx1"/>
            </a:solidFill>
            <a:prstDash val="solid"/>
          </a:ln>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実施する措置は、</a:t>
            </a:r>
            <a:r>
              <a:rPr kumimoji="1" lang="ja-JP" altLang="en-US" sz="1600" b="0" i="0" u="none" strike="noStrike" kern="1200" cap="none" spc="0" normalizeH="0" baseline="0" noProof="0" dirty="0" smtClean="0">
                <a:ln>
                  <a:noFill/>
                </a:ln>
                <a:solidFill>
                  <a:srgbClr val="FF0000"/>
                </a:solidFill>
                <a:effectLst/>
                <a:uLnTx/>
                <a:uFillTx/>
                <a:latin typeface="ＭＳ ゴシック" panose="020B0609070205080204" pitchFamily="49" charset="-128"/>
                <a:ea typeface="ＭＳ ゴシック" panose="020B0609070205080204" pitchFamily="49" charset="-128"/>
              </a:rPr>
              <a:t>事業者の姿勢を評価</a:t>
            </a:r>
            <a:r>
              <a:rPr kumimoji="1" lang="ja-JP" altLang="en-US" sz="1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する項目</a:t>
            </a:r>
            <a:r>
              <a:rPr lang="ja-JP" altLang="en-US" sz="1600" dirty="0" err="1" smtClean="0">
                <a:solidFill>
                  <a:prstClr val="black"/>
                </a:solidFill>
                <a:latin typeface="ＭＳ ゴシック" panose="020B0609070205080204" pitchFamily="49" charset="-128"/>
                <a:ea typeface="ＭＳ ゴシック" panose="020B0609070205080204" pitchFamily="49" charset="-128"/>
              </a:rPr>
              <a:t>。</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その</a:t>
            </a:r>
            <a:r>
              <a:rPr kumimoji="1" lang="ja-JP" altLang="en-US" sz="1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ため、事業者が前向きに取り組んでいれば、「実施済み」と判断されるようガイドラインの内容を調整</a:t>
            </a:r>
            <a:r>
              <a:rPr lang="ja-JP" altLang="en-US" sz="1600" dirty="0">
                <a:solidFill>
                  <a:prstClr val="black"/>
                </a:solidFill>
                <a:latin typeface="ＭＳ ゴシック" panose="020B0609070205080204" pitchFamily="49" charset="-128"/>
                <a:ea typeface="ＭＳ ゴシック" panose="020B0609070205080204" pitchFamily="49" charset="-128"/>
              </a:rPr>
              <a:t>。</a:t>
            </a:r>
            <a:endParaRPr kumimoji="1" lang="en-US" altLang="ja-JP" sz="1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600" dirty="0" smtClean="0">
                <a:solidFill>
                  <a:prstClr val="black"/>
                </a:solidFill>
                <a:latin typeface="ＭＳ ゴシック" panose="020B0609070205080204" pitchFamily="49" charset="-128"/>
                <a:ea typeface="ＭＳ ゴシック" panose="020B0609070205080204" pitchFamily="49" charset="-128"/>
              </a:rPr>
              <a:t>したがって、実施する措置の各項目は、共通、該当がある場合に分類（</a:t>
            </a:r>
            <a:r>
              <a:rPr lang="en-US" altLang="ja-JP" sz="1600" dirty="0" smtClean="0">
                <a:solidFill>
                  <a:prstClr val="black"/>
                </a:solidFill>
                <a:latin typeface="ＭＳ ゴシック" panose="020B0609070205080204" pitchFamily="49" charset="-128"/>
                <a:ea typeface="ＭＳ ゴシック" panose="020B0609070205080204" pitchFamily="49" charset="-128"/>
              </a:rPr>
              <a:t>※</a:t>
            </a:r>
            <a:r>
              <a:rPr lang="ja-JP" altLang="en-US" sz="1600" dirty="0" smtClean="0">
                <a:solidFill>
                  <a:prstClr val="black"/>
                </a:solidFill>
                <a:latin typeface="ＭＳ ゴシック" panose="020B0609070205080204" pitchFamily="49" charset="-128"/>
                <a:ea typeface="ＭＳ ゴシック" panose="020B0609070205080204" pitchFamily="49" charset="-128"/>
              </a:rPr>
              <a:t>）し、取り組みやすい内容とする。</a:t>
            </a:r>
            <a:endParaRPr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marR="0" lvl="0" algn="l" defTabSz="914400" rtl="0" eaLnBrk="1" fontAlgn="auto" latinLnBrk="0" hangingPunct="1">
              <a:lnSpc>
                <a:spcPct val="100000"/>
              </a:lnSpc>
              <a:spcBef>
                <a:spcPts val="0"/>
              </a:spcBef>
              <a:spcAft>
                <a:spcPts val="0"/>
              </a:spcAft>
              <a:buClrTx/>
              <a:buSzTx/>
              <a:tabLst/>
              <a:defRPr/>
            </a:pPr>
            <a:r>
              <a:rPr kumimoji="1" lang="ja-JP" altLang="en-US" sz="1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1" lang="ja-JP" altLang="en-US"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1" lang="en-US" altLang="ja-JP"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a:t>
            </a:r>
            <a:r>
              <a:rPr kumimoji="1" lang="ja-JP" altLang="en-US"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共通　　　　　・・・すべての事業者に適用する項目</a:t>
            </a:r>
            <a:endParaRPr kumimoji="1" lang="en-US" altLang="ja-JP"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400" dirty="0">
                <a:solidFill>
                  <a:prstClr val="black"/>
                </a:solidFill>
                <a:latin typeface="ＭＳ ゴシック" panose="020B0609070205080204" pitchFamily="49" charset="-128"/>
                <a:ea typeface="ＭＳ ゴシック" panose="020B0609070205080204" pitchFamily="49" charset="-128"/>
              </a:rPr>
              <a:t>　</a:t>
            </a:r>
            <a:r>
              <a:rPr lang="ja-JP" altLang="en-US" sz="1400" dirty="0" smtClean="0">
                <a:solidFill>
                  <a:prstClr val="black"/>
                </a:solidFill>
                <a:latin typeface="ＭＳ ゴシック" panose="020B0609070205080204" pitchFamily="49" charset="-128"/>
                <a:ea typeface="ＭＳ ゴシック" panose="020B0609070205080204" pitchFamily="49" charset="-128"/>
              </a:rPr>
              <a:t>　　　該当がある場合・・・該当する施設（設備）等がある場合に適用する項目</a:t>
            </a:r>
            <a:endParaRPr kumimoji="1" lang="en-US" altLang="ja-JP"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150123" y="4403272"/>
            <a:ext cx="11846256" cy="2431435"/>
          </a:xfrm>
          <a:prstGeom prst="rect">
            <a:avLst/>
          </a:prstGeom>
          <a:solidFill>
            <a:srgbClr val="FFCCCC"/>
          </a:solidFill>
          <a:ln>
            <a:solidFill>
              <a:schemeClr val="tx1"/>
            </a:solidFill>
          </a:ln>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評価</a:t>
            </a:r>
            <a:r>
              <a:rPr kumimoji="1" lang="en-US" altLang="ja-JP"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a:t>
            </a:r>
            <a:r>
              <a:rPr lang="ja-JP" altLang="en-US" sz="2000" b="1" dirty="0">
                <a:solidFill>
                  <a:prstClr val="black"/>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９０％以上が実施済み</a:t>
            </a:r>
            <a:endParaRPr kumimoji="1" lang="en-US" altLang="ja-JP" sz="20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lvl="0">
              <a:defRPr/>
            </a:pPr>
            <a:r>
              <a:rPr kumimoji="1" lang="ja-JP" altLang="en-US" sz="2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事業者ごとに該当する項目数が異なるものの、県が定める温室効果ガスの排出を抑制するために実施する措置のすべてが　</a:t>
            </a:r>
            <a:endPar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lvl="0">
              <a:defRPr/>
            </a:pPr>
            <a:r>
              <a:rPr lang="ja-JP" altLang="en-US" sz="1600" dirty="0">
                <a:solidFill>
                  <a:prstClr val="black"/>
                </a:solidFill>
                <a:latin typeface="游ゴシック" panose="020B0400000000000000" pitchFamily="50" charset="-128"/>
                <a:ea typeface="游ゴシック" panose="020B0400000000000000" pitchFamily="50" charset="-128"/>
              </a:rPr>
              <a:t>　</a:t>
            </a:r>
            <a:r>
              <a:rPr lang="ja-JP" altLang="en-US" sz="1600" dirty="0" smtClean="0">
                <a:solidFill>
                  <a:prstClr val="black"/>
                </a:solidFill>
                <a:latin typeface="游ゴシック" panose="020B0400000000000000" pitchFamily="50" charset="-128"/>
                <a:ea typeface="游ゴシック" panose="020B0400000000000000"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該当しうる事業者の場合、産業分野及び業務分野では全４３項目中３９項目を実施、運輸分野</a:t>
            </a:r>
            <a:r>
              <a:rPr lang="ja-JP" altLang="en-US" sz="1600" dirty="0">
                <a:solidFill>
                  <a:prstClr val="black"/>
                </a:solidFill>
                <a:latin typeface="游ゴシック" panose="020B0400000000000000" pitchFamily="50" charset="-128"/>
              </a:rPr>
              <a:t>では</a:t>
            </a:r>
            <a:r>
              <a:rPr lang="ja-JP" altLang="en-US" sz="1600" dirty="0" smtClean="0">
                <a:solidFill>
                  <a:prstClr val="black"/>
                </a:solidFill>
                <a:latin typeface="游ゴシック" panose="020B0400000000000000" pitchFamily="50" charset="-128"/>
              </a:rPr>
              <a:t>全２２項目中２０項目を</a:t>
            </a:r>
            <a:endParaRPr lang="en-US" altLang="ja-JP" sz="1600" dirty="0" smtClean="0">
              <a:solidFill>
                <a:prstClr val="black"/>
              </a:solidFill>
              <a:latin typeface="游ゴシック" panose="020B0400000000000000" pitchFamily="50" charset="-128"/>
            </a:endParaRPr>
          </a:p>
          <a:p>
            <a:pPr lvl="0">
              <a:defRPr/>
            </a:pPr>
            <a:r>
              <a:rPr lang="ja-JP" altLang="en-US" sz="1600" dirty="0">
                <a:solidFill>
                  <a:prstClr val="black"/>
                </a:solidFill>
                <a:latin typeface="游ゴシック" panose="020B0400000000000000" pitchFamily="50" charset="-128"/>
              </a:rPr>
              <a:t>　</a:t>
            </a:r>
            <a:r>
              <a:rPr lang="ja-JP" altLang="en-US" sz="1600" dirty="0" smtClean="0">
                <a:solidFill>
                  <a:prstClr val="black"/>
                </a:solidFill>
                <a:latin typeface="游ゴシック" panose="020B0400000000000000" pitchFamily="50" charset="-128"/>
              </a:rPr>
              <a:t>　実施する必要があり、取組み</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が十分と認められる。</a:t>
            </a:r>
            <a:endPar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342900" lvl="0" indent="-342900">
              <a:buFont typeface="Wingdings" panose="05000000000000000000" pitchFamily="2" charset="2"/>
              <a:buChar char="Ø"/>
              <a:defRPr/>
            </a:pPr>
            <a:r>
              <a:rPr lang="ja-JP" altLang="en-US" sz="2000" b="1" dirty="0" smtClean="0">
                <a:solidFill>
                  <a:prstClr val="black"/>
                </a:solidFill>
                <a:latin typeface="游ゴシック" panose="020B0400000000000000" pitchFamily="50" charset="-128"/>
              </a:rPr>
              <a:t>評価</a:t>
            </a:r>
            <a:r>
              <a:rPr lang="en-US" altLang="ja-JP" sz="2000" b="1" dirty="0" smtClean="0">
                <a:solidFill>
                  <a:prstClr val="black"/>
                </a:solidFill>
                <a:latin typeface="游ゴシック" panose="020B0400000000000000" pitchFamily="50" charset="-128"/>
              </a:rPr>
              <a:t>B</a:t>
            </a:r>
            <a:r>
              <a:rPr lang="ja-JP" altLang="en-US" sz="2000" b="1" dirty="0">
                <a:solidFill>
                  <a:prstClr val="black"/>
                </a:solidFill>
                <a:latin typeface="游ゴシック" panose="020B0400000000000000" pitchFamily="50" charset="-128"/>
              </a:rPr>
              <a:t>・・・</a:t>
            </a:r>
            <a:r>
              <a:rPr lang="ja-JP" altLang="en-US" sz="2000" b="1" dirty="0" smtClean="0">
                <a:solidFill>
                  <a:prstClr val="black"/>
                </a:solidFill>
                <a:latin typeface="游ゴシック" panose="020B0400000000000000" pitchFamily="50" charset="-128"/>
              </a:rPr>
              <a:t>５０％以上９０％未満が実施済み</a:t>
            </a:r>
            <a:endParaRPr lang="en-US" altLang="ja-JP" sz="2000" b="1" dirty="0">
              <a:solidFill>
                <a:prstClr val="black"/>
              </a:solidFill>
              <a:latin typeface="游ゴシック" panose="020B0400000000000000" pitchFamily="50" charset="-128"/>
            </a:endParaRPr>
          </a:p>
          <a:p>
            <a:pPr lvl="0">
              <a:defRPr/>
            </a:pPr>
            <a:r>
              <a:rPr lang="ja-JP" altLang="en-US" sz="2000" dirty="0">
                <a:solidFill>
                  <a:prstClr val="black"/>
                </a:solidFill>
                <a:latin typeface="游ゴシック" panose="020B0400000000000000" pitchFamily="50" charset="-128"/>
              </a:rPr>
              <a:t>　　 </a:t>
            </a:r>
            <a:r>
              <a:rPr lang="ja-JP" altLang="en-US" sz="1600" dirty="0" smtClean="0">
                <a:solidFill>
                  <a:prstClr val="black"/>
                </a:solidFill>
                <a:latin typeface="游ゴシック" panose="020B0400000000000000" pitchFamily="50" charset="-128"/>
              </a:rPr>
              <a:t>評価</a:t>
            </a:r>
            <a:r>
              <a:rPr lang="en-US" altLang="ja-JP" sz="1600" dirty="0" smtClean="0">
                <a:solidFill>
                  <a:prstClr val="black"/>
                </a:solidFill>
                <a:latin typeface="游ゴシック" panose="020B0400000000000000" pitchFamily="50" charset="-128"/>
              </a:rPr>
              <a:t>A</a:t>
            </a:r>
            <a:r>
              <a:rPr lang="ja-JP" altLang="en-US" sz="1600" dirty="0" smtClean="0">
                <a:solidFill>
                  <a:prstClr val="black"/>
                </a:solidFill>
                <a:latin typeface="游ゴシック" panose="020B0400000000000000" pitchFamily="50" charset="-128"/>
              </a:rPr>
              <a:t>と</a:t>
            </a:r>
            <a:r>
              <a:rPr lang="en-US" altLang="ja-JP" sz="1600" dirty="0" smtClean="0">
                <a:solidFill>
                  <a:prstClr val="black"/>
                </a:solidFill>
                <a:latin typeface="游ゴシック" panose="020B0400000000000000" pitchFamily="50" charset="-128"/>
              </a:rPr>
              <a:t>C</a:t>
            </a:r>
            <a:r>
              <a:rPr lang="ja-JP" altLang="en-US" sz="1600" dirty="0" smtClean="0">
                <a:solidFill>
                  <a:prstClr val="black"/>
                </a:solidFill>
                <a:latin typeface="游ゴシック" panose="020B0400000000000000" pitchFamily="50" charset="-128"/>
              </a:rPr>
              <a:t>の間とした。</a:t>
            </a:r>
            <a:endParaRPr lang="en-US" altLang="ja-JP" sz="2000" b="1" dirty="0" smtClean="0">
              <a:solidFill>
                <a:prstClr val="black"/>
              </a:solidFill>
              <a:latin typeface="游ゴシック" panose="020B0400000000000000" pitchFamily="50" charset="-128"/>
            </a:endParaRPr>
          </a:p>
          <a:p>
            <a:pPr marL="342900" lvl="0" indent="-342900">
              <a:buFont typeface="Wingdings" panose="05000000000000000000" pitchFamily="2" charset="2"/>
              <a:buChar char="Ø"/>
              <a:defRPr/>
            </a:pPr>
            <a:r>
              <a:rPr lang="ja-JP" altLang="en-US" sz="2000" b="1" dirty="0" smtClean="0">
                <a:solidFill>
                  <a:prstClr val="black"/>
                </a:solidFill>
                <a:latin typeface="游ゴシック" panose="020B0400000000000000" pitchFamily="50" charset="-128"/>
              </a:rPr>
              <a:t>評価</a:t>
            </a:r>
            <a:r>
              <a:rPr lang="en-US" altLang="ja-JP" sz="2000" b="1" dirty="0" smtClean="0">
                <a:solidFill>
                  <a:prstClr val="black"/>
                </a:solidFill>
                <a:latin typeface="游ゴシック" panose="020B0400000000000000" pitchFamily="50" charset="-128"/>
              </a:rPr>
              <a:t>C</a:t>
            </a:r>
            <a:r>
              <a:rPr lang="ja-JP" altLang="en-US" sz="2000" b="1" dirty="0" smtClean="0">
                <a:solidFill>
                  <a:prstClr val="black"/>
                </a:solidFill>
                <a:latin typeface="游ゴシック" panose="020B0400000000000000" pitchFamily="50" charset="-128"/>
              </a:rPr>
              <a:t>・・・５０％未満が実施済み</a:t>
            </a:r>
            <a:endParaRPr lang="en-US" altLang="ja-JP" sz="2000" b="1" dirty="0" smtClean="0">
              <a:solidFill>
                <a:prstClr val="black"/>
              </a:solidFill>
              <a:latin typeface="游ゴシック" panose="020B0400000000000000" pitchFamily="50" charset="-128"/>
            </a:endParaRPr>
          </a:p>
          <a:p>
            <a:pPr lvl="0">
              <a:defRPr/>
            </a:pPr>
            <a:r>
              <a:rPr kumimoji="1" lang="ja-JP" altLang="en-US"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ja-JP" altLang="en-US" sz="2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実施した措置が半分以下であることは、取組みが不十分と認められる。</a:t>
            </a:r>
            <a:endPar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9" name="下矢印 8"/>
          <p:cNvSpPr/>
          <p:nvPr/>
        </p:nvSpPr>
        <p:spPr>
          <a:xfrm>
            <a:off x="4993339" y="3919058"/>
            <a:ext cx="1924335" cy="4170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25</a:t>
            </a:fld>
            <a:endParaRPr lang="ja-JP" altLang="en-US" dirty="0"/>
          </a:p>
        </p:txBody>
      </p:sp>
      <p:sp>
        <p:nvSpPr>
          <p:cNvPr id="10" name="角丸四角形吹き出し 9"/>
          <p:cNvSpPr/>
          <p:nvPr/>
        </p:nvSpPr>
        <p:spPr>
          <a:xfrm>
            <a:off x="7035419" y="1899105"/>
            <a:ext cx="3189027" cy="450565"/>
          </a:xfrm>
          <a:prstGeom prst="wedgeRoundRectCallout">
            <a:avLst>
              <a:gd name="adj1" fmla="val -66302"/>
              <a:gd name="adj2" fmla="val -6565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作成後、各委員に確認依頼予定</a:t>
            </a:r>
            <a:endParaRPr kumimoji="1" lang="ja-JP" altLang="en-US" sz="1600" dirty="0">
              <a:solidFill>
                <a:schemeClr val="tx1"/>
              </a:solidFill>
            </a:endParaRPr>
          </a:p>
        </p:txBody>
      </p:sp>
    </p:spTree>
    <p:extLst>
      <p:ext uri="{BB962C8B-B14F-4D97-AF65-F5344CB8AC3E}">
        <p14:creationId xmlns:p14="http://schemas.microsoft.com/office/powerpoint/2010/main" val="29828885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3"/>
          <p:cNvSpPr>
            <a:spLocks noGrp="1"/>
          </p:cNvSpPr>
          <p:nvPr>
            <p:ph type="subTitle" idx="1"/>
          </p:nvPr>
        </p:nvSpPr>
        <p:spPr>
          <a:xfrm>
            <a:off x="650543" y="1159085"/>
            <a:ext cx="9144000" cy="5562389"/>
          </a:xfrm>
        </p:spPr>
        <p:txBody>
          <a:bodyPr>
            <a:noAutofit/>
          </a:bodyPr>
          <a:lstStyle/>
          <a:p>
            <a:pPr marL="342900" indent="-342900" algn="l">
              <a:lnSpc>
                <a:spcPct val="150000"/>
              </a:lnSpc>
              <a:buFont typeface="Wingdings" panose="05000000000000000000" pitchFamily="2" charset="2"/>
              <a:buChar char="Ø"/>
            </a:pP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評価制度（案）の概要</a:t>
            </a:r>
            <a:endParaRPr lang="en-US" altLang="ja-JP"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評価項目、評価基準</a:t>
            </a:r>
            <a:endParaRPr kumimoji="1"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latin typeface="HGS創英角ﾎﾟｯﾌﾟ体" panose="040B0A00000000000000" pitchFamily="50" charset="-128"/>
                <a:ea typeface="HGS創英角ﾎﾟｯﾌﾟ体" panose="040B0A00000000000000" pitchFamily="50" charset="-128"/>
              </a:rPr>
              <a:t>　</a:t>
            </a:r>
            <a:r>
              <a:rPr lang="ja-JP" altLang="en-US" sz="3200" dirty="0" smtClean="0">
                <a:latin typeface="HGS創英角ﾎﾟｯﾌﾟ体" panose="040B0A00000000000000" pitchFamily="50" charset="-128"/>
                <a:ea typeface="HGS創英角ﾎﾟｯﾌﾟ体" panose="040B0A00000000000000" pitchFamily="50" charset="-128"/>
              </a:rPr>
              <a:t>評価に基づく対応</a:t>
            </a:r>
            <a:endParaRPr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事業者ヒアリングの結果</a:t>
            </a:r>
            <a:endParaRPr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委員意見</a:t>
            </a:r>
            <a:endParaRPr lang="en-US" altLang="ja-JP"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お諮りしたいこと</a:t>
            </a:r>
            <a:endParaRPr kumimoji="1"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26</a:t>
            </a:fld>
            <a:endParaRPr lang="ja-JP" altLang="en-US" dirty="0"/>
          </a:p>
        </p:txBody>
      </p:sp>
      <p:sp>
        <p:nvSpPr>
          <p:cNvPr id="6" name="テキスト ボックス 5"/>
          <p:cNvSpPr txBox="1"/>
          <p:nvPr/>
        </p:nvSpPr>
        <p:spPr>
          <a:xfrm>
            <a:off x="313899" y="345383"/>
            <a:ext cx="3057098"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本日の内容</a:t>
            </a:r>
            <a:endParaRPr lang="ja-JP" altLang="en-US" sz="4000" dirty="0"/>
          </a:p>
        </p:txBody>
      </p:sp>
    </p:spTree>
    <p:extLst>
      <p:ext uri="{BB962C8B-B14F-4D97-AF65-F5344CB8AC3E}">
        <p14:creationId xmlns:p14="http://schemas.microsoft.com/office/powerpoint/2010/main" val="14348854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34235" y="191068"/>
            <a:ext cx="8376365" cy="707886"/>
          </a:xfrm>
          <a:prstGeom prst="rect">
            <a:avLst/>
          </a:prstGeom>
          <a:noFill/>
        </p:spPr>
        <p:txBody>
          <a:bodyPr wrap="square" rtlCol="0">
            <a:spAutoFit/>
          </a:bodyPr>
          <a:lstStyle/>
          <a:p>
            <a:pPr lvl="0"/>
            <a:r>
              <a:rPr lang="ja-JP" altLang="en-US" sz="4000" b="1" dirty="0">
                <a:ln/>
                <a:solidFill>
                  <a:srgbClr val="FFC000"/>
                </a:solidFill>
                <a:latin typeface="HG丸ｺﾞｼｯｸM-PRO" panose="020F0600000000000000" pitchFamily="50" charset="-128"/>
                <a:ea typeface="HG丸ｺﾞｼｯｸM-PRO" panose="020F0600000000000000" pitchFamily="50" charset="-128"/>
              </a:rPr>
              <a:t>評価に基づく</a:t>
            </a:r>
            <a:r>
              <a:rPr lang="ja-JP" altLang="en-US" sz="4000" b="1" dirty="0" smtClean="0">
                <a:ln/>
                <a:solidFill>
                  <a:srgbClr val="FFC000"/>
                </a:solidFill>
                <a:latin typeface="HG丸ｺﾞｼｯｸM-PRO" panose="020F0600000000000000" pitchFamily="50" charset="-128"/>
                <a:ea typeface="HG丸ｺﾞｼｯｸM-PRO" panose="020F0600000000000000" pitchFamily="50" charset="-128"/>
              </a:rPr>
              <a:t>対応</a:t>
            </a:r>
            <a:endParaRPr lang="ja-JP" altLang="en-US" sz="4000" b="1" dirty="0">
              <a:ln/>
              <a:solidFill>
                <a:srgbClr val="FFC000"/>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1"/>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1"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7" name="表 6"/>
          <p:cNvGraphicFramePr>
            <a:graphicFrameLocks noGrp="1"/>
          </p:cNvGraphicFramePr>
          <p:nvPr>
            <p:extLst/>
          </p:nvPr>
        </p:nvGraphicFramePr>
        <p:xfrm>
          <a:off x="234235" y="1945178"/>
          <a:ext cx="11682880" cy="2526203"/>
        </p:xfrm>
        <a:graphic>
          <a:graphicData uri="http://schemas.openxmlformats.org/drawingml/2006/table">
            <a:tbl>
              <a:tblPr firstRow="1" firstCol="1" bandRow="1"/>
              <a:tblGrid>
                <a:gridCol w="437124">
                  <a:extLst>
                    <a:ext uri="{9D8B030D-6E8A-4147-A177-3AD203B41FA5}">
                      <a16:colId xmlns:a16="http://schemas.microsoft.com/office/drawing/2014/main" val="3261890261"/>
                    </a:ext>
                  </a:extLst>
                </a:gridCol>
                <a:gridCol w="2729553">
                  <a:extLst>
                    <a:ext uri="{9D8B030D-6E8A-4147-A177-3AD203B41FA5}">
                      <a16:colId xmlns:a16="http://schemas.microsoft.com/office/drawing/2014/main" val="3490321107"/>
                    </a:ext>
                  </a:extLst>
                </a:gridCol>
                <a:gridCol w="3166280">
                  <a:extLst>
                    <a:ext uri="{9D8B030D-6E8A-4147-A177-3AD203B41FA5}">
                      <a16:colId xmlns:a16="http://schemas.microsoft.com/office/drawing/2014/main" val="2717150181"/>
                    </a:ext>
                  </a:extLst>
                </a:gridCol>
                <a:gridCol w="2361063">
                  <a:extLst>
                    <a:ext uri="{9D8B030D-6E8A-4147-A177-3AD203B41FA5}">
                      <a16:colId xmlns:a16="http://schemas.microsoft.com/office/drawing/2014/main" val="397746491"/>
                    </a:ext>
                  </a:extLst>
                </a:gridCol>
                <a:gridCol w="750825">
                  <a:extLst>
                    <a:ext uri="{9D8B030D-6E8A-4147-A177-3AD203B41FA5}">
                      <a16:colId xmlns:a16="http://schemas.microsoft.com/office/drawing/2014/main" val="141356167"/>
                    </a:ext>
                  </a:extLst>
                </a:gridCol>
                <a:gridCol w="764275">
                  <a:extLst>
                    <a:ext uri="{9D8B030D-6E8A-4147-A177-3AD203B41FA5}">
                      <a16:colId xmlns:a16="http://schemas.microsoft.com/office/drawing/2014/main" val="2087746118"/>
                    </a:ext>
                  </a:extLst>
                </a:gridCol>
                <a:gridCol w="750627">
                  <a:extLst>
                    <a:ext uri="{9D8B030D-6E8A-4147-A177-3AD203B41FA5}">
                      <a16:colId xmlns:a16="http://schemas.microsoft.com/office/drawing/2014/main" val="368553947"/>
                    </a:ext>
                  </a:extLst>
                </a:gridCol>
                <a:gridCol w="723133">
                  <a:extLst>
                    <a:ext uri="{9D8B030D-6E8A-4147-A177-3AD203B41FA5}">
                      <a16:colId xmlns:a16="http://schemas.microsoft.com/office/drawing/2014/main" val="3661079254"/>
                    </a:ext>
                  </a:extLst>
                </a:gridCol>
              </a:tblGrid>
              <a:tr h="421034">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3">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評価項目・基準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彰</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公</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表</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助</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言</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通</a:t>
                      </a:r>
                    </a:p>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知</a:t>
                      </a:r>
                    </a:p>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29493019"/>
                  </a:ext>
                </a:extLst>
              </a:tr>
              <a:tr h="842067">
                <a:tc vMerge="1">
                  <a:txBody>
                    <a:bodyPr/>
                    <a:lstStyle/>
                    <a:p>
                      <a:endParaRPr kumimoji="1" lang="ja-JP" altLang="en-US"/>
                    </a:p>
                  </a:txBody>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総合排出量の削減率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総合排出原単位の削減率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実施する措置</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66723495"/>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以上</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altLang="ja-JP"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9</a:t>
                      </a: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6418451"/>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B</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以上かつ</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smtClean="0">
                          <a:effectLst/>
                          <a:latin typeface="游明朝" panose="02020400000000000000" pitchFamily="18" charset="-128"/>
                          <a:ea typeface="游明朝" panose="02020400000000000000" pitchFamily="18" charset="-128"/>
                          <a:cs typeface="Times New Roman" panose="02020603050405020304" pitchFamily="18" charset="0"/>
                        </a:rPr>
                        <a:t>50</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以上が実施済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3532936"/>
                  </a:ext>
                </a:extLst>
              </a:tr>
              <a:tr h="421034">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C</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50%</a:t>
                      </a: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未満が実施済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087663"/>
                  </a:ext>
                </a:extLst>
              </a:tr>
            </a:tbl>
          </a:graphicData>
        </a:graphic>
      </p:graphicFrame>
      <p:sp>
        <p:nvSpPr>
          <p:cNvPr id="5" name="正方形/長方形 4"/>
          <p:cNvSpPr/>
          <p:nvPr/>
        </p:nvSpPr>
        <p:spPr>
          <a:xfrm>
            <a:off x="8925637" y="1945177"/>
            <a:ext cx="2991478" cy="252620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408719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63377" y="94073"/>
            <a:ext cx="6946710"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評価に基づく対応の考え方</a:t>
            </a:r>
            <a:endParaRPr lang="ja-JP" altLang="en-US" sz="4000" dirty="0"/>
          </a:p>
        </p:txBody>
      </p:sp>
      <p:sp>
        <p:nvSpPr>
          <p:cNvPr id="6" name="正方形/長方形 55"/>
          <p:cNvSpPr/>
          <p:nvPr/>
        </p:nvSpPr>
        <p:spPr>
          <a:xfrm>
            <a:off x="163377" y="5675034"/>
            <a:ext cx="5923524"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a:solidFill>
                  <a:schemeClr val="bg1"/>
                </a:solidFill>
                <a:latin typeface="HGSｺﾞｼｯｸE" panose="020B0900000000000000" pitchFamily="50" charset="-128"/>
                <a:ea typeface="HGSｺﾞｼｯｸE" panose="020B0900000000000000" pitchFamily="50" charset="-128"/>
              </a:rPr>
              <a:t>岐阜県地球温暖化防止・気候変動適応</a:t>
            </a:r>
            <a:r>
              <a:rPr lang="ja-JP" altLang="en-US" sz="2000" dirty="0" smtClean="0">
                <a:solidFill>
                  <a:schemeClr val="bg1"/>
                </a:solidFill>
                <a:latin typeface="HGSｺﾞｼｯｸE" panose="020B0900000000000000" pitchFamily="50" charset="-128"/>
                <a:ea typeface="HGSｺﾞｼｯｸE" panose="020B0900000000000000" pitchFamily="50" charset="-128"/>
              </a:rPr>
              <a:t>計画（</a:t>
            </a:r>
            <a:r>
              <a:rPr lang="ja-JP" altLang="en-US" sz="2000" dirty="0">
                <a:solidFill>
                  <a:schemeClr val="bg1"/>
                </a:solidFill>
                <a:latin typeface="HGSｺﾞｼｯｸE" panose="020B0900000000000000" pitchFamily="50" charset="-128"/>
                <a:ea typeface="HGSｺﾞｼｯｸE" panose="020B0900000000000000" pitchFamily="50" charset="-128"/>
              </a:rPr>
              <a:t>抜粋）</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7" name="テキスト ボックス 6"/>
          <p:cNvSpPr txBox="1"/>
          <p:nvPr/>
        </p:nvSpPr>
        <p:spPr>
          <a:xfrm>
            <a:off x="163377" y="6075144"/>
            <a:ext cx="11846256" cy="646331"/>
          </a:xfrm>
          <a:prstGeom prst="rect">
            <a:avLst/>
          </a:prstGeom>
          <a:solidFill>
            <a:srgbClr val="FFCCCC"/>
          </a:solidFill>
          <a:ln>
            <a:solidFill>
              <a:schemeClr val="tx1"/>
            </a:solidFill>
          </a:ln>
        </p:spPr>
        <p:txBody>
          <a:bodyPr wrap="square" rtlCol="0">
            <a:spAutoFit/>
          </a:bodyPr>
          <a:lstStyle/>
          <a:p>
            <a:r>
              <a:rPr lang="ja-JP" altLang="en-US" dirty="0" smtClean="0">
                <a:latin typeface="游ゴシック" panose="020B0400000000000000" pitchFamily="50" charset="-128"/>
              </a:rPr>
              <a:t>　計画書</a:t>
            </a:r>
            <a:r>
              <a:rPr lang="ja-JP" altLang="en-US" dirty="0">
                <a:latin typeface="游ゴシック" panose="020B0400000000000000" pitchFamily="50" charset="-128"/>
              </a:rPr>
              <a:t>等は、計画内容や温室効果ガス排出量削減状況等</a:t>
            </a:r>
            <a:r>
              <a:rPr lang="ja-JP" altLang="en-US" dirty="0" smtClean="0">
                <a:latin typeface="游ゴシック" panose="020B0400000000000000" pitchFamily="50" charset="-128"/>
              </a:rPr>
              <a:t>の</a:t>
            </a:r>
            <a:r>
              <a:rPr lang="ja-JP" altLang="en-US" b="1" dirty="0" smtClean="0">
                <a:solidFill>
                  <a:srgbClr val="FF0000"/>
                </a:solidFill>
                <a:latin typeface="游ゴシック" panose="020B0400000000000000" pitchFamily="50" charset="-128"/>
              </a:rPr>
              <a:t>評価・公表</a:t>
            </a:r>
            <a:r>
              <a:rPr lang="ja-JP" altLang="en-US" dirty="0" smtClean="0">
                <a:latin typeface="游ゴシック" panose="020B0400000000000000" pitchFamily="50" charset="-128"/>
              </a:rPr>
              <a:t>を行い、積極的</a:t>
            </a:r>
            <a:r>
              <a:rPr lang="ja-JP" altLang="en-US" dirty="0">
                <a:latin typeface="游ゴシック" panose="020B0400000000000000" pitchFamily="50" charset="-128"/>
              </a:rPr>
              <a:t>に温室効果ガス排出削減に取り組めるよう優良事業者に対する</a:t>
            </a:r>
            <a:r>
              <a:rPr lang="ja-JP" altLang="en-US" b="1" dirty="0">
                <a:solidFill>
                  <a:srgbClr val="FF0000"/>
                </a:solidFill>
                <a:latin typeface="游ゴシック" panose="020B0400000000000000" pitchFamily="50" charset="-128"/>
              </a:rPr>
              <a:t>顕彰制度や優遇施策の創設を</a:t>
            </a:r>
            <a:r>
              <a:rPr lang="ja-JP" altLang="en-US" b="1" dirty="0" smtClean="0">
                <a:solidFill>
                  <a:srgbClr val="FF0000"/>
                </a:solidFill>
                <a:latin typeface="游ゴシック" panose="020B0400000000000000" pitchFamily="50" charset="-128"/>
              </a:rPr>
              <a:t>検討</a:t>
            </a:r>
            <a:endParaRPr lang="en-US" altLang="ja-JP" b="1" dirty="0" smtClean="0">
              <a:solidFill>
                <a:srgbClr val="FF0000"/>
              </a:solidFill>
              <a:latin typeface="游ゴシック" panose="020B0400000000000000" pitchFamily="50" charset="-128"/>
            </a:endParaRPr>
          </a:p>
        </p:txBody>
      </p:sp>
      <p:sp>
        <p:nvSpPr>
          <p:cNvPr id="4" name="スライド番号プレースホルダー 3"/>
          <p:cNvSpPr>
            <a:spLocks noGrp="1"/>
          </p:cNvSpPr>
          <p:nvPr>
            <p:ph type="sldNum" sz="quarter" idx="12"/>
          </p:nvPr>
        </p:nvSpPr>
        <p:spPr/>
        <p:txBody>
          <a:bodyPr/>
          <a:lstStyle/>
          <a:p>
            <a:fld id="{86CB4B4D-7CA3-9044-876B-883B54F8677D}" type="slidenum">
              <a:rPr lang="en-US" altLang="ja-JP" smtClean="0"/>
              <a:t>28</a:t>
            </a:fld>
            <a:endParaRPr lang="ja-JP" altLang="en-US" dirty="0"/>
          </a:p>
        </p:txBody>
      </p:sp>
      <p:sp>
        <p:nvSpPr>
          <p:cNvPr id="9" name="正方形/長方形 55"/>
          <p:cNvSpPr/>
          <p:nvPr/>
        </p:nvSpPr>
        <p:spPr>
          <a:xfrm>
            <a:off x="183848" y="801959"/>
            <a:ext cx="976212"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a:solidFill>
                  <a:schemeClr val="bg1"/>
                </a:solidFill>
                <a:latin typeface="HGSｺﾞｼｯｸE" panose="020B0900000000000000" pitchFamily="50" charset="-128"/>
                <a:ea typeface="HGSｺﾞｼｯｸE" panose="020B0900000000000000" pitchFamily="50" charset="-128"/>
              </a:rPr>
              <a:t>計画書</a:t>
            </a:r>
            <a:endParaRPr sz="2000" dirty="0">
              <a:solidFill>
                <a:schemeClr val="bg1"/>
              </a:solidFill>
              <a:latin typeface="HGSｺﾞｼｯｸE" panose="020B0900000000000000" pitchFamily="50" charset="-128"/>
              <a:ea typeface="HGSｺﾞｼｯｸE" panose="020B09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409780173"/>
              </p:ext>
            </p:extLst>
          </p:nvPr>
        </p:nvGraphicFramePr>
        <p:xfrm>
          <a:off x="163377" y="1213511"/>
          <a:ext cx="11835279" cy="1833880"/>
        </p:xfrm>
        <a:graphic>
          <a:graphicData uri="http://schemas.openxmlformats.org/drawingml/2006/table">
            <a:tbl>
              <a:tblPr firstRow="1" bandRow="1">
                <a:tableStyleId>{5C22544A-7EE6-4342-B048-85BDC9FD1C3A}</a:tableStyleId>
              </a:tblPr>
              <a:tblGrid>
                <a:gridCol w="655489">
                  <a:extLst>
                    <a:ext uri="{9D8B030D-6E8A-4147-A177-3AD203B41FA5}">
                      <a16:colId xmlns:a16="http://schemas.microsoft.com/office/drawing/2014/main" val="2502669407"/>
                    </a:ext>
                  </a:extLst>
                </a:gridCol>
                <a:gridCol w="2934268">
                  <a:extLst>
                    <a:ext uri="{9D8B030D-6E8A-4147-A177-3AD203B41FA5}">
                      <a16:colId xmlns:a16="http://schemas.microsoft.com/office/drawing/2014/main" val="1283912219"/>
                    </a:ext>
                  </a:extLst>
                </a:gridCol>
                <a:gridCol w="8245522">
                  <a:extLst>
                    <a:ext uri="{9D8B030D-6E8A-4147-A177-3AD203B41FA5}">
                      <a16:colId xmlns:a16="http://schemas.microsoft.com/office/drawing/2014/main" val="317731443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800" b="0" kern="100" dirty="0" smtClean="0">
                          <a:effectLst/>
                          <a:latin typeface="HGSｺﾞｼｯｸE" panose="020B0900000000000000" pitchFamily="50" charset="-128"/>
                          <a:ea typeface="HGSｺﾞｼｯｸE" panose="020B0900000000000000" pitchFamily="50" charset="-128"/>
                        </a:rPr>
                        <a:t>種類</a:t>
                      </a:r>
                      <a:endParaRPr lang="ja-JP" altLang="ja-JP" sz="1800" b="0" kern="100" dirty="0" smtClean="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800" b="0" kern="100" dirty="0" smtClean="0">
                          <a:effectLst/>
                          <a:latin typeface="HGSｺﾞｼｯｸE" panose="020B0900000000000000" pitchFamily="50" charset="-128"/>
                          <a:ea typeface="HGSｺﾞｼｯｸE" panose="020B0900000000000000" pitchFamily="50" charset="-128"/>
                        </a:rPr>
                        <a:t>条件</a:t>
                      </a:r>
                      <a:endParaRPr lang="ja-JP" altLang="ja-JP" sz="1800" b="0" kern="100" dirty="0" smtClean="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800" b="0" kern="100" dirty="0" smtClean="0">
                          <a:effectLst/>
                          <a:latin typeface="HGSｺﾞｼｯｸE" panose="020B0900000000000000" pitchFamily="50" charset="-128"/>
                          <a:ea typeface="HGSｺﾞｼｯｸE" panose="020B0900000000000000" pitchFamily="50" charset="-128"/>
                        </a:rPr>
                        <a:t>理由</a:t>
                      </a:r>
                      <a:endParaRPr lang="ja-JP" altLang="ja-JP" sz="1800" b="0" kern="100" dirty="0" smtClean="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a:tc>
                <a:extLst>
                  <a:ext uri="{0D108BD9-81ED-4DB2-BD59-A6C34878D82A}">
                    <a16:rowId xmlns:a16="http://schemas.microsoft.com/office/drawing/2014/main" val="3580759944"/>
                  </a:ext>
                </a:extLst>
              </a:tr>
              <a:tr h="370840">
                <a:tc>
                  <a:txBody>
                    <a:bodyPr/>
                    <a:lstStyle/>
                    <a:p>
                      <a:pPr algn="ctr">
                        <a:spcAft>
                          <a:spcPts val="0"/>
                        </a:spcAft>
                      </a:pPr>
                      <a:r>
                        <a:rPr lang="ja-JP" sz="1800" b="0" kern="100" dirty="0">
                          <a:effectLst/>
                          <a:latin typeface="HGSｺﾞｼｯｸE" panose="020B0900000000000000" pitchFamily="50" charset="-128"/>
                          <a:ea typeface="HGSｺﾞｼｯｸE" panose="020B0900000000000000" pitchFamily="50" charset="-128"/>
                        </a:rPr>
                        <a:t>公表</a:t>
                      </a:r>
                      <a:endParaRPr lang="ja-JP" sz="1800" b="0" kern="100" dirty="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各評価項目のいずれかが</a:t>
                      </a:r>
                      <a:r>
                        <a:rPr lang="en-US" altLang="ja-JP"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A</a:t>
                      </a:r>
                    </a:p>
                  </a:txBody>
                  <a:tcPr marL="68580" marR="68580" marT="0" marB="0" anchor="ctr"/>
                </a:tc>
                <a:tc>
                  <a:txBody>
                    <a:bodyPr/>
                    <a:lstStyle/>
                    <a:p>
                      <a:pPr indent="133350" algn="l">
                        <a:spcAft>
                          <a:spcPts val="0"/>
                        </a:spcAft>
                      </a:pPr>
                      <a:r>
                        <a:rPr lang="ja-JP" sz="1600" kern="100" dirty="0">
                          <a:effectLst/>
                          <a:latin typeface="ＭＳ ゴシック" panose="020B0609070205080204" pitchFamily="49" charset="-128"/>
                          <a:ea typeface="ＭＳ ゴシック" panose="020B0609070205080204" pitchFamily="49" charset="-128"/>
                        </a:rPr>
                        <a:t>公表</a:t>
                      </a:r>
                      <a:r>
                        <a:rPr lang="ja-JP" sz="1600" kern="100" dirty="0" smtClean="0">
                          <a:effectLst/>
                          <a:latin typeface="ＭＳ ゴシック" panose="020B0609070205080204" pitchFamily="49" charset="-128"/>
                          <a:ea typeface="ＭＳ ゴシック" panose="020B0609070205080204" pitchFamily="49" charset="-128"/>
                        </a:rPr>
                        <a:t>は</a:t>
                      </a:r>
                      <a:r>
                        <a:rPr lang="ja-JP" altLang="en-US" sz="1600" kern="100" dirty="0" smtClean="0">
                          <a:effectLst/>
                          <a:latin typeface="ＭＳ ゴシック" panose="020B0609070205080204" pitchFamily="49" charset="-128"/>
                          <a:ea typeface="ＭＳ ゴシック" panose="020B0609070205080204" pitchFamily="49" charset="-128"/>
                        </a:rPr>
                        <a:t>、</a:t>
                      </a:r>
                      <a:r>
                        <a:rPr lang="ja-JP" sz="1600" kern="100" dirty="0" smtClean="0">
                          <a:effectLst/>
                          <a:latin typeface="ＭＳ ゴシック" panose="020B0609070205080204" pitchFamily="49" charset="-128"/>
                          <a:ea typeface="ＭＳ ゴシック" panose="020B0609070205080204" pitchFamily="49" charset="-128"/>
                        </a:rPr>
                        <a:t>優良</a:t>
                      </a:r>
                      <a:r>
                        <a:rPr lang="ja-JP" sz="1600" kern="100" dirty="0">
                          <a:effectLst/>
                          <a:latin typeface="ＭＳ ゴシック" panose="020B0609070205080204" pitchFamily="49" charset="-128"/>
                          <a:ea typeface="ＭＳ ゴシック" panose="020B0609070205080204" pitchFamily="49" charset="-128"/>
                        </a:rPr>
                        <a:t>な事業者であることを周知する他、事業者により良い評価を目指した取組みを後押し</a:t>
                      </a:r>
                      <a:r>
                        <a:rPr lang="ja-JP" sz="1600" kern="100" dirty="0" smtClean="0">
                          <a:effectLst/>
                          <a:latin typeface="ＭＳ ゴシック" panose="020B0609070205080204" pitchFamily="49" charset="-128"/>
                          <a:ea typeface="ＭＳ ゴシック" panose="020B0609070205080204" pitchFamily="49" charset="-128"/>
                        </a:rPr>
                        <a:t>する</a:t>
                      </a:r>
                      <a:r>
                        <a:rPr lang="ja-JP" altLang="en-US" sz="1600" kern="100" dirty="0" smtClean="0">
                          <a:effectLst/>
                          <a:latin typeface="ＭＳ ゴシック" panose="020B0609070205080204" pitchFamily="49" charset="-128"/>
                          <a:ea typeface="ＭＳ ゴシック" panose="020B0609070205080204" pitchFamily="49" charset="-128"/>
                        </a:rPr>
                        <a:t>ことにも繋がる</a:t>
                      </a:r>
                      <a:r>
                        <a:rPr lang="ja-JP" sz="1600" kern="100" dirty="0" smtClean="0">
                          <a:effectLst/>
                          <a:latin typeface="ＭＳ ゴシック" panose="020B0609070205080204" pitchFamily="49" charset="-128"/>
                          <a:ea typeface="ＭＳ ゴシック" panose="020B0609070205080204" pitchFamily="49" charset="-128"/>
                        </a:rPr>
                        <a:t>。各評価項目</a:t>
                      </a:r>
                      <a:r>
                        <a:rPr lang="ja-JP" altLang="en-US" sz="1600" kern="100" dirty="0" smtClean="0">
                          <a:effectLst/>
                          <a:latin typeface="ＭＳ ゴシック" panose="020B0609070205080204" pitchFamily="49" charset="-128"/>
                          <a:ea typeface="ＭＳ ゴシック" panose="020B0609070205080204" pitchFamily="49" charset="-128"/>
                        </a:rPr>
                        <a:t>ごとに</a:t>
                      </a:r>
                      <a:r>
                        <a:rPr lang="ja-JP" sz="1600" kern="100" dirty="0" smtClean="0">
                          <a:effectLst/>
                          <a:latin typeface="ＭＳ ゴシック" panose="020B0609070205080204" pitchFamily="49" charset="-128"/>
                          <a:ea typeface="ＭＳ ゴシック" panose="020B0609070205080204" pitchFamily="49" charset="-128"/>
                        </a:rPr>
                        <a:t>公表</a:t>
                      </a:r>
                      <a:r>
                        <a:rPr lang="ja-JP" altLang="en-US" sz="1600" kern="100" dirty="0" smtClean="0">
                          <a:effectLst/>
                          <a:latin typeface="ＭＳ ゴシック" panose="020B0609070205080204" pitchFamily="49" charset="-128"/>
                          <a:ea typeface="ＭＳ ゴシック" panose="020B0609070205080204" pitchFamily="49" charset="-128"/>
                        </a:rPr>
                        <a:t>することで</a:t>
                      </a:r>
                      <a:r>
                        <a:rPr lang="ja-JP" sz="1600" kern="100" dirty="0" smtClean="0">
                          <a:effectLst/>
                          <a:latin typeface="ＭＳ ゴシック" panose="020B0609070205080204" pitchFamily="49" charset="-128"/>
                          <a:ea typeface="ＭＳ ゴシック" panose="020B0609070205080204" pitchFamily="49" charset="-128"/>
                        </a:rPr>
                        <a:t>取</a:t>
                      </a:r>
                      <a:r>
                        <a:rPr lang="ja-JP" altLang="en-US" sz="1600" kern="100" dirty="0" smtClean="0">
                          <a:effectLst/>
                          <a:latin typeface="ＭＳ ゴシック" panose="020B0609070205080204" pitchFamily="49" charset="-128"/>
                          <a:ea typeface="ＭＳ ゴシック" panose="020B0609070205080204" pitchFamily="49" charset="-128"/>
                        </a:rPr>
                        <a:t>り</a:t>
                      </a:r>
                      <a:r>
                        <a:rPr lang="ja-JP" sz="1600" kern="100" dirty="0" smtClean="0">
                          <a:effectLst/>
                          <a:latin typeface="ＭＳ ゴシック" panose="020B0609070205080204" pitchFamily="49" charset="-128"/>
                          <a:ea typeface="ＭＳ ゴシック" panose="020B0609070205080204" pitchFamily="49" charset="-128"/>
                        </a:rPr>
                        <a:t>組み</a:t>
                      </a:r>
                      <a:r>
                        <a:rPr lang="ja-JP" altLang="en-US" sz="1600" kern="100" dirty="0" smtClean="0">
                          <a:effectLst/>
                          <a:latin typeface="ＭＳ ゴシック" panose="020B0609070205080204" pitchFamily="49" charset="-128"/>
                          <a:ea typeface="ＭＳ ゴシック" panose="020B0609070205080204" pitchFamily="49" charset="-128"/>
                        </a:rPr>
                        <a:t>やすくなり、積極的な取組みの</a:t>
                      </a:r>
                      <a:r>
                        <a:rPr lang="ja-JP" sz="1600" kern="100" dirty="0" smtClean="0">
                          <a:effectLst/>
                          <a:latin typeface="ＭＳ ゴシック" panose="020B0609070205080204" pitchFamily="49" charset="-128"/>
                          <a:ea typeface="ＭＳ ゴシック" panose="020B0609070205080204" pitchFamily="49" charset="-128"/>
                        </a:rPr>
                        <a:t>きっかけ</a:t>
                      </a:r>
                      <a:r>
                        <a:rPr lang="ja-JP" sz="1600" kern="100" dirty="0">
                          <a:effectLst/>
                          <a:latin typeface="ＭＳ ゴシック" panose="020B0609070205080204" pitchFamily="49" charset="-128"/>
                          <a:ea typeface="ＭＳ ゴシック" panose="020B0609070205080204" pitchFamily="49" charset="-128"/>
                        </a:rPr>
                        <a:t>となることが期待される。</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50408032"/>
                  </a:ext>
                </a:extLst>
              </a:tr>
              <a:tr h="370840">
                <a:tc>
                  <a:txBody>
                    <a:bodyPr/>
                    <a:lstStyle/>
                    <a:p>
                      <a:pPr algn="ctr">
                        <a:spcAft>
                          <a:spcPts val="0"/>
                        </a:spcAft>
                      </a:pPr>
                      <a:r>
                        <a:rPr lang="ja-JP" sz="1800" b="0" kern="100" dirty="0">
                          <a:effectLst/>
                          <a:latin typeface="HGSｺﾞｼｯｸE" panose="020B0900000000000000" pitchFamily="50" charset="-128"/>
                          <a:ea typeface="HGSｺﾞｼｯｸE" panose="020B0900000000000000" pitchFamily="50" charset="-128"/>
                        </a:rPr>
                        <a:t>助言</a:t>
                      </a:r>
                      <a:endParaRPr lang="ja-JP" sz="1800" b="0" kern="100" dirty="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各評価項目のいずれかが</a:t>
                      </a:r>
                      <a:r>
                        <a:rPr lang="en-US" altLang="ja-JP"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B</a:t>
                      </a:r>
                      <a:r>
                        <a:rPr lang="ja-JP" altLang="en-US" sz="1600" kern="100" dirty="0" err="1" smtClean="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C</a:t>
                      </a:r>
                    </a:p>
                  </a:txBody>
                  <a:tcPr marL="68580" marR="68580" marT="0" marB="0" anchor="ctr"/>
                </a:tc>
                <a:tc>
                  <a:txBody>
                    <a:bodyPr/>
                    <a:lstStyle/>
                    <a:p>
                      <a:pPr algn="l">
                        <a:spcAft>
                          <a:spcPts val="0"/>
                        </a:spcAft>
                      </a:pPr>
                      <a:r>
                        <a:rPr lang="ja-JP" sz="1600" kern="100" dirty="0">
                          <a:effectLst/>
                          <a:latin typeface="ＭＳ ゴシック" panose="020B0609070205080204" pitchFamily="49" charset="-128"/>
                          <a:ea typeface="ＭＳ ゴシック" panose="020B0609070205080204" pitchFamily="49" charset="-128"/>
                        </a:rPr>
                        <a:t>　</a:t>
                      </a:r>
                      <a:r>
                        <a:rPr lang="ja-JP" sz="1600" kern="100" dirty="0" smtClean="0">
                          <a:effectLst/>
                          <a:latin typeface="ＭＳ ゴシック" panose="020B0609070205080204" pitchFamily="49" charset="-128"/>
                          <a:ea typeface="ＭＳ ゴシック" panose="020B0609070205080204" pitchFamily="49" charset="-128"/>
                        </a:rPr>
                        <a:t>事</a:t>
                      </a:r>
                      <a:r>
                        <a:rPr lang="ja-JP" sz="1600" kern="100" dirty="0">
                          <a:effectLst/>
                          <a:latin typeface="ＭＳ ゴシック" panose="020B0609070205080204" pitchFamily="49" charset="-128"/>
                          <a:ea typeface="ＭＳ ゴシック" panose="020B0609070205080204" pitchFamily="49" charset="-128"/>
                        </a:rPr>
                        <a:t>業者</a:t>
                      </a:r>
                      <a:r>
                        <a:rPr lang="ja-JP" sz="1600" kern="100" dirty="0" smtClean="0">
                          <a:effectLst/>
                          <a:latin typeface="ＭＳ ゴシック" panose="020B0609070205080204" pitchFamily="49" charset="-128"/>
                          <a:ea typeface="ＭＳ ゴシック" panose="020B0609070205080204" pitchFamily="49" charset="-128"/>
                        </a:rPr>
                        <a:t>の</a:t>
                      </a:r>
                      <a:r>
                        <a:rPr lang="ja-JP" altLang="en-US" sz="1600" kern="100" dirty="0" smtClean="0">
                          <a:effectLst/>
                          <a:latin typeface="ＭＳ ゴシック" panose="020B0609070205080204" pitchFamily="49" charset="-128"/>
                          <a:ea typeface="ＭＳ ゴシック" panose="020B0609070205080204" pitchFamily="49" charset="-128"/>
                        </a:rPr>
                        <a:t>評価結果が十分でない場合</a:t>
                      </a:r>
                      <a:r>
                        <a:rPr lang="ja-JP" sz="1600" kern="100" dirty="0" smtClean="0">
                          <a:effectLst/>
                          <a:latin typeface="ＭＳ ゴシック" panose="020B0609070205080204" pitchFamily="49" charset="-128"/>
                          <a:ea typeface="ＭＳ ゴシック" panose="020B0609070205080204" pitchFamily="49" charset="-128"/>
                        </a:rPr>
                        <a:t>に</a:t>
                      </a:r>
                      <a:r>
                        <a:rPr lang="ja-JP" altLang="en-US" sz="1600" kern="100" dirty="0" smtClean="0">
                          <a:effectLst/>
                          <a:latin typeface="ＭＳ ゴシック" panose="020B0609070205080204" pitchFamily="49" charset="-128"/>
                          <a:ea typeface="ＭＳ ゴシック" panose="020B0609070205080204" pitchFamily="49" charset="-128"/>
                        </a:rPr>
                        <a:t>は</a:t>
                      </a:r>
                      <a:r>
                        <a:rPr lang="ja-JP" sz="1600" kern="100" dirty="0" smtClean="0">
                          <a:effectLst/>
                          <a:latin typeface="ＭＳ ゴシック" panose="020B0609070205080204" pitchFamily="49" charset="-128"/>
                          <a:ea typeface="ＭＳ ゴシック" panose="020B0609070205080204" pitchFamily="49" charset="-128"/>
                        </a:rPr>
                        <a:t>、</a:t>
                      </a:r>
                      <a:r>
                        <a:rPr lang="ja-JP" altLang="en-US" sz="1600" kern="100" dirty="0" smtClean="0">
                          <a:effectLst/>
                          <a:latin typeface="ＭＳ ゴシック" panose="020B0609070205080204" pitchFamily="49" charset="-128"/>
                          <a:ea typeface="ＭＳ ゴシック" panose="020B0609070205080204" pitchFamily="49" charset="-128"/>
                        </a:rPr>
                        <a:t>取組みの見直しを促すことが重要となる。</a:t>
                      </a:r>
                      <a:endParaRPr lang="en-US" altLang="ja-JP" sz="1600" kern="100" dirty="0" smtClean="0">
                        <a:effectLst/>
                        <a:latin typeface="ＭＳ ゴシック" panose="020B0609070205080204" pitchFamily="49" charset="-128"/>
                        <a:ea typeface="ＭＳ ゴシック" panose="020B0609070205080204" pitchFamily="49" charset="-128"/>
                      </a:endParaRPr>
                    </a:p>
                    <a:p>
                      <a:pPr algn="l">
                        <a:spcAft>
                          <a:spcPts val="0"/>
                        </a:spcAft>
                      </a:pPr>
                      <a:r>
                        <a:rPr lang="ja-JP" altLang="en-US" sz="1600" kern="100" dirty="0" smtClean="0">
                          <a:effectLst/>
                          <a:latin typeface="ＭＳ ゴシック" panose="020B0609070205080204" pitchFamily="49" charset="-128"/>
                          <a:ea typeface="ＭＳ ゴシック" panose="020B0609070205080204" pitchFamily="49" charset="-128"/>
                        </a:rPr>
                        <a:t>　各評価項目について、</a:t>
                      </a:r>
                      <a:r>
                        <a:rPr lang="ja-JP" sz="1600" kern="100" dirty="0" smtClean="0">
                          <a:effectLst/>
                          <a:latin typeface="ＭＳ ゴシック" panose="020B0609070205080204" pitchFamily="49" charset="-128"/>
                          <a:ea typeface="ＭＳ ゴシック" panose="020B0609070205080204" pitchFamily="49" charset="-128"/>
                        </a:rPr>
                        <a:t>いずれ</a:t>
                      </a:r>
                      <a:r>
                        <a:rPr lang="ja-JP" sz="1600" kern="100" dirty="0">
                          <a:effectLst/>
                          <a:latin typeface="ＭＳ ゴシック" panose="020B0609070205080204" pitchFamily="49" charset="-128"/>
                          <a:ea typeface="ＭＳ ゴシック" panose="020B0609070205080204" pitchFamily="49" charset="-128"/>
                        </a:rPr>
                        <a:t>かが評価</a:t>
                      </a:r>
                      <a:r>
                        <a:rPr lang="en-US" sz="1600" kern="100" dirty="0" smtClean="0">
                          <a:effectLst/>
                          <a:latin typeface="ＭＳ ゴシック" panose="020B0609070205080204" pitchFamily="49" charset="-128"/>
                          <a:ea typeface="ＭＳ ゴシック" panose="020B0609070205080204" pitchFamily="49" charset="-128"/>
                        </a:rPr>
                        <a:t>B</a:t>
                      </a:r>
                      <a:r>
                        <a:rPr lang="ja-JP" altLang="en-US" sz="1600" kern="100" dirty="0" smtClean="0">
                          <a:effectLst/>
                          <a:latin typeface="ＭＳ ゴシック" panose="020B0609070205080204" pitchFamily="49" charset="-128"/>
                          <a:ea typeface="ＭＳ ゴシック" panose="020B0609070205080204" pitchFamily="49" charset="-128"/>
                        </a:rPr>
                        <a:t>以下</a:t>
                      </a:r>
                      <a:r>
                        <a:rPr lang="ja-JP" sz="1600" kern="100" dirty="0" smtClean="0">
                          <a:effectLst/>
                          <a:latin typeface="ＭＳ ゴシック" panose="020B0609070205080204" pitchFamily="49" charset="-128"/>
                          <a:ea typeface="ＭＳ ゴシック" panose="020B0609070205080204" pitchFamily="49" charset="-128"/>
                        </a:rPr>
                        <a:t>の</a:t>
                      </a:r>
                      <a:r>
                        <a:rPr lang="ja-JP" sz="1600" kern="100" dirty="0">
                          <a:effectLst/>
                          <a:latin typeface="ＭＳ ゴシック" panose="020B0609070205080204" pitchFamily="49" charset="-128"/>
                          <a:ea typeface="ＭＳ ゴシック" panose="020B0609070205080204" pitchFamily="49" charset="-128"/>
                        </a:rPr>
                        <a:t>場合には、助言すべき事項があると考えられる</a:t>
                      </a:r>
                      <a:r>
                        <a:rPr lang="ja-JP" sz="1600" kern="100" dirty="0" smtClean="0">
                          <a:effectLst/>
                          <a:latin typeface="ＭＳ ゴシック" panose="020B0609070205080204" pitchFamily="49" charset="-128"/>
                          <a:ea typeface="ＭＳ ゴシック" panose="020B0609070205080204" pitchFamily="49" charset="-128"/>
                        </a:rPr>
                        <a:t>。</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5493845"/>
                  </a:ext>
                </a:extLst>
              </a:tr>
            </a:tbl>
          </a:graphicData>
        </a:graphic>
      </p:graphicFrame>
      <p:sp>
        <p:nvSpPr>
          <p:cNvPr id="13" name="正方形/長方形 55"/>
          <p:cNvSpPr/>
          <p:nvPr/>
        </p:nvSpPr>
        <p:spPr>
          <a:xfrm>
            <a:off x="183848" y="3170423"/>
            <a:ext cx="976212"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a:solidFill>
                  <a:schemeClr val="bg1"/>
                </a:solidFill>
                <a:latin typeface="HGSｺﾞｼｯｸE" panose="020B0900000000000000" pitchFamily="50" charset="-128"/>
                <a:ea typeface="HGSｺﾞｼｯｸE" panose="020B0900000000000000" pitchFamily="50" charset="-128"/>
              </a:rPr>
              <a:t>報告</a:t>
            </a:r>
            <a:r>
              <a:rPr lang="ja-JP" altLang="en-US" sz="2000" dirty="0" smtClean="0">
                <a:solidFill>
                  <a:schemeClr val="bg1"/>
                </a:solidFill>
                <a:latin typeface="HGSｺﾞｼｯｸE" panose="020B0900000000000000" pitchFamily="50" charset="-128"/>
                <a:ea typeface="HGSｺﾞｼｯｸE" panose="020B0900000000000000" pitchFamily="50" charset="-128"/>
              </a:rPr>
              <a:t>書</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11" name="角丸四角形吹き出し 10"/>
          <p:cNvSpPr/>
          <p:nvPr/>
        </p:nvSpPr>
        <p:spPr>
          <a:xfrm>
            <a:off x="4841542" y="3016873"/>
            <a:ext cx="5939051" cy="450565"/>
          </a:xfrm>
          <a:prstGeom prst="wedgeRoundRectCallout">
            <a:avLst>
              <a:gd name="adj1" fmla="val 43723"/>
              <a:gd name="adj2" fmla="val -8695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他の事業者の参考となるよう、助言の内容は公表（共有）する</a:t>
            </a:r>
            <a:endParaRPr kumimoji="1" lang="ja-JP" altLang="en-US" sz="1600" dirty="0">
              <a:solidFill>
                <a:schemeClr val="tx1"/>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1493933859"/>
              </p:ext>
            </p:extLst>
          </p:nvPr>
        </p:nvGraphicFramePr>
        <p:xfrm>
          <a:off x="163376" y="3570533"/>
          <a:ext cx="11835279" cy="1844040"/>
        </p:xfrm>
        <a:graphic>
          <a:graphicData uri="http://schemas.openxmlformats.org/drawingml/2006/table">
            <a:tbl>
              <a:tblPr firstRow="1" bandRow="1">
                <a:tableStyleId>{5C22544A-7EE6-4342-B048-85BDC9FD1C3A}</a:tableStyleId>
              </a:tblPr>
              <a:tblGrid>
                <a:gridCol w="655489">
                  <a:extLst>
                    <a:ext uri="{9D8B030D-6E8A-4147-A177-3AD203B41FA5}">
                      <a16:colId xmlns:a16="http://schemas.microsoft.com/office/drawing/2014/main" val="2502669407"/>
                    </a:ext>
                  </a:extLst>
                </a:gridCol>
                <a:gridCol w="2934268">
                  <a:extLst>
                    <a:ext uri="{9D8B030D-6E8A-4147-A177-3AD203B41FA5}">
                      <a16:colId xmlns:a16="http://schemas.microsoft.com/office/drawing/2014/main" val="1283912219"/>
                    </a:ext>
                  </a:extLst>
                </a:gridCol>
                <a:gridCol w="8245522">
                  <a:extLst>
                    <a:ext uri="{9D8B030D-6E8A-4147-A177-3AD203B41FA5}">
                      <a16:colId xmlns:a16="http://schemas.microsoft.com/office/drawing/2014/main" val="317731443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800" b="0" kern="100" dirty="0" smtClean="0">
                          <a:effectLst/>
                          <a:latin typeface="HGSｺﾞｼｯｸE" panose="020B0900000000000000" pitchFamily="50" charset="-128"/>
                          <a:ea typeface="HGSｺﾞｼｯｸE" panose="020B0900000000000000" pitchFamily="50" charset="-128"/>
                        </a:rPr>
                        <a:t>種類</a:t>
                      </a:r>
                      <a:endParaRPr lang="ja-JP" altLang="ja-JP" sz="1800" b="0" kern="100" dirty="0" smtClean="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800" b="0" kern="100" dirty="0" smtClean="0">
                          <a:effectLst/>
                          <a:latin typeface="HGSｺﾞｼｯｸE" panose="020B0900000000000000" pitchFamily="50" charset="-128"/>
                          <a:ea typeface="HGSｺﾞｼｯｸE" panose="020B0900000000000000" pitchFamily="50" charset="-128"/>
                        </a:rPr>
                        <a:t>条件</a:t>
                      </a:r>
                      <a:endParaRPr lang="ja-JP" altLang="ja-JP" sz="1800" b="0" kern="100" dirty="0" smtClean="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800" b="0" kern="100" dirty="0" smtClean="0">
                          <a:effectLst/>
                          <a:latin typeface="HGSｺﾞｼｯｸE" panose="020B0900000000000000" pitchFamily="50" charset="-128"/>
                          <a:ea typeface="HGSｺﾞｼｯｸE" panose="020B0900000000000000" pitchFamily="50" charset="-128"/>
                        </a:rPr>
                        <a:t>理由</a:t>
                      </a:r>
                      <a:endParaRPr lang="ja-JP" altLang="ja-JP" sz="1800" b="0" kern="100" dirty="0" smtClean="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a:tc>
                <a:extLst>
                  <a:ext uri="{0D108BD9-81ED-4DB2-BD59-A6C34878D82A}">
                    <a16:rowId xmlns:a16="http://schemas.microsoft.com/office/drawing/2014/main" val="3580759944"/>
                  </a:ext>
                </a:extLst>
              </a:tr>
              <a:tr h="370840">
                <a:tc>
                  <a:txBody>
                    <a:bodyPr/>
                    <a:lstStyle/>
                    <a:p>
                      <a:pPr algn="ctr">
                        <a:spcAft>
                          <a:spcPts val="0"/>
                        </a:spcAft>
                      </a:pPr>
                      <a:r>
                        <a:rPr lang="ja-JP" sz="1800" b="0" kern="100" dirty="0">
                          <a:effectLst/>
                          <a:latin typeface="HGSｺﾞｼｯｸE" panose="020B0900000000000000" pitchFamily="50" charset="-128"/>
                          <a:ea typeface="HGSｺﾞｼｯｸE" panose="020B0900000000000000" pitchFamily="50" charset="-128"/>
                        </a:rPr>
                        <a:t>表彰</a:t>
                      </a:r>
                      <a:endParaRPr lang="ja-JP" sz="1800" b="0" kern="100" dirty="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各評価項目がすべて</a:t>
                      </a:r>
                      <a:r>
                        <a:rPr lang="en-US" altLang="ja-JP"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A</a:t>
                      </a:r>
                      <a:r>
                        <a:rPr lang="ja-JP" altLang="en-US"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の事業者のうち、特に優れた取組みを実施した事業者</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tc>
                  <a:txBody>
                    <a:bodyPr/>
                    <a:lstStyle/>
                    <a:p>
                      <a:pPr indent="133350" algn="l">
                        <a:spcAft>
                          <a:spcPts val="0"/>
                        </a:spcAft>
                      </a:pPr>
                      <a:r>
                        <a:rPr lang="ja-JP" sz="1600" kern="100" dirty="0" smtClean="0">
                          <a:effectLst/>
                          <a:latin typeface="ＭＳ ゴシック" panose="020B0609070205080204" pitchFamily="49" charset="-128"/>
                          <a:ea typeface="ＭＳ ゴシック" panose="020B0609070205080204" pitchFamily="49" charset="-128"/>
                        </a:rPr>
                        <a:t>表彰は</a:t>
                      </a:r>
                      <a:r>
                        <a:rPr lang="ja-JP" altLang="en-US" sz="1600" kern="100" dirty="0" smtClean="0">
                          <a:effectLst/>
                          <a:latin typeface="ＭＳ ゴシック" panose="020B0609070205080204" pitchFamily="49" charset="-128"/>
                          <a:ea typeface="ＭＳ ゴシック" panose="020B0609070205080204" pitchFamily="49" charset="-128"/>
                        </a:rPr>
                        <a:t>、</a:t>
                      </a:r>
                      <a:r>
                        <a:rPr lang="ja-JP" sz="1600" kern="100" dirty="0" smtClean="0">
                          <a:effectLst/>
                          <a:latin typeface="ＭＳ ゴシック" panose="020B0609070205080204" pitchFamily="49" charset="-128"/>
                          <a:ea typeface="ＭＳ ゴシック" panose="020B0609070205080204" pitchFamily="49" charset="-128"/>
                        </a:rPr>
                        <a:t>特</a:t>
                      </a:r>
                      <a:r>
                        <a:rPr lang="ja-JP" sz="1600" kern="100" dirty="0">
                          <a:effectLst/>
                          <a:latin typeface="ＭＳ ゴシック" panose="020B0609070205080204" pitchFamily="49" charset="-128"/>
                          <a:ea typeface="ＭＳ ゴシック" panose="020B0609070205080204" pitchFamily="49" charset="-128"/>
                        </a:rPr>
                        <a:t>に優れた事業者を顕彰するもの</a:t>
                      </a:r>
                      <a:r>
                        <a:rPr lang="ja-JP" sz="1600" kern="100" dirty="0" smtClean="0">
                          <a:effectLst/>
                          <a:latin typeface="ＭＳ ゴシック" panose="020B0609070205080204" pitchFamily="49" charset="-128"/>
                          <a:ea typeface="ＭＳ ゴシック" panose="020B0609070205080204" pitchFamily="49" charset="-128"/>
                        </a:rPr>
                        <a:t>であ</a:t>
                      </a:r>
                      <a:r>
                        <a:rPr lang="ja-JP" altLang="en-US" sz="1600" kern="100" dirty="0" smtClean="0">
                          <a:effectLst/>
                          <a:latin typeface="ＭＳ ゴシック" panose="020B0609070205080204" pitchFamily="49" charset="-128"/>
                          <a:ea typeface="ＭＳ ゴシック" panose="020B0609070205080204" pitchFamily="49" charset="-128"/>
                        </a:rPr>
                        <a:t>ることから</a:t>
                      </a:r>
                      <a:r>
                        <a:rPr lang="ja-JP" sz="1600" kern="100" dirty="0" smtClean="0">
                          <a:effectLst/>
                          <a:latin typeface="ＭＳ ゴシック" panose="020B0609070205080204" pitchFamily="49" charset="-128"/>
                          <a:ea typeface="ＭＳ ゴシック" panose="020B0609070205080204" pitchFamily="49" charset="-128"/>
                        </a:rPr>
                        <a:t>、各評価</a:t>
                      </a:r>
                      <a:r>
                        <a:rPr lang="ja-JP" sz="1600" kern="100" dirty="0">
                          <a:effectLst/>
                          <a:latin typeface="ＭＳ ゴシック" panose="020B0609070205080204" pitchFamily="49" charset="-128"/>
                          <a:ea typeface="ＭＳ ゴシック" panose="020B0609070205080204" pitchFamily="49" charset="-128"/>
                        </a:rPr>
                        <a:t>項目のすべてが最</a:t>
                      </a:r>
                      <a:r>
                        <a:rPr lang="ja-JP" sz="1600" kern="100" dirty="0" smtClean="0">
                          <a:effectLst/>
                          <a:latin typeface="ＭＳ ゴシック" panose="020B0609070205080204" pitchFamily="49" charset="-128"/>
                          <a:ea typeface="ＭＳ ゴシック" panose="020B0609070205080204" pitchFamily="49" charset="-128"/>
                        </a:rPr>
                        <a:t>高評価</a:t>
                      </a:r>
                      <a:r>
                        <a:rPr lang="en-US" altLang="ja-JP" sz="1600" kern="100" dirty="0" smtClean="0">
                          <a:effectLst/>
                          <a:latin typeface="ＭＳ ゴシック" panose="020B0609070205080204" pitchFamily="49" charset="-128"/>
                          <a:ea typeface="ＭＳ ゴシック" panose="020B0609070205080204" pitchFamily="49" charset="-128"/>
                        </a:rPr>
                        <a:t>A</a:t>
                      </a:r>
                      <a:r>
                        <a:rPr lang="ja-JP" altLang="en-US" sz="1600" kern="100" dirty="0" smtClean="0">
                          <a:effectLst/>
                          <a:latin typeface="ＭＳ ゴシック" panose="020B0609070205080204" pitchFamily="49" charset="-128"/>
                          <a:ea typeface="ＭＳ ゴシック" panose="020B0609070205080204" pitchFamily="49" charset="-128"/>
                        </a:rPr>
                        <a:t>の</a:t>
                      </a:r>
                      <a:r>
                        <a:rPr lang="ja-JP" sz="1600" kern="100" dirty="0" smtClean="0">
                          <a:effectLst/>
                          <a:latin typeface="ＭＳ ゴシック" panose="020B0609070205080204" pitchFamily="49" charset="-128"/>
                          <a:ea typeface="ＭＳ ゴシック" panose="020B0609070205080204" pitchFamily="49" charset="-128"/>
                        </a:rPr>
                        <a:t>事業者</a:t>
                      </a:r>
                      <a:r>
                        <a:rPr lang="ja-JP" altLang="en-US" sz="1600" kern="100" dirty="0" smtClean="0">
                          <a:effectLst/>
                          <a:latin typeface="ＭＳ ゴシック" panose="020B0609070205080204" pitchFamily="49" charset="-128"/>
                          <a:ea typeface="ＭＳ ゴシック" panose="020B0609070205080204" pitchFamily="49" charset="-128"/>
                        </a:rPr>
                        <a:t>のうち、特に優れた取組みを実施した事業者</a:t>
                      </a:r>
                      <a:r>
                        <a:rPr lang="ja-JP" altLang="en-US"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を対象とする。</a:t>
                      </a:r>
                      <a:endParaRPr lang="ja-JP" altLang="en-US" sz="1600" kern="100" dirty="0" smtClean="0">
                        <a:effectLst/>
                        <a:latin typeface="ＭＳ ゴシック" panose="020B0609070205080204" pitchFamily="49" charset="-128"/>
                        <a:ea typeface="ＭＳ ゴシック" panose="020B0609070205080204" pitchFamily="49" charset="-128"/>
                      </a:endParaRPr>
                    </a:p>
                  </a:txBody>
                  <a:tcPr marL="68580" marR="68580" marT="0" marB="0" anchor="ctr"/>
                </a:tc>
                <a:extLst>
                  <a:ext uri="{0D108BD9-81ED-4DB2-BD59-A6C34878D82A}">
                    <a16:rowId xmlns:a16="http://schemas.microsoft.com/office/drawing/2014/main" val="1731466106"/>
                  </a:ext>
                </a:extLst>
              </a:tr>
              <a:tr h="370840">
                <a:tc>
                  <a:txBody>
                    <a:bodyPr/>
                    <a:lstStyle/>
                    <a:p>
                      <a:pPr algn="ctr">
                        <a:spcAft>
                          <a:spcPts val="0"/>
                        </a:spcAft>
                      </a:pPr>
                      <a:r>
                        <a:rPr lang="ja-JP" sz="1800" b="0" kern="100" dirty="0">
                          <a:effectLst/>
                          <a:latin typeface="HGSｺﾞｼｯｸE" panose="020B0900000000000000" pitchFamily="50" charset="-128"/>
                          <a:ea typeface="HGSｺﾞｼｯｸE" panose="020B0900000000000000" pitchFamily="50" charset="-128"/>
                        </a:rPr>
                        <a:t>公表</a:t>
                      </a:r>
                      <a:endParaRPr lang="ja-JP" sz="1800" b="0" kern="100" dirty="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各評価項目のいずれかが</a:t>
                      </a:r>
                      <a:r>
                        <a:rPr lang="en-US" altLang="ja-JP"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A</a:t>
                      </a:r>
                    </a:p>
                  </a:txBody>
                  <a:tcPr marL="68580" marR="68580" marT="0" marB="0" anchor="ctr"/>
                </a:tc>
                <a:tc>
                  <a:txBody>
                    <a:bodyPr/>
                    <a:lstStyle/>
                    <a:p>
                      <a:pPr indent="133350" algn="l">
                        <a:spcAft>
                          <a:spcPts val="0"/>
                        </a:spcAft>
                      </a:pPr>
                      <a:r>
                        <a:rPr lang="ja-JP" altLang="en-US"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上記と同じ</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50408032"/>
                  </a:ext>
                </a:extLst>
              </a:tr>
              <a:tr h="370840">
                <a:tc>
                  <a:txBody>
                    <a:bodyPr/>
                    <a:lstStyle/>
                    <a:p>
                      <a:pPr algn="ctr">
                        <a:spcAft>
                          <a:spcPts val="0"/>
                        </a:spcAft>
                      </a:pPr>
                      <a:r>
                        <a:rPr lang="ja-JP" sz="1800" b="0" kern="100" dirty="0">
                          <a:effectLst/>
                          <a:latin typeface="HGSｺﾞｼｯｸE" panose="020B0900000000000000" pitchFamily="50" charset="-128"/>
                          <a:ea typeface="HGSｺﾞｼｯｸE" panose="020B0900000000000000" pitchFamily="50" charset="-128"/>
                        </a:rPr>
                        <a:t>助言</a:t>
                      </a:r>
                      <a:endParaRPr lang="ja-JP" sz="1800" b="0" kern="100" dirty="0">
                        <a:effectLst/>
                        <a:latin typeface="HGSｺﾞｼｯｸE" panose="020B0900000000000000" pitchFamily="50" charset="-128"/>
                        <a:ea typeface="HGSｺﾞｼｯｸE" panose="020B09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各評価項目のいずれかが</a:t>
                      </a:r>
                      <a:r>
                        <a:rPr lang="en-US" altLang="ja-JP"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B</a:t>
                      </a:r>
                      <a:r>
                        <a:rPr lang="ja-JP" altLang="en-US" sz="1600" kern="100" dirty="0" err="1" smtClean="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C</a:t>
                      </a:r>
                    </a:p>
                  </a:txBody>
                  <a:tcPr marL="68580" marR="68580" marT="0" marB="0" anchor="ctr"/>
                </a:tc>
                <a:tc>
                  <a:txBody>
                    <a:bodyPr/>
                    <a:lstStyle/>
                    <a:p>
                      <a:pPr algn="l">
                        <a:spcAft>
                          <a:spcPts val="0"/>
                        </a:spcAft>
                      </a:pPr>
                      <a:r>
                        <a:rPr lang="ja-JP" altLang="en-US" sz="16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 上記と同じ</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5493845"/>
                  </a:ext>
                </a:extLst>
              </a:tr>
            </a:tbl>
          </a:graphicData>
        </a:graphic>
      </p:graphicFrame>
      <p:sp>
        <p:nvSpPr>
          <p:cNvPr id="14" name="角丸四角形吹き出し 13"/>
          <p:cNvSpPr/>
          <p:nvPr/>
        </p:nvSpPr>
        <p:spPr>
          <a:xfrm>
            <a:off x="7039968" y="5449751"/>
            <a:ext cx="4958687" cy="450565"/>
          </a:xfrm>
          <a:prstGeom prst="wedgeRoundRectCallout">
            <a:avLst>
              <a:gd name="adj1" fmla="val -54528"/>
              <a:gd name="adj2" fmla="val -25052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例）削減率が県の目標達成よりも高い水準にある等</a:t>
            </a:r>
            <a:endParaRPr kumimoji="1" lang="ja-JP" altLang="en-US" sz="1600" dirty="0">
              <a:solidFill>
                <a:schemeClr val="tx1"/>
              </a:solidFill>
            </a:endParaRPr>
          </a:p>
        </p:txBody>
      </p:sp>
    </p:spTree>
    <p:extLst>
      <p:ext uri="{BB962C8B-B14F-4D97-AF65-F5344CB8AC3E}">
        <p14:creationId xmlns:p14="http://schemas.microsoft.com/office/powerpoint/2010/main" val="24526719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8314" y="2369091"/>
            <a:ext cx="6946710"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インセンティブ</a:t>
            </a:r>
            <a:endParaRPr lang="ja-JP" altLang="en-US" sz="4000" dirty="0"/>
          </a:p>
        </p:txBody>
      </p:sp>
      <p:sp>
        <p:nvSpPr>
          <p:cNvPr id="6" name="正方形/長方形 55"/>
          <p:cNvSpPr/>
          <p:nvPr/>
        </p:nvSpPr>
        <p:spPr>
          <a:xfrm>
            <a:off x="163376" y="3191825"/>
            <a:ext cx="1092217"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lvl="0" algn="ctr">
              <a:defRPr>
                <a:latin typeface="ＭＳ ゴシック"/>
                <a:ea typeface="ＭＳ ゴシック"/>
                <a:cs typeface="ＭＳ ゴシック"/>
                <a:sym typeface="ＭＳ ゴシック"/>
              </a:defRPr>
            </a:pPr>
            <a:r>
              <a:rPr lang="ja-JP" altLang="en-US" sz="2000" noProof="0" dirty="0">
                <a:solidFill>
                  <a:prstClr val="white"/>
                </a:solidFill>
                <a:latin typeface="HGSｺﾞｼｯｸE" panose="020B0900000000000000" pitchFamily="50" charset="-128"/>
                <a:ea typeface="HGSｺﾞｼｯｸE" panose="020B0900000000000000" pitchFamily="50" charset="-128"/>
                <a:sym typeface="ＭＳ ゴシック"/>
              </a:rPr>
              <a:t>考え方</a:t>
            </a:r>
            <a:endParaRPr kumimoji="1" sz="200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endParaRPr>
          </a:p>
        </p:txBody>
      </p:sp>
      <p:sp>
        <p:nvSpPr>
          <p:cNvPr id="7" name="テキスト ボックス 6"/>
          <p:cNvSpPr txBox="1"/>
          <p:nvPr/>
        </p:nvSpPr>
        <p:spPr>
          <a:xfrm>
            <a:off x="163377" y="3606189"/>
            <a:ext cx="11846256" cy="584775"/>
          </a:xfrm>
          <a:prstGeom prst="rect">
            <a:avLst/>
          </a:prstGeom>
          <a:solidFill>
            <a:schemeClr val="bg1">
              <a:lumMod val="95000"/>
            </a:schemeClr>
          </a:solidFill>
          <a:ln>
            <a:solidFill>
              <a:schemeClr val="tx1"/>
            </a:solidFill>
            <a:prstDash val="solid"/>
          </a:ln>
        </p:spPr>
        <p:txBody>
          <a:bodyPr wrap="square" rtlCol="0">
            <a:spAutoFit/>
          </a:bodyPr>
          <a:lstStyle/>
          <a:p>
            <a:pPr marL="342900" indent="-34290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温室</a:t>
            </a:r>
            <a:r>
              <a:rPr lang="ja-JP" altLang="en-US" sz="1600" dirty="0">
                <a:latin typeface="ＭＳ ゴシック" panose="020B0609070205080204" pitchFamily="49" charset="-128"/>
                <a:ea typeface="ＭＳ ゴシック" panose="020B0609070205080204" pitchFamily="49" charset="-128"/>
              </a:rPr>
              <a:t>効果ガス削減に向けた取組みには費用を</a:t>
            </a:r>
            <a:r>
              <a:rPr lang="ja-JP" altLang="en-US" sz="1600" dirty="0" smtClean="0">
                <a:latin typeface="ＭＳ ゴシック" panose="020B0609070205080204" pitchFamily="49" charset="-128"/>
                <a:ea typeface="ＭＳ ゴシック" panose="020B0609070205080204" pitchFamily="49" charset="-128"/>
              </a:rPr>
              <a:t>要することから、積極的な取組みを後押しするため、融資、補助金等、多角的な支援策を計画</a:t>
            </a:r>
            <a:r>
              <a:rPr lang="ja-JP" altLang="en-US" sz="1600" dirty="0">
                <a:latin typeface="ＭＳ ゴシック" panose="020B0609070205080204" pitchFamily="49" charset="-128"/>
                <a:ea typeface="ＭＳ ゴシック" panose="020B0609070205080204" pitchFamily="49" charset="-128"/>
              </a:rPr>
              <a:t>段階</a:t>
            </a:r>
            <a:r>
              <a:rPr lang="ja-JP" altLang="en-US" sz="1600" dirty="0" smtClean="0">
                <a:latin typeface="ＭＳ ゴシック" panose="020B0609070205080204" pitchFamily="49" charset="-128"/>
                <a:ea typeface="ＭＳ ゴシック" panose="020B0609070205080204" pitchFamily="49" charset="-128"/>
              </a:rPr>
              <a:t>で講じる。</a:t>
            </a:r>
            <a:endParaRPr lang="en-US" altLang="ja-JP" sz="1600" dirty="0" smtClean="0">
              <a:latin typeface="ＭＳ ゴシック" panose="020B0609070205080204" pitchFamily="49" charset="-128"/>
              <a:ea typeface="ＭＳ ゴシック" panose="020B0609070205080204" pitchFamily="49" charset="-128"/>
            </a:endParaRPr>
          </a:p>
        </p:txBody>
      </p:sp>
      <p:sp>
        <p:nvSpPr>
          <p:cNvPr id="8" name="正方形/長方形 55"/>
          <p:cNvSpPr/>
          <p:nvPr/>
        </p:nvSpPr>
        <p:spPr>
          <a:xfrm>
            <a:off x="163377" y="5675034"/>
            <a:ext cx="5923524"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a:solidFill>
                  <a:schemeClr val="bg1"/>
                </a:solidFill>
                <a:latin typeface="HGSｺﾞｼｯｸE" panose="020B0900000000000000" pitchFamily="50" charset="-128"/>
                <a:ea typeface="HGSｺﾞｼｯｸE" panose="020B0900000000000000" pitchFamily="50" charset="-128"/>
              </a:rPr>
              <a:t>岐阜県地球温暖化防止・気候変動適応</a:t>
            </a:r>
            <a:r>
              <a:rPr lang="ja-JP" altLang="en-US" sz="2000" dirty="0" smtClean="0">
                <a:solidFill>
                  <a:schemeClr val="bg1"/>
                </a:solidFill>
                <a:latin typeface="HGSｺﾞｼｯｸE" panose="020B0900000000000000" pitchFamily="50" charset="-128"/>
                <a:ea typeface="HGSｺﾞｼｯｸE" panose="020B0900000000000000" pitchFamily="50" charset="-128"/>
              </a:rPr>
              <a:t>計画（再掲）</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9" name="テキスト ボックス 8"/>
          <p:cNvSpPr txBox="1"/>
          <p:nvPr/>
        </p:nvSpPr>
        <p:spPr>
          <a:xfrm>
            <a:off x="163377" y="6075144"/>
            <a:ext cx="11846256" cy="646331"/>
          </a:xfrm>
          <a:prstGeom prst="rect">
            <a:avLst/>
          </a:prstGeom>
          <a:solidFill>
            <a:srgbClr val="FFCCCC"/>
          </a:solidFill>
          <a:ln>
            <a:solidFill>
              <a:schemeClr val="tx1"/>
            </a:solidFill>
          </a:ln>
        </p:spPr>
        <p:txBody>
          <a:bodyPr wrap="square" rtlCol="0">
            <a:spAutoFit/>
          </a:bodyPr>
          <a:lstStyle/>
          <a:p>
            <a:r>
              <a:rPr lang="ja-JP" altLang="en-US" dirty="0" smtClean="0">
                <a:latin typeface="游ゴシック" panose="020B0400000000000000" pitchFamily="50" charset="-128"/>
              </a:rPr>
              <a:t>　計画書</a:t>
            </a:r>
            <a:r>
              <a:rPr lang="ja-JP" altLang="en-US" dirty="0">
                <a:latin typeface="游ゴシック" panose="020B0400000000000000" pitchFamily="50" charset="-128"/>
              </a:rPr>
              <a:t>等は、計画内容や温室効果ガス排出量削減状況等</a:t>
            </a:r>
            <a:r>
              <a:rPr lang="ja-JP" altLang="en-US" dirty="0" smtClean="0">
                <a:latin typeface="游ゴシック" panose="020B0400000000000000" pitchFamily="50" charset="-128"/>
              </a:rPr>
              <a:t>の評価・公表を行い、積極的</a:t>
            </a:r>
            <a:r>
              <a:rPr lang="ja-JP" altLang="en-US" dirty="0">
                <a:latin typeface="游ゴシック" panose="020B0400000000000000" pitchFamily="50" charset="-128"/>
              </a:rPr>
              <a:t>に温室効果ガス排出削減に取り組めるよう優良事業者に対する顕彰制度や</a:t>
            </a:r>
            <a:r>
              <a:rPr lang="ja-JP" altLang="en-US" b="1" dirty="0">
                <a:solidFill>
                  <a:srgbClr val="FF0000"/>
                </a:solidFill>
                <a:latin typeface="游ゴシック" panose="020B0400000000000000" pitchFamily="50" charset="-128"/>
              </a:rPr>
              <a:t>優遇施策の創設を</a:t>
            </a:r>
            <a:r>
              <a:rPr lang="ja-JP" altLang="en-US" b="1" dirty="0" smtClean="0">
                <a:solidFill>
                  <a:srgbClr val="FF0000"/>
                </a:solidFill>
                <a:latin typeface="游ゴシック" panose="020B0400000000000000" pitchFamily="50" charset="-128"/>
              </a:rPr>
              <a:t>検討</a:t>
            </a:r>
            <a:endParaRPr lang="en-US" altLang="ja-JP" b="1" dirty="0" smtClean="0">
              <a:solidFill>
                <a:srgbClr val="FF0000"/>
              </a:solidFill>
              <a:latin typeface="游ゴシック" panose="020B0400000000000000" pitchFamily="50" charset="-128"/>
            </a:endParaRPr>
          </a:p>
        </p:txBody>
      </p:sp>
      <p:sp>
        <p:nvSpPr>
          <p:cNvPr id="4" name="スライド番号プレースホルダー 3"/>
          <p:cNvSpPr>
            <a:spLocks noGrp="1"/>
          </p:cNvSpPr>
          <p:nvPr>
            <p:ph type="sldNum" sz="quarter" idx="12"/>
          </p:nvPr>
        </p:nvSpPr>
        <p:spPr/>
        <p:txBody>
          <a:bodyPr/>
          <a:lstStyle/>
          <a:p>
            <a:fld id="{86CB4B4D-7CA3-9044-876B-883B54F8677D}" type="slidenum">
              <a:rPr lang="en-US" altLang="ja-JP" smtClean="0"/>
              <a:t>29</a:t>
            </a:fld>
            <a:endParaRPr lang="ja-JP" altLang="en-US"/>
          </a:p>
        </p:txBody>
      </p:sp>
      <p:sp>
        <p:nvSpPr>
          <p:cNvPr id="10" name="正方形/長方形 55"/>
          <p:cNvSpPr/>
          <p:nvPr/>
        </p:nvSpPr>
        <p:spPr>
          <a:xfrm>
            <a:off x="163376" y="4312187"/>
            <a:ext cx="1897436"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lvl="0" algn="ctr">
              <a:defRPr>
                <a:latin typeface="ＭＳ ゴシック"/>
                <a:ea typeface="ＭＳ ゴシック"/>
                <a:cs typeface="ＭＳ ゴシック"/>
                <a:sym typeface="ＭＳ ゴシック"/>
              </a:defRPr>
            </a:pPr>
            <a:r>
              <a:rPr lang="ja-JP" altLang="en-US" sz="2000" dirty="0" smtClean="0">
                <a:solidFill>
                  <a:prstClr val="white"/>
                </a:solidFill>
                <a:latin typeface="HGSｺﾞｼｯｸE" panose="020B0900000000000000" pitchFamily="50" charset="-128"/>
                <a:ea typeface="HGSｺﾞｼｯｸE" panose="020B0900000000000000" pitchFamily="50" charset="-128"/>
                <a:sym typeface="ＭＳ ゴシック"/>
              </a:rPr>
              <a:t>インセンティブ</a:t>
            </a:r>
            <a:endParaRPr kumimoji="1" sz="200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endParaRPr>
          </a:p>
        </p:txBody>
      </p:sp>
      <p:sp>
        <p:nvSpPr>
          <p:cNvPr id="13" name="テキスト ボックス 12"/>
          <p:cNvSpPr txBox="1"/>
          <p:nvPr/>
        </p:nvSpPr>
        <p:spPr>
          <a:xfrm>
            <a:off x="163376" y="4726551"/>
            <a:ext cx="3535167" cy="830997"/>
          </a:xfrm>
          <a:prstGeom prst="rect">
            <a:avLst/>
          </a:prstGeom>
          <a:solidFill>
            <a:schemeClr val="bg1">
              <a:lumMod val="95000"/>
            </a:schemeClr>
          </a:solidFill>
          <a:ln>
            <a:solidFill>
              <a:schemeClr val="tx1"/>
            </a:solidFill>
            <a:prstDash val="solid"/>
          </a:ln>
        </p:spPr>
        <p:txBody>
          <a:bodyPr wrap="square" rtlCol="0">
            <a:spAutoFit/>
          </a:bodyPr>
          <a:lstStyle/>
          <a:p>
            <a:r>
              <a:rPr lang="ja-JP" altLang="en-US" sz="1600" dirty="0" smtClean="0">
                <a:latin typeface="ＭＳ ゴシック" panose="020B0609070205080204" pitchFamily="49" charset="-128"/>
                <a:ea typeface="ＭＳ ゴシック" panose="020B0609070205080204" pitchFamily="49" charset="-128"/>
              </a:rPr>
              <a:t>関係</a:t>
            </a:r>
            <a:r>
              <a:rPr lang="ja-JP" altLang="en-US" sz="1600" dirty="0">
                <a:latin typeface="ＭＳ ゴシック" panose="020B0609070205080204" pitchFamily="49" charset="-128"/>
                <a:ea typeface="ＭＳ ゴシック" panose="020B0609070205080204" pitchFamily="49" charset="-128"/>
              </a:rPr>
              <a:t>部局</a:t>
            </a:r>
            <a:r>
              <a:rPr lang="ja-JP" altLang="en-US" sz="1600" dirty="0" smtClean="0">
                <a:latin typeface="ＭＳ ゴシック" panose="020B0609070205080204" pitchFamily="49" charset="-128"/>
                <a:ea typeface="ＭＳ ゴシック" panose="020B0609070205080204" pitchFamily="49" charset="-128"/>
              </a:rPr>
              <a:t>と協議中のインセンティブ</a:t>
            </a:r>
            <a:endParaRPr lang="en-US" altLang="ja-JP" sz="1600" dirty="0" smtClean="0">
              <a:latin typeface="ＭＳ ゴシック" panose="020B0609070205080204" pitchFamily="49" charset="-128"/>
              <a:ea typeface="ＭＳ ゴシック" panose="020B0609070205080204" pitchFamily="49" charset="-128"/>
            </a:endParaRPr>
          </a:p>
          <a:p>
            <a:pPr marL="342900" indent="-34290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県</a:t>
            </a:r>
            <a:r>
              <a:rPr lang="ja-JP" altLang="en-US" sz="1600" dirty="0">
                <a:latin typeface="ＭＳ ゴシック" panose="020B0609070205080204" pitchFamily="49" charset="-128"/>
                <a:ea typeface="ＭＳ ゴシック" panose="020B0609070205080204" pitchFamily="49" charset="-128"/>
              </a:rPr>
              <a:t>制度融資</a:t>
            </a:r>
          </a:p>
          <a:p>
            <a:pPr marL="342900" indent="-342900">
              <a:buFont typeface="Wingdings" panose="05000000000000000000" pitchFamily="2" charset="2"/>
              <a:buChar char="Ø"/>
            </a:pPr>
            <a:r>
              <a:rPr lang="ja-JP" altLang="en-US" sz="1600" dirty="0">
                <a:latin typeface="ＭＳ ゴシック" panose="020B0609070205080204" pitchFamily="49" charset="-128"/>
                <a:ea typeface="ＭＳ ゴシック" panose="020B0609070205080204" pitchFamily="49" charset="-128"/>
              </a:rPr>
              <a:t>各種補助</a:t>
            </a:r>
            <a:r>
              <a:rPr lang="ja-JP" altLang="en-US" sz="1600" dirty="0" smtClean="0">
                <a:latin typeface="ＭＳ ゴシック" panose="020B0609070205080204" pitchFamily="49" charset="-128"/>
                <a:ea typeface="ＭＳ ゴシック" panose="020B0609070205080204" pitchFamily="49" charset="-128"/>
              </a:rPr>
              <a:t>金</a:t>
            </a:r>
            <a:endParaRPr lang="en-US" altLang="ja-JP" sz="1600" dirty="0" smtClean="0">
              <a:latin typeface="ＭＳ ゴシック" panose="020B0609070205080204" pitchFamily="49" charset="-128"/>
              <a:ea typeface="ＭＳ ゴシック" panose="020B0609070205080204" pitchFamily="49" charset="-128"/>
            </a:endParaRPr>
          </a:p>
        </p:txBody>
      </p:sp>
      <p:sp>
        <p:nvSpPr>
          <p:cNvPr id="14" name="正方形/長方形 55"/>
          <p:cNvSpPr/>
          <p:nvPr/>
        </p:nvSpPr>
        <p:spPr>
          <a:xfrm>
            <a:off x="4175818" y="4312187"/>
            <a:ext cx="1092217"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lvl="0" algn="ctr">
              <a:defRPr>
                <a:latin typeface="ＭＳ ゴシック"/>
                <a:ea typeface="ＭＳ ゴシック"/>
                <a:cs typeface="ＭＳ ゴシック"/>
                <a:sym typeface="ＭＳ ゴシック"/>
              </a:defRPr>
            </a:pPr>
            <a:r>
              <a:rPr lang="ja-JP" altLang="en-US" sz="2000" dirty="0">
                <a:solidFill>
                  <a:prstClr val="white"/>
                </a:solidFill>
                <a:latin typeface="HGSｺﾞｼｯｸE" panose="020B0900000000000000" pitchFamily="50" charset="-128"/>
                <a:ea typeface="HGSｺﾞｼｯｸE" panose="020B0900000000000000" pitchFamily="50" charset="-128"/>
                <a:sym typeface="ＭＳ ゴシック"/>
              </a:rPr>
              <a:t>対象者</a:t>
            </a:r>
            <a:endParaRPr kumimoji="1" sz="200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endParaRPr>
          </a:p>
        </p:txBody>
      </p:sp>
      <p:sp>
        <p:nvSpPr>
          <p:cNvPr id="15" name="テキスト ボックス 14"/>
          <p:cNvSpPr txBox="1"/>
          <p:nvPr/>
        </p:nvSpPr>
        <p:spPr>
          <a:xfrm>
            <a:off x="4175818" y="4723913"/>
            <a:ext cx="7520313" cy="861774"/>
          </a:xfrm>
          <a:prstGeom prst="rect">
            <a:avLst/>
          </a:prstGeom>
          <a:solidFill>
            <a:schemeClr val="bg1">
              <a:lumMod val="95000"/>
            </a:schemeClr>
          </a:solidFill>
          <a:ln>
            <a:solidFill>
              <a:schemeClr val="tx1"/>
            </a:solidFill>
            <a:prstDash val="solid"/>
          </a:ln>
        </p:spPr>
        <p:txBody>
          <a:bodyPr wrap="square" rtlCol="0">
            <a:spAutoFit/>
          </a:bodyPr>
          <a:lstStyle/>
          <a:p>
            <a:r>
              <a:rPr lang="ja-JP" altLang="en-US" b="1" dirty="0" smtClean="0">
                <a:latin typeface="ＭＳ ゴシック" panose="020B0609070205080204" pitchFamily="49" charset="-128"/>
                <a:ea typeface="ＭＳ ゴシック" panose="020B0609070205080204" pitchFamily="49" charset="-128"/>
              </a:rPr>
              <a:t>評価</a:t>
            </a:r>
            <a:r>
              <a:rPr lang="en-US" altLang="ja-JP" b="1" dirty="0" smtClean="0">
                <a:latin typeface="ＭＳ ゴシック" panose="020B0609070205080204" pitchFamily="49" charset="-128"/>
                <a:ea typeface="ＭＳ ゴシック" panose="020B0609070205080204" pitchFamily="49" charset="-128"/>
              </a:rPr>
              <a:t>A</a:t>
            </a:r>
            <a:r>
              <a:rPr lang="ja-JP" altLang="en-US" b="1" dirty="0" smtClean="0">
                <a:latin typeface="ＭＳ ゴシック" panose="020B0609070205080204" pitchFamily="49" charset="-128"/>
                <a:ea typeface="ＭＳ ゴシック" panose="020B0609070205080204" pitchFamily="49" charset="-128"/>
              </a:rPr>
              <a:t>の事業者</a:t>
            </a:r>
            <a:endParaRPr lang="en-US" altLang="ja-JP" b="1" dirty="0" smtClean="0">
              <a:latin typeface="ＭＳ ゴシック" panose="020B0609070205080204" pitchFamily="49" charset="-128"/>
              <a:ea typeface="ＭＳ ゴシック" panose="020B0609070205080204" pitchFamily="49" charset="-128"/>
            </a:endParaRPr>
          </a:p>
          <a:p>
            <a:r>
              <a:rPr lang="en-US" altLang="ja-JP" sz="1600" dirty="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計画書提出義務者である特定事業者のみならず、計画書努力義務提出者である　</a:t>
            </a:r>
            <a:endParaRPr lang="en-US" altLang="ja-JP" sz="1600" dirty="0" smtClean="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solidFill>
                  <a:srgbClr val="FF0000"/>
                </a:solidFill>
                <a:latin typeface="ＭＳ ゴシック" panose="020B0609070205080204" pitchFamily="49" charset="-128"/>
                <a:ea typeface="ＭＳ ゴシック" panose="020B0609070205080204" pitchFamily="49" charset="-128"/>
              </a:rPr>
              <a:t>中小排出事業者も対象</a:t>
            </a:r>
            <a:endParaRPr lang="en-US" altLang="ja-JP" sz="1600" dirty="0" smtClean="0">
              <a:solidFill>
                <a:srgbClr val="FF0000"/>
              </a:solidFill>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163376" y="1248729"/>
            <a:ext cx="11688912" cy="400110"/>
          </a:xfrm>
          <a:prstGeom prst="rect">
            <a:avLst/>
          </a:prstGeom>
          <a:solidFill>
            <a:srgbClr val="FFCCCC"/>
          </a:solidFill>
          <a:ln>
            <a:solidFill>
              <a:schemeClr val="tx1"/>
            </a:solidFill>
          </a:ln>
        </p:spPr>
        <p:txBody>
          <a:bodyPr wrap="square" rtlCol="0">
            <a:spAutoFit/>
          </a:bodyPr>
          <a:lstStyle/>
          <a:p>
            <a:r>
              <a:rPr lang="ja-JP" altLang="en-US" sz="2000" dirty="0" smtClean="0">
                <a:latin typeface="游ゴシック" panose="020B0400000000000000" pitchFamily="50" charset="-128"/>
              </a:rPr>
              <a:t>中小排出事業者にも積極的に本制度に参加してもらえるよう、計画書の作成支援を行うことを検討中</a:t>
            </a:r>
            <a:endParaRPr lang="en-US" altLang="ja-JP" sz="2000" dirty="0" smtClean="0">
              <a:latin typeface="游ゴシック" panose="020B0400000000000000" pitchFamily="50" charset="-128"/>
            </a:endParaRPr>
          </a:p>
        </p:txBody>
      </p:sp>
      <p:sp>
        <p:nvSpPr>
          <p:cNvPr id="18" name="テキスト ボックス 17"/>
          <p:cNvSpPr txBox="1"/>
          <p:nvPr/>
        </p:nvSpPr>
        <p:spPr>
          <a:xfrm>
            <a:off x="88314" y="43522"/>
            <a:ext cx="5998191" cy="707886"/>
          </a:xfrm>
          <a:prstGeom prst="rect">
            <a:avLst/>
          </a:prstGeom>
          <a:noFill/>
        </p:spPr>
        <p:txBody>
          <a:bodyPr wrap="square" rtlCol="0">
            <a:spAutoFit/>
          </a:bodyPr>
          <a:lstStyle/>
          <a:p>
            <a:r>
              <a:rPr lang="ja-JP" altLang="en-US" sz="4000" b="1" dirty="0">
                <a:ln/>
                <a:solidFill>
                  <a:schemeClr val="accent4"/>
                </a:solidFill>
                <a:latin typeface="HG丸ｺﾞｼｯｸM-PRO" panose="020F0600000000000000" pitchFamily="50" charset="-128"/>
                <a:ea typeface="HG丸ｺﾞｼｯｸM-PRO" panose="020F0600000000000000" pitchFamily="50" charset="-128"/>
              </a:rPr>
              <a:t>中小排出事業者へ</a:t>
            </a:r>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の支援</a:t>
            </a:r>
            <a:endParaRPr lang="ja-JP" altLang="en-US" sz="4000" dirty="0"/>
          </a:p>
        </p:txBody>
      </p:sp>
      <p:sp>
        <p:nvSpPr>
          <p:cNvPr id="19" name="正方形/長方形 55"/>
          <p:cNvSpPr/>
          <p:nvPr/>
        </p:nvSpPr>
        <p:spPr>
          <a:xfrm>
            <a:off x="163375" y="812019"/>
            <a:ext cx="1092217"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lvl="0" algn="ctr">
              <a:defRPr>
                <a:latin typeface="ＭＳ ゴシック"/>
                <a:ea typeface="ＭＳ ゴシック"/>
                <a:cs typeface="ＭＳ ゴシック"/>
                <a:sym typeface="ＭＳ ゴシック"/>
              </a:defRPr>
            </a:pPr>
            <a:r>
              <a:rPr lang="ja-JP" altLang="en-US" sz="2000" noProof="0" dirty="0" smtClean="0">
                <a:solidFill>
                  <a:prstClr val="white"/>
                </a:solidFill>
                <a:latin typeface="HGSｺﾞｼｯｸE" panose="020B0900000000000000" pitchFamily="50" charset="-128"/>
                <a:ea typeface="HGSｺﾞｼｯｸE" panose="020B0900000000000000" pitchFamily="50" charset="-128"/>
                <a:sym typeface="ＭＳ ゴシック"/>
              </a:rPr>
              <a:t>考え方</a:t>
            </a:r>
            <a:endParaRPr kumimoji="1" sz="200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endParaRPr>
          </a:p>
        </p:txBody>
      </p:sp>
      <p:sp>
        <p:nvSpPr>
          <p:cNvPr id="20" name="角丸四角形吹き出し 19"/>
          <p:cNvSpPr/>
          <p:nvPr/>
        </p:nvSpPr>
        <p:spPr>
          <a:xfrm>
            <a:off x="5657393" y="1777877"/>
            <a:ext cx="3609040" cy="450565"/>
          </a:xfrm>
          <a:prstGeom prst="wedgeRoundRectCallout">
            <a:avLst>
              <a:gd name="adj1" fmla="val 50039"/>
              <a:gd name="adj2" fmla="val -9301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温室効果ガス排出量の算定支援など</a:t>
            </a:r>
            <a:endParaRPr kumimoji="1" lang="ja-JP" altLang="en-US" sz="1600" dirty="0">
              <a:solidFill>
                <a:schemeClr val="tx1"/>
              </a:solidFill>
            </a:endParaRPr>
          </a:p>
        </p:txBody>
      </p:sp>
    </p:spTree>
    <p:extLst>
      <p:ext uri="{BB962C8B-B14F-4D97-AF65-F5344CB8AC3E}">
        <p14:creationId xmlns:p14="http://schemas.microsoft.com/office/powerpoint/2010/main" val="3588012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18363" y="79640"/>
            <a:ext cx="3427541" cy="646331"/>
          </a:xfrm>
          <a:prstGeom prst="rect">
            <a:avLst/>
          </a:prstGeom>
          <a:noFill/>
        </p:spPr>
        <p:txBody>
          <a:bodyPr wrap="none" rtlCol="0">
            <a:spAutoFit/>
          </a:bodyPr>
          <a:lstStyle/>
          <a:p>
            <a:r>
              <a:rPr lang="ja-JP" altLang="en-US" sz="3600" b="1" dirty="0">
                <a:ln/>
                <a:solidFill>
                  <a:schemeClr val="accent4"/>
                </a:solidFill>
                <a:latin typeface="HG丸ｺﾞｼｯｸM-PRO" panose="020F0600000000000000" pitchFamily="50" charset="-128"/>
                <a:ea typeface="HG丸ｺﾞｼｯｸM-PRO" panose="020F0600000000000000" pitchFamily="50" charset="-128"/>
              </a:rPr>
              <a:t>評価</a:t>
            </a:r>
            <a:r>
              <a:rPr lang="ja-JP" altLang="en-US" sz="3600" b="1" dirty="0" smtClean="0">
                <a:ln/>
                <a:solidFill>
                  <a:schemeClr val="accent4"/>
                </a:solidFill>
                <a:latin typeface="HG丸ｺﾞｼｯｸM-PRO" panose="020F0600000000000000" pitchFamily="50" charset="-128"/>
                <a:ea typeface="HG丸ｺﾞｼｯｸM-PRO" panose="020F0600000000000000" pitchFamily="50" charset="-128"/>
              </a:rPr>
              <a:t>制度の導入</a:t>
            </a:r>
            <a:endParaRPr lang="ja-JP" altLang="en-US" sz="3600" dirty="0"/>
          </a:p>
        </p:txBody>
      </p:sp>
      <p:sp>
        <p:nvSpPr>
          <p:cNvPr id="7" name="「２０５０年脱炭素社会ぎふ」実現に向け、大規模な排出事業者である県が、率先して自ら実施する事務及び事業から排出される温室効果ガスの削減を図るため、高い目標を掲げた計画を策定し、全庁的な実施体制を構築し、これまでの取り組みを大幅に強化して実施。…"/>
          <p:cNvSpPr txBox="1"/>
          <p:nvPr/>
        </p:nvSpPr>
        <p:spPr>
          <a:xfrm>
            <a:off x="218363" y="1187636"/>
            <a:ext cx="11846256" cy="3603551"/>
          </a:xfrm>
          <a:prstGeom prst="rect">
            <a:avLst/>
          </a:prstGeom>
          <a:solidFill>
            <a:schemeClr val="accent3">
              <a:lumMod val="20000"/>
              <a:lumOff val="80000"/>
            </a:schemeClr>
          </a:solidFill>
          <a:ln w="28575">
            <a:solidFill>
              <a:schemeClr val="accent1">
                <a:lumMod val="50000"/>
              </a:scheme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1652" rIns="31652">
            <a:spAutoFit/>
          </a:bodyPr>
          <a:lstStyle/>
          <a:p>
            <a:pPr marL="171450" indent="-171450">
              <a:lnSpc>
                <a:spcPts val="500"/>
              </a:lnSpc>
              <a:buFont typeface="Wingdings" panose="05000000000000000000" pitchFamily="2" charset="2"/>
              <a:buChar char="Ø"/>
            </a:pPr>
            <a:endParaRPr lang="en-US" altLang="ja-JP" sz="1600" dirty="0" smtClean="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　地球温暖化は、地球全体の気候に大きな変動をもたらすものであり、早急に世界全体で地球温暖化対策に取り組む必要があります。</a:t>
            </a:r>
            <a:endParaRPr lang="en-US" altLang="ja-JP" sz="1600" dirty="0" smtClean="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　岐阜県における</a:t>
            </a:r>
            <a:r>
              <a:rPr lang="en-US" altLang="ja-JP" sz="1600" dirty="0" smtClean="0">
                <a:latin typeface="ＭＳ ゴシック" panose="020B0609070205080204" pitchFamily="49" charset="-128"/>
                <a:ea typeface="ＭＳ ゴシック" panose="020B0609070205080204" pitchFamily="49" charset="-128"/>
              </a:rPr>
              <a:t>2018</a:t>
            </a:r>
            <a:r>
              <a:rPr lang="ja-JP" altLang="en-US" sz="1600" dirty="0" smtClean="0">
                <a:latin typeface="ＭＳ ゴシック" panose="020B0609070205080204" pitchFamily="49" charset="-128"/>
                <a:ea typeface="ＭＳ ゴシック" panose="020B0609070205080204" pitchFamily="49" charset="-128"/>
              </a:rPr>
              <a:t>年度速報値</a:t>
            </a:r>
            <a:r>
              <a:rPr lang="ja-JP" altLang="en-US" sz="1600" dirty="0" smtClean="0">
                <a:latin typeface="ＭＳ ゴシック" panose="020B0609070205080204" pitchFamily="49" charset="-128"/>
                <a:ea typeface="ＭＳ ゴシック" panose="020B0609070205080204" pitchFamily="49" charset="-128"/>
              </a:rPr>
              <a:t>の温室効果ガス排出量</a:t>
            </a:r>
            <a:r>
              <a:rPr lang="ja-JP" altLang="en-US" sz="1600" dirty="0" smtClean="0">
                <a:latin typeface="ＭＳ ゴシック" panose="020B0609070205080204" pitchFamily="49" charset="-128"/>
                <a:ea typeface="ＭＳ ゴシック" panose="020B0609070205080204" pitchFamily="49" charset="-128"/>
              </a:rPr>
              <a:t>は</a:t>
            </a:r>
            <a:r>
              <a:rPr lang="en-US" altLang="ja-JP" sz="1600" dirty="0" smtClean="0">
                <a:latin typeface="ＭＳ ゴシック" panose="020B0609070205080204" pitchFamily="49" charset="-128"/>
                <a:ea typeface="ＭＳ ゴシック" panose="020B0609070205080204" pitchFamily="49" charset="-128"/>
              </a:rPr>
              <a:t>1,591</a:t>
            </a:r>
            <a:r>
              <a:rPr lang="ja-JP" altLang="en-US" sz="1600" dirty="0" smtClean="0">
                <a:latin typeface="ＭＳ ゴシック" panose="020B0609070205080204" pitchFamily="49" charset="-128"/>
                <a:ea typeface="ＭＳ ゴシック" panose="020B0609070205080204" pitchFamily="49" charset="-128"/>
              </a:rPr>
              <a:t>万</a:t>
            </a:r>
            <a:r>
              <a:rPr lang="en-US" altLang="ja-JP" sz="1600" dirty="0" smtClean="0">
                <a:latin typeface="ＭＳ ゴシック" panose="020B0609070205080204" pitchFamily="49" charset="-128"/>
                <a:ea typeface="ＭＳ ゴシック" panose="020B0609070205080204" pitchFamily="49" charset="-128"/>
              </a:rPr>
              <a:t>t-CO2</a:t>
            </a:r>
            <a:r>
              <a:rPr lang="ja-JP" altLang="en-US" sz="1600" dirty="0" smtClean="0">
                <a:latin typeface="ＭＳ ゴシック" panose="020B0609070205080204" pitchFamily="49" charset="-128"/>
                <a:ea typeface="ＭＳ ゴシック" panose="020B0609070205080204" pitchFamily="49" charset="-128"/>
              </a:rPr>
              <a:t>であり、部門別の内訳は、産業部門が</a:t>
            </a:r>
            <a:r>
              <a:rPr lang="en-US" altLang="ja-JP" sz="1600" dirty="0" smtClean="0">
                <a:latin typeface="ＭＳ ゴシック" panose="020B0609070205080204" pitchFamily="49" charset="-128"/>
                <a:ea typeface="ＭＳ ゴシック" panose="020B0609070205080204" pitchFamily="49" charset="-128"/>
              </a:rPr>
              <a:t>33.7</a:t>
            </a:r>
            <a:r>
              <a:rPr lang="ja-JP" altLang="en-US" sz="1600" dirty="0" smtClean="0">
                <a:latin typeface="ＭＳ ゴシック" panose="020B0609070205080204" pitchFamily="49" charset="-128"/>
                <a:ea typeface="ＭＳ ゴシック" panose="020B0609070205080204" pitchFamily="49" charset="-128"/>
              </a:rPr>
              <a:t>％、業務部門が</a:t>
            </a:r>
            <a:r>
              <a:rPr lang="en-US" altLang="ja-JP" sz="1600" dirty="0" smtClean="0">
                <a:latin typeface="ＭＳ ゴシック" panose="020B0609070205080204" pitchFamily="49" charset="-128"/>
                <a:ea typeface="ＭＳ ゴシック" panose="020B0609070205080204" pitchFamily="49" charset="-128"/>
              </a:rPr>
              <a:t>17.5</a:t>
            </a:r>
            <a:r>
              <a:rPr lang="ja-JP" altLang="en-US" sz="1600" dirty="0" smtClean="0">
                <a:latin typeface="ＭＳ ゴシック" panose="020B0609070205080204" pitchFamily="49" charset="-128"/>
                <a:ea typeface="ＭＳ ゴシック" panose="020B0609070205080204" pitchFamily="49" charset="-128"/>
              </a:rPr>
              <a:t>％、家庭部門が</a:t>
            </a:r>
            <a:r>
              <a:rPr lang="en-US" altLang="ja-JP" sz="1600" dirty="0" smtClean="0">
                <a:latin typeface="ＭＳ ゴシック" panose="020B0609070205080204" pitchFamily="49" charset="-128"/>
                <a:ea typeface="ＭＳ ゴシック" panose="020B0609070205080204" pitchFamily="49" charset="-128"/>
              </a:rPr>
              <a:t>17.5</a:t>
            </a:r>
            <a:r>
              <a:rPr lang="ja-JP" altLang="en-US" sz="1600" dirty="0" smtClean="0">
                <a:latin typeface="ＭＳ ゴシック" panose="020B0609070205080204" pitchFamily="49" charset="-128"/>
                <a:ea typeface="ＭＳ ゴシック" panose="020B0609070205080204" pitchFamily="49" charset="-128"/>
              </a:rPr>
              <a:t>％、運輸部門が</a:t>
            </a:r>
            <a:r>
              <a:rPr lang="en-US" altLang="ja-JP" sz="1600" dirty="0" smtClean="0">
                <a:latin typeface="ＭＳ ゴシック" panose="020B0609070205080204" pitchFamily="49" charset="-128"/>
                <a:ea typeface="ＭＳ ゴシック" panose="020B0609070205080204" pitchFamily="49" charset="-128"/>
              </a:rPr>
              <a:t>21.7</a:t>
            </a:r>
            <a:r>
              <a:rPr lang="ja-JP" altLang="en-US"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、工業プロセスが</a:t>
            </a:r>
            <a:r>
              <a:rPr lang="en-US" altLang="ja-JP" sz="1600" dirty="0" smtClean="0">
                <a:latin typeface="ＭＳ ゴシック" panose="020B0609070205080204" pitchFamily="49" charset="-128"/>
                <a:ea typeface="ＭＳ ゴシック" panose="020B0609070205080204" pitchFamily="49" charset="-128"/>
              </a:rPr>
              <a:t>7.4</a:t>
            </a:r>
            <a:r>
              <a:rPr lang="ja-JP" altLang="en-US" sz="1600" dirty="0" smtClean="0">
                <a:latin typeface="ＭＳ ゴシック" panose="020B0609070205080204" pitchFamily="49" charset="-128"/>
                <a:ea typeface="ＭＳ ゴシック" panose="020B0609070205080204" pitchFamily="49" charset="-128"/>
              </a:rPr>
              <a:t>％、廃棄物が</a:t>
            </a:r>
            <a:r>
              <a:rPr lang="en-US" altLang="ja-JP" sz="1600" dirty="0" smtClean="0">
                <a:latin typeface="ＭＳ ゴシック" panose="020B0609070205080204" pitchFamily="49" charset="-128"/>
                <a:ea typeface="ＭＳ ゴシック" panose="020B0609070205080204" pitchFamily="49" charset="-128"/>
              </a:rPr>
              <a:t>2.1</a:t>
            </a:r>
            <a:r>
              <a:rPr lang="ja-JP" altLang="en-US" sz="1600" dirty="0" smtClean="0">
                <a:latin typeface="ＭＳ ゴシック" panose="020B0609070205080204" pitchFamily="49" charset="-128"/>
                <a:ea typeface="ＭＳ ゴシック" panose="020B0609070205080204" pitchFamily="49" charset="-128"/>
              </a:rPr>
              <a:t>％で、</a:t>
            </a:r>
            <a:r>
              <a:rPr lang="en-US" altLang="ja-JP" sz="1600" dirty="0" smtClean="0">
                <a:latin typeface="ＭＳ ゴシック" panose="020B0609070205080204" pitchFamily="49" charset="-128"/>
                <a:ea typeface="ＭＳ ゴシック" panose="020B0609070205080204" pitchFamily="49" charset="-128"/>
              </a:rPr>
              <a:t>8</a:t>
            </a:r>
            <a:r>
              <a:rPr lang="ja-JP" altLang="en-US" sz="1600" dirty="0" smtClean="0">
                <a:latin typeface="ＭＳ ゴシック" panose="020B0609070205080204" pitchFamily="49" charset="-128"/>
                <a:ea typeface="ＭＳ ゴシック" panose="020B0609070205080204" pitchFamily="49" charset="-128"/>
              </a:rPr>
              <a:t>割以上の温室効果ガスが家庭部門以外から排出されています。</a:t>
            </a:r>
            <a:endParaRPr lang="en-US" altLang="ja-JP" sz="1600" dirty="0" smtClean="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　事業者から排出される温室効果ガスを抑制するため、岐阜県地球温暖化防止及び気候変動適応基本条例に基づき、事業者は「温室効果ガス排出削減計画書」及び「温室効果ガス排出削減計画実績報告書」を県に提出していますが、この提出された計画書等に対し、</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新たに評価する制度を導入し、事業者による温室効果ガス排出抑制の取組みを更に後押し</a:t>
            </a:r>
            <a:r>
              <a:rPr lang="ja-JP" altLang="en-US" sz="1600" dirty="0" smtClean="0">
                <a:latin typeface="ＭＳ ゴシック" panose="020B0609070205080204" pitchFamily="49" charset="-128"/>
                <a:ea typeface="ＭＳ ゴシック" panose="020B0609070205080204" pitchFamily="49" charset="-128"/>
              </a:rPr>
              <a:t>します。</a:t>
            </a:r>
            <a:endParaRPr lang="en-US" altLang="ja-JP" sz="1600" dirty="0" smtClean="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　評価の結果、</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積極的な取組みを行った事業者は優良な事業者として公表</a:t>
            </a:r>
            <a:r>
              <a:rPr lang="ja-JP" altLang="en-US" sz="1600" dirty="0" smtClean="0">
                <a:latin typeface="ＭＳ ゴシック" panose="020B0609070205080204" pitchFamily="49" charset="-128"/>
                <a:ea typeface="ＭＳ ゴシック" panose="020B0609070205080204" pitchFamily="49" charset="-128"/>
              </a:rPr>
              <a:t>するとともに、</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特に優れた取組みを実施した事業者は表彰</a:t>
            </a:r>
            <a:r>
              <a:rPr lang="ja-JP" altLang="en-US" sz="1600" dirty="0" smtClean="0">
                <a:latin typeface="ＭＳ ゴシック" panose="020B0609070205080204" pitchFamily="49" charset="-128"/>
                <a:ea typeface="ＭＳ ゴシック" panose="020B0609070205080204" pitchFamily="49" charset="-128"/>
              </a:rPr>
              <a:t>することで、事業者のより一層の温室効果ガス排出削減に向けた取組みを促し、</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県の目標達成に向けて事業者と一丸となって取り組むことができる制度</a:t>
            </a:r>
            <a:r>
              <a:rPr lang="ja-JP" altLang="en-US" sz="1600" dirty="0" smtClean="0">
                <a:latin typeface="ＭＳ ゴシック" panose="020B0609070205080204" pitchFamily="49" charset="-128"/>
                <a:ea typeface="ＭＳ ゴシック" panose="020B0609070205080204" pitchFamily="49" charset="-128"/>
              </a:rPr>
              <a:t>とします。</a:t>
            </a:r>
            <a:endParaRPr lang="en-US" altLang="ja-JP" sz="1600" dirty="0" smtClean="0">
              <a:latin typeface="ＭＳ ゴシック" panose="020B0609070205080204" pitchFamily="49" charset="-128"/>
              <a:ea typeface="ＭＳ ゴシック" panose="020B0609070205080204" pitchFamily="49" charset="-128"/>
            </a:endParaRPr>
          </a:p>
          <a:p>
            <a:pPr marL="285750" indent="-285750">
              <a:buFont typeface="Wingdings" panose="05000000000000000000" pitchFamily="2" charset="2"/>
              <a:buChar char="Ø"/>
            </a:pPr>
            <a:r>
              <a:rPr lang="ja-JP" altLang="en-US" sz="1600" dirty="0" smtClean="0">
                <a:latin typeface="ＭＳ ゴシック" panose="020B0609070205080204" pitchFamily="49" charset="-128"/>
                <a:ea typeface="ＭＳ ゴシック" panose="020B0609070205080204" pitchFamily="49" charset="-128"/>
              </a:rPr>
              <a:t>　温室効果ガスの排出削減に向けては、計画書等の義務提出者である特定事業者はもちろんのこと、努力義務提出者である中小排出事業者の取組みも重要</a:t>
            </a:r>
            <a:r>
              <a:rPr lang="ja-JP" altLang="en-US" sz="1600" dirty="0">
                <a:latin typeface="ＭＳ ゴシック" panose="020B0609070205080204" pitchFamily="49" charset="-128"/>
                <a:ea typeface="ＭＳ ゴシック" panose="020B0609070205080204" pitchFamily="49" charset="-128"/>
              </a:rPr>
              <a:t>になることから</a:t>
            </a:r>
            <a:r>
              <a:rPr lang="ja-JP" altLang="en-US" sz="1600" dirty="0" smtClean="0">
                <a:latin typeface="ＭＳ ゴシック" panose="020B0609070205080204" pitchFamily="49" charset="-128"/>
                <a:ea typeface="ＭＳ ゴシック" panose="020B0609070205080204" pitchFamily="49" charset="-128"/>
              </a:rPr>
              <a:t>、</a:t>
            </a:r>
            <a:r>
              <a:rPr lang="ja-JP" altLang="en-US" sz="1600" b="1" dirty="0" smtClean="0">
                <a:solidFill>
                  <a:srgbClr val="FF0000"/>
                </a:solidFill>
                <a:latin typeface="ＭＳ ゴシック" panose="020B0609070205080204" pitchFamily="49" charset="-128"/>
                <a:ea typeface="ＭＳ ゴシック" panose="020B0609070205080204" pitchFamily="49" charset="-128"/>
              </a:rPr>
              <a:t>全ての事業者に参加していただけるような制度</a:t>
            </a:r>
            <a:r>
              <a:rPr lang="ja-JP" altLang="en-US" sz="1600" dirty="0" smtClean="0">
                <a:latin typeface="ＭＳ ゴシック" panose="020B0609070205080204" pitchFamily="49" charset="-128"/>
                <a:ea typeface="ＭＳ ゴシック" panose="020B0609070205080204" pitchFamily="49" charset="-128"/>
              </a:rPr>
              <a:t>を目指し、</a:t>
            </a:r>
            <a:r>
              <a:rPr lang="en-US" altLang="ja-JP" sz="1600" dirty="0">
                <a:latin typeface="ＭＳ ゴシック" panose="020B0609070205080204" pitchFamily="49" charset="-128"/>
                <a:ea typeface="ＭＳ ゴシック" panose="020B0609070205080204" pitchFamily="49" charset="-128"/>
              </a:rPr>
              <a:t>2050</a:t>
            </a:r>
            <a:r>
              <a:rPr lang="ja-JP" altLang="en-US" sz="1600" dirty="0">
                <a:latin typeface="ＭＳ ゴシック" panose="020B0609070205080204" pitchFamily="49" charset="-128"/>
                <a:ea typeface="ＭＳ ゴシック" panose="020B0609070205080204" pitchFamily="49" charset="-128"/>
              </a:rPr>
              <a:t>年までに県内の温室効果ガス排出量を実質ゼロとする「脱炭素社会</a:t>
            </a:r>
            <a:r>
              <a:rPr lang="ja-JP" altLang="en-US" sz="1600" dirty="0" err="1">
                <a:latin typeface="ＭＳ ゴシック" panose="020B0609070205080204" pitchFamily="49" charset="-128"/>
                <a:ea typeface="ＭＳ ゴシック" panose="020B0609070205080204" pitchFamily="49" charset="-128"/>
              </a:rPr>
              <a:t>ぎふ</a:t>
            </a:r>
            <a:r>
              <a:rPr lang="ja-JP" altLang="en-US" sz="1600" dirty="0">
                <a:latin typeface="ＭＳ ゴシック" panose="020B0609070205080204" pitchFamily="49" charset="-128"/>
                <a:ea typeface="ＭＳ ゴシック" panose="020B0609070205080204" pitchFamily="49" charset="-128"/>
              </a:rPr>
              <a:t>」の</a:t>
            </a:r>
            <a:r>
              <a:rPr lang="ja-JP" altLang="en-US" sz="1600" dirty="0" smtClean="0">
                <a:latin typeface="ＭＳ ゴシック" panose="020B0609070205080204" pitchFamily="49" charset="-128"/>
                <a:ea typeface="ＭＳ ゴシック" panose="020B0609070205080204" pitchFamily="49" charset="-128"/>
              </a:rPr>
              <a:t>実現を図ります。</a:t>
            </a:r>
            <a:endParaRPr lang="ja-JP" altLang="ja-JP" sz="1600" dirty="0">
              <a:latin typeface="ＭＳ ゴシック" panose="020B0609070205080204" pitchFamily="49" charset="-128"/>
              <a:ea typeface="ＭＳ ゴシック" panose="020B0609070205080204" pitchFamily="49" charset="-128"/>
            </a:endParaRPr>
          </a:p>
        </p:txBody>
      </p:sp>
      <p:sp>
        <p:nvSpPr>
          <p:cNvPr id="12" name="正方形/長方形 55"/>
          <p:cNvSpPr/>
          <p:nvPr/>
        </p:nvSpPr>
        <p:spPr>
          <a:xfrm>
            <a:off x="218363" y="725971"/>
            <a:ext cx="723333"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smtClean="0">
                <a:solidFill>
                  <a:schemeClr val="bg1"/>
                </a:solidFill>
                <a:latin typeface="HGSｺﾞｼｯｸE" panose="020B0900000000000000" pitchFamily="50" charset="-128"/>
                <a:ea typeface="HGSｺﾞｼｯｸE" panose="020B0900000000000000" pitchFamily="50" charset="-128"/>
              </a:rPr>
              <a:t>趣旨</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14" name="正方形/長方形 55"/>
          <p:cNvSpPr/>
          <p:nvPr/>
        </p:nvSpPr>
        <p:spPr>
          <a:xfrm>
            <a:off x="218363" y="5494575"/>
            <a:ext cx="6496336"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smtClean="0">
                <a:solidFill>
                  <a:schemeClr val="bg1"/>
                </a:solidFill>
                <a:latin typeface="HGSｺﾞｼｯｸE" panose="020B0900000000000000" pitchFamily="50" charset="-128"/>
                <a:ea typeface="HGSｺﾞｼｯｸE" panose="020B0900000000000000" pitchFamily="50" charset="-128"/>
              </a:rPr>
              <a:t>県の目標（岐阜県</a:t>
            </a:r>
            <a:r>
              <a:rPr lang="ja-JP" altLang="en-US" sz="2000" dirty="0">
                <a:solidFill>
                  <a:schemeClr val="bg1"/>
                </a:solidFill>
                <a:latin typeface="HGSｺﾞｼｯｸE" panose="020B0900000000000000" pitchFamily="50" charset="-128"/>
                <a:ea typeface="HGSｺﾞｼｯｸE" panose="020B0900000000000000" pitchFamily="50" charset="-128"/>
              </a:rPr>
              <a:t>地球温暖化防止・気候変動適応</a:t>
            </a:r>
            <a:r>
              <a:rPr lang="ja-JP" altLang="en-US" sz="2000" dirty="0" smtClean="0">
                <a:solidFill>
                  <a:schemeClr val="bg1"/>
                </a:solidFill>
                <a:latin typeface="HGSｺﾞｼｯｸE" panose="020B0900000000000000" pitchFamily="50" charset="-128"/>
                <a:ea typeface="HGSｺﾞｼｯｸE" panose="020B0900000000000000" pitchFamily="50" charset="-128"/>
              </a:rPr>
              <a:t>計画）</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15" name="テキスト ボックス 14"/>
          <p:cNvSpPr txBox="1"/>
          <p:nvPr/>
        </p:nvSpPr>
        <p:spPr>
          <a:xfrm>
            <a:off x="218363" y="5894685"/>
            <a:ext cx="11846256" cy="923330"/>
          </a:xfrm>
          <a:prstGeom prst="rect">
            <a:avLst/>
          </a:prstGeom>
          <a:solidFill>
            <a:srgbClr val="FFCCCC"/>
          </a:solidFill>
          <a:ln>
            <a:solidFill>
              <a:schemeClr val="tx1"/>
            </a:solidFill>
          </a:ln>
        </p:spPr>
        <p:txBody>
          <a:bodyPr wrap="square" rtlCol="0">
            <a:spAutoFit/>
          </a:bodyPr>
          <a:lstStyle/>
          <a:p>
            <a:r>
              <a:rPr lang="ja-JP" altLang="en-US" dirty="0">
                <a:latin typeface="游ゴシック" panose="020B0400000000000000" pitchFamily="50" charset="-128"/>
              </a:rPr>
              <a:t>温室効果ガス排出削減</a:t>
            </a:r>
            <a:r>
              <a:rPr lang="ja-JP" altLang="en-US" dirty="0" smtClean="0">
                <a:latin typeface="游ゴシック" panose="020B0400000000000000" pitchFamily="50" charset="-128"/>
              </a:rPr>
              <a:t>目標</a:t>
            </a:r>
            <a:endParaRPr lang="en-US" altLang="ja-JP" dirty="0" smtClean="0">
              <a:latin typeface="游ゴシック" panose="020B0400000000000000" pitchFamily="50" charset="-128"/>
            </a:endParaRPr>
          </a:p>
          <a:p>
            <a:r>
              <a:rPr lang="ja-JP" altLang="en-US" dirty="0">
                <a:latin typeface="游ゴシック" panose="020B0400000000000000" pitchFamily="50" charset="-128"/>
              </a:rPr>
              <a:t>　</a:t>
            </a:r>
            <a:r>
              <a:rPr lang="en-US" altLang="ja-JP" dirty="0" smtClean="0">
                <a:latin typeface="游ゴシック" panose="020B0400000000000000" pitchFamily="50" charset="-128"/>
              </a:rPr>
              <a:t>2050</a:t>
            </a:r>
            <a:r>
              <a:rPr lang="ja-JP" altLang="en-US" dirty="0" smtClean="0">
                <a:latin typeface="游ゴシック" panose="020B0400000000000000" pitchFamily="50" charset="-128"/>
              </a:rPr>
              <a:t>年までに県内の温室効果ガス排出量を実質ゼロとする</a:t>
            </a:r>
            <a:r>
              <a:rPr lang="ja-JP" altLang="en-US" b="1" dirty="0" smtClean="0">
                <a:solidFill>
                  <a:srgbClr val="FF0000"/>
                </a:solidFill>
                <a:latin typeface="游ゴシック" panose="020B0400000000000000" pitchFamily="50" charset="-128"/>
              </a:rPr>
              <a:t>「脱炭素社会</a:t>
            </a:r>
            <a:r>
              <a:rPr lang="ja-JP" altLang="en-US" b="1" dirty="0" err="1" smtClean="0">
                <a:solidFill>
                  <a:srgbClr val="FF0000"/>
                </a:solidFill>
                <a:latin typeface="游ゴシック" panose="020B0400000000000000" pitchFamily="50" charset="-128"/>
              </a:rPr>
              <a:t>ぎふ</a:t>
            </a:r>
            <a:r>
              <a:rPr lang="ja-JP" altLang="en-US" b="1" dirty="0" smtClean="0">
                <a:solidFill>
                  <a:srgbClr val="FF0000"/>
                </a:solidFill>
                <a:latin typeface="游ゴシック" panose="020B0400000000000000" pitchFamily="50" charset="-128"/>
              </a:rPr>
              <a:t>」の実現</a:t>
            </a:r>
            <a:endParaRPr lang="ja-JP" altLang="en-US" b="1" dirty="0">
              <a:solidFill>
                <a:srgbClr val="FF0000"/>
              </a:solidFill>
              <a:latin typeface="游ゴシック" panose="020B0400000000000000" pitchFamily="50" charset="-128"/>
            </a:endParaRPr>
          </a:p>
          <a:p>
            <a:r>
              <a:rPr lang="ja-JP" altLang="en-US" dirty="0">
                <a:latin typeface="游ゴシック" panose="020B0400000000000000" pitchFamily="50" charset="-128"/>
              </a:rPr>
              <a:t>　</a:t>
            </a:r>
            <a:r>
              <a:rPr lang="en-US" altLang="ja-JP" dirty="0" smtClean="0">
                <a:latin typeface="游ゴシック" panose="020B0400000000000000" pitchFamily="50" charset="-128"/>
              </a:rPr>
              <a:t>2030</a:t>
            </a:r>
            <a:r>
              <a:rPr lang="ja-JP" altLang="en-US" dirty="0">
                <a:latin typeface="游ゴシック" panose="020B0400000000000000" pitchFamily="50" charset="-128"/>
              </a:rPr>
              <a:t>年度における温室効果ガス排出量を</a:t>
            </a:r>
            <a:r>
              <a:rPr lang="en-US" altLang="ja-JP" b="1" u="sng" dirty="0">
                <a:latin typeface="游ゴシック" panose="020B0400000000000000" pitchFamily="50" charset="-128"/>
              </a:rPr>
              <a:t>2013</a:t>
            </a:r>
            <a:r>
              <a:rPr lang="ja-JP" altLang="en-US" b="1" u="sng" dirty="0">
                <a:latin typeface="游ゴシック" panose="020B0400000000000000" pitchFamily="50" charset="-128"/>
              </a:rPr>
              <a:t>年度比</a:t>
            </a:r>
            <a:r>
              <a:rPr lang="en-US" altLang="ja-JP" b="1" u="sng" dirty="0">
                <a:solidFill>
                  <a:srgbClr val="FF0000"/>
                </a:solidFill>
                <a:latin typeface="游ゴシック" panose="020B0400000000000000" pitchFamily="50" charset="-128"/>
              </a:rPr>
              <a:t>33</a:t>
            </a:r>
            <a:r>
              <a:rPr lang="ja-JP" altLang="en-US" b="1" u="sng" dirty="0">
                <a:solidFill>
                  <a:srgbClr val="FF0000"/>
                </a:solidFill>
                <a:latin typeface="游ゴシック" panose="020B0400000000000000" pitchFamily="50" charset="-128"/>
              </a:rPr>
              <a:t>％</a:t>
            </a:r>
            <a:r>
              <a:rPr lang="ja-JP" altLang="en-US" b="1" u="sng" dirty="0" smtClean="0">
                <a:latin typeface="游ゴシック" panose="020B0400000000000000" pitchFamily="50" charset="-128"/>
              </a:rPr>
              <a:t>削減</a:t>
            </a:r>
            <a:endParaRPr lang="en-US" altLang="ja-JP" b="1" u="sng" dirty="0">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3</a:t>
            </a:fld>
            <a:endParaRPr lang="ja-JP" altLang="en-US" dirty="0"/>
          </a:p>
        </p:txBody>
      </p:sp>
    </p:spTree>
    <p:extLst>
      <p:ext uri="{BB962C8B-B14F-4D97-AF65-F5344CB8AC3E}">
        <p14:creationId xmlns:p14="http://schemas.microsoft.com/office/powerpoint/2010/main" val="41494533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3"/>
          <p:cNvSpPr>
            <a:spLocks noGrp="1"/>
          </p:cNvSpPr>
          <p:nvPr>
            <p:ph type="subTitle" idx="1"/>
          </p:nvPr>
        </p:nvSpPr>
        <p:spPr>
          <a:xfrm>
            <a:off x="650543" y="1159085"/>
            <a:ext cx="9144000" cy="5562389"/>
          </a:xfrm>
        </p:spPr>
        <p:txBody>
          <a:bodyPr>
            <a:noAutofit/>
          </a:bodyPr>
          <a:lstStyle/>
          <a:p>
            <a:pPr marL="342900" indent="-342900" algn="l">
              <a:lnSpc>
                <a:spcPct val="150000"/>
              </a:lnSpc>
              <a:buFont typeface="Wingdings" panose="05000000000000000000" pitchFamily="2" charset="2"/>
              <a:buChar char="Ø"/>
            </a:pP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評価制度（案）の概要</a:t>
            </a:r>
            <a:endParaRPr lang="en-US" altLang="ja-JP"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評価項目、評価基準</a:t>
            </a:r>
            <a:endParaRPr kumimoji="1"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評価に基づく対応</a:t>
            </a:r>
            <a:endParaRPr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smtClean="0">
                <a:latin typeface="HGS創英角ﾎﾟｯﾌﾟ体" panose="040B0A00000000000000" pitchFamily="50" charset="-128"/>
                <a:ea typeface="HGS創英角ﾎﾟｯﾌﾟ体" panose="040B0A00000000000000" pitchFamily="50" charset="-128"/>
              </a:rPr>
              <a:t>　事業者ヒアリングの結果</a:t>
            </a:r>
            <a:endParaRPr lang="en-US" altLang="ja-JP"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委員意見</a:t>
            </a:r>
            <a:endParaRPr lang="en-US" altLang="ja-JP"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32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お諮りしたいこと</a:t>
            </a:r>
            <a:endParaRPr kumimoji="1" lang="ja-JP" altLang="en-US" sz="32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30</a:t>
            </a:fld>
            <a:endParaRPr lang="ja-JP" altLang="en-US" dirty="0"/>
          </a:p>
        </p:txBody>
      </p:sp>
      <p:sp>
        <p:nvSpPr>
          <p:cNvPr id="6" name="テキスト ボックス 5"/>
          <p:cNvSpPr txBox="1"/>
          <p:nvPr/>
        </p:nvSpPr>
        <p:spPr>
          <a:xfrm>
            <a:off x="313899" y="345383"/>
            <a:ext cx="3057098"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本日の内容</a:t>
            </a:r>
            <a:endParaRPr lang="ja-JP" altLang="en-US" sz="4000" dirty="0"/>
          </a:p>
        </p:txBody>
      </p:sp>
    </p:spTree>
    <p:extLst>
      <p:ext uri="{BB962C8B-B14F-4D97-AF65-F5344CB8AC3E}">
        <p14:creationId xmlns:p14="http://schemas.microsoft.com/office/powerpoint/2010/main" val="40986586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31</a:t>
            </a:fld>
            <a:endParaRPr lang="ja-JP" altLang="en-US"/>
          </a:p>
        </p:txBody>
      </p:sp>
      <p:sp>
        <p:nvSpPr>
          <p:cNvPr id="6" name="テキスト ボックス 5"/>
          <p:cNvSpPr txBox="1"/>
          <p:nvPr/>
        </p:nvSpPr>
        <p:spPr>
          <a:xfrm>
            <a:off x="313899" y="179868"/>
            <a:ext cx="6373504" cy="707886"/>
          </a:xfrm>
          <a:prstGeom prst="rect">
            <a:avLst/>
          </a:prstGeom>
          <a:noFill/>
        </p:spPr>
        <p:txBody>
          <a:bodyPr wrap="square" rtlCol="0">
            <a:spAutoFit/>
          </a:bodyPr>
          <a:lstStyle/>
          <a:p>
            <a:r>
              <a:rPr lang="ja-JP" altLang="en-US" sz="4000" b="1" dirty="0">
                <a:ln/>
                <a:solidFill>
                  <a:schemeClr val="accent4"/>
                </a:solidFill>
                <a:latin typeface="HG丸ｺﾞｼｯｸM-PRO" panose="020F0600000000000000" pitchFamily="50" charset="-128"/>
                <a:ea typeface="HG丸ｺﾞｼｯｸM-PRO" panose="020F0600000000000000" pitchFamily="50" charset="-128"/>
              </a:rPr>
              <a:t>事</a:t>
            </a:r>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業者ヒアリング</a:t>
            </a:r>
            <a:endParaRPr lang="ja-JP" altLang="en-US" sz="4000" dirty="0"/>
          </a:p>
        </p:txBody>
      </p:sp>
      <p:sp>
        <p:nvSpPr>
          <p:cNvPr id="7" name="テキスト ボックス 6"/>
          <p:cNvSpPr txBox="1"/>
          <p:nvPr/>
        </p:nvSpPr>
        <p:spPr>
          <a:xfrm>
            <a:off x="313899" y="1061931"/>
            <a:ext cx="10877265" cy="400110"/>
          </a:xfrm>
          <a:prstGeom prst="rect">
            <a:avLst/>
          </a:prstGeom>
          <a:solidFill>
            <a:schemeClr val="bg1">
              <a:lumMod val="95000"/>
            </a:schemeClr>
          </a:solidFill>
          <a:ln>
            <a:solidFill>
              <a:schemeClr val="tx1"/>
            </a:solidFill>
            <a:prstDash val="solid"/>
          </a:ln>
        </p:spPr>
        <p:txBody>
          <a:bodyPr wrap="square" rtlCol="0">
            <a:spAutoFit/>
          </a:bodyPr>
          <a:lstStyle/>
          <a:p>
            <a:r>
              <a:rPr lang="ja-JP" altLang="en-US" sz="2000" dirty="0" smtClean="0"/>
              <a:t>提出義務のある特定事業者のうち、数の多い業種を中心に評価制度についてヒアリングを実施</a:t>
            </a:r>
            <a:endParaRPr lang="en-US" altLang="ja-JP" sz="2000" dirty="0" smtClean="0"/>
          </a:p>
        </p:txBody>
      </p:sp>
      <p:sp>
        <p:nvSpPr>
          <p:cNvPr id="8" name="正方形/長方形 55"/>
          <p:cNvSpPr/>
          <p:nvPr/>
        </p:nvSpPr>
        <p:spPr>
          <a:xfrm>
            <a:off x="313899" y="1743939"/>
            <a:ext cx="2019868"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latin typeface="ＭＳ ゴシック"/>
                <a:ea typeface="ＭＳ ゴシック"/>
                <a:cs typeface="ＭＳ ゴシック"/>
                <a:sym typeface="ＭＳ ゴシック"/>
              </a:defRPr>
            </a:pPr>
            <a:r>
              <a:rPr lang="ja-JP" altLang="en-US" sz="2000" dirty="0" smtClean="0">
                <a:solidFill>
                  <a:prstClr val="white"/>
                </a:solidFill>
                <a:latin typeface="HGSｺﾞｼｯｸE" panose="020B0900000000000000" pitchFamily="50" charset="-128"/>
                <a:ea typeface="HGSｺﾞｼｯｸE" panose="020B0900000000000000" pitchFamily="50" charset="-128"/>
                <a:sym typeface="ＭＳ ゴシック"/>
              </a:rPr>
              <a:t>ヒアリング対象</a:t>
            </a:r>
            <a:endParaRPr kumimoji="1" sz="2000" b="0" i="0" u="none" strike="noStrike" kern="1200" cap="none" spc="0" normalizeH="0" baseline="0" noProof="0" dirty="0">
              <a:ln>
                <a:noFill/>
              </a:ln>
              <a:solidFill>
                <a:prstClr val="white"/>
              </a:solidFill>
              <a:effectLst/>
              <a:uLnTx/>
              <a:uFillTx/>
              <a:latin typeface="HGSｺﾞｼｯｸE" panose="020B0900000000000000" pitchFamily="50" charset="-128"/>
              <a:ea typeface="HGSｺﾞｼｯｸE" panose="020B0900000000000000" pitchFamily="50" charset="-128"/>
              <a:sym typeface="ＭＳ ゴシック"/>
            </a:endParaRPr>
          </a:p>
        </p:txBody>
      </p:sp>
      <p:graphicFrame>
        <p:nvGraphicFramePr>
          <p:cNvPr id="9" name="表 8"/>
          <p:cNvGraphicFramePr>
            <a:graphicFrameLocks noGrp="1"/>
          </p:cNvGraphicFramePr>
          <p:nvPr>
            <p:extLst>
              <p:ext uri="{D42A27DB-BD31-4B8C-83A1-F6EECF244321}">
                <p14:modId xmlns:p14="http://schemas.microsoft.com/office/powerpoint/2010/main" val="2687799490"/>
              </p:ext>
            </p:extLst>
          </p:nvPr>
        </p:nvGraphicFramePr>
        <p:xfrm>
          <a:off x="313899" y="2144310"/>
          <a:ext cx="10699844" cy="3169920"/>
        </p:xfrm>
        <a:graphic>
          <a:graphicData uri="http://schemas.openxmlformats.org/drawingml/2006/table">
            <a:tbl>
              <a:tblPr firstRow="1" bandRow="1">
                <a:tableStyleId>{5C22544A-7EE6-4342-B048-85BDC9FD1C3A}</a:tableStyleId>
              </a:tblPr>
              <a:tblGrid>
                <a:gridCol w="3316405">
                  <a:extLst>
                    <a:ext uri="{9D8B030D-6E8A-4147-A177-3AD203B41FA5}">
                      <a16:colId xmlns:a16="http://schemas.microsoft.com/office/drawing/2014/main" val="2713698084"/>
                    </a:ext>
                  </a:extLst>
                </a:gridCol>
                <a:gridCol w="1902632">
                  <a:extLst>
                    <a:ext uri="{9D8B030D-6E8A-4147-A177-3AD203B41FA5}">
                      <a16:colId xmlns:a16="http://schemas.microsoft.com/office/drawing/2014/main" val="194492697"/>
                    </a:ext>
                  </a:extLst>
                </a:gridCol>
                <a:gridCol w="5480807">
                  <a:extLst>
                    <a:ext uri="{9D8B030D-6E8A-4147-A177-3AD203B41FA5}">
                      <a16:colId xmlns:a16="http://schemas.microsoft.com/office/drawing/2014/main" val="3475718664"/>
                    </a:ext>
                  </a:extLst>
                </a:gridCol>
              </a:tblGrid>
              <a:tr h="370840">
                <a:tc>
                  <a:txBody>
                    <a:bodyPr/>
                    <a:lstStyle/>
                    <a:p>
                      <a:pPr algn="ctr"/>
                      <a:r>
                        <a:rPr kumimoji="1" lang="ja-JP" altLang="en-US" sz="2000" dirty="0" smtClean="0"/>
                        <a:t>業種</a:t>
                      </a:r>
                      <a:endParaRPr kumimoji="1" lang="ja-JP" altLang="en-US" sz="2000" dirty="0"/>
                    </a:p>
                  </a:txBody>
                  <a:tcPr/>
                </a:tc>
                <a:tc>
                  <a:txBody>
                    <a:bodyPr/>
                    <a:lstStyle/>
                    <a:p>
                      <a:pPr algn="ctr"/>
                      <a:r>
                        <a:rPr kumimoji="1" lang="ja-JP" altLang="en-US" sz="2000" dirty="0" smtClean="0"/>
                        <a:t>対象数</a:t>
                      </a:r>
                      <a:endParaRPr kumimoji="1" lang="ja-JP" altLang="en-US" sz="2000" dirty="0"/>
                    </a:p>
                  </a:txBody>
                  <a:tcPr/>
                </a:tc>
                <a:tc>
                  <a:txBody>
                    <a:bodyPr/>
                    <a:lstStyle/>
                    <a:p>
                      <a:pPr algn="ctr"/>
                      <a:r>
                        <a:rPr kumimoji="1" lang="ja-JP" altLang="en-US" sz="2000" dirty="0" smtClean="0"/>
                        <a:t>参考</a:t>
                      </a:r>
                      <a:endParaRPr kumimoji="1" lang="ja-JP" altLang="en-US" sz="2000" dirty="0"/>
                    </a:p>
                  </a:txBody>
                  <a:tcPr/>
                </a:tc>
                <a:extLst>
                  <a:ext uri="{0D108BD9-81ED-4DB2-BD59-A6C34878D82A}">
                    <a16:rowId xmlns:a16="http://schemas.microsoft.com/office/drawing/2014/main" val="1727162563"/>
                  </a:ext>
                </a:extLst>
              </a:tr>
              <a:tr h="370840">
                <a:tc>
                  <a:txBody>
                    <a:bodyPr/>
                    <a:lstStyle/>
                    <a:p>
                      <a:r>
                        <a:rPr kumimoji="1" lang="ja-JP" altLang="en-US" sz="2000" dirty="0" smtClean="0">
                          <a:latin typeface="+mj-ea"/>
                          <a:ea typeface="+mj-ea"/>
                        </a:rPr>
                        <a:t>銀行</a:t>
                      </a:r>
                      <a:endParaRPr kumimoji="1" lang="ja-JP" altLang="en-US" sz="2000" dirty="0">
                        <a:latin typeface="+mj-ea"/>
                        <a:ea typeface="+mj-ea"/>
                      </a:endParaRPr>
                    </a:p>
                  </a:txBody>
                  <a:tcPr/>
                </a:tc>
                <a:tc>
                  <a:txBody>
                    <a:bodyPr/>
                    <a:lstStyle/>
                    <a:p>
                      <a:r>
                        <a:rPr kumimoji="1" lang="ja-JP" altLang="en-US" sz="2000" dirty="0" smtClean="0">
                          <a:latin typeface="+mj-ea"/>
                          <a:ea typeface="+mj-ea"/>
                        </a:rPr>
                        <a:t>２社</a:t>
                      </a:r>
                      <a:endParaRPr kumimoji="1" lang="ja-JP" altLang="en-US" sz="2000" dirty="0">
                        <a:latin typeface="+mj-ea"/>
                        <a:ea typeface="+mj-ea"/>
                      </a:endParaRPr>
                    </a:p>
                  </a:txBody>
                  <a:tcPr/>
                </a:tc>
                <a:tc>
                  <a:txBody>
                    <a:bodyPr/>
                    <a:lstStyle/>
                    <a:p>
                      <a:endParaRPr kumimoji="1" lang="ja-JP" altLang="en-US" sz="2000" dirty="0">
                        <a:latin typeface="+mj-ea"/>
                        <a:ea typeface="+mj-ea"/>
                      </a:endParaRPr>
                    </a:p>
                  </a:txBody>
                  <a:tcPr/>
                </a:tc>
                <a:extLst>
                  <a:ext uri="{0D108BD9-81ED-4DB2-BD59-A6C34878D82A}">
                    <a16:rowId xmlns:a16="http://schemas.microsoft.com/office/drawing/2014/main" val="1428754879"/>
                  </a:ext>
                </a:extLst>
              </a:tr>
              <a:tr h="370840">
                <a:tc>
                  <a:txBody>
                    <a:bodyPr/>
                    <a:lstStyle/>
                    <a:p>
                      <a:r>
                        <a:rPr kumimoji="1" lang="ja-JP" altLang="en-US" sz="2000" dirty="0" smtClean="0">
                          <a:latin typeface="+mj-ea"/>
                          <a:ea typeface="+mj-ea"/>
                        </a:rPr>
                        <a:t>繊維工業</a:t>
                      </a:r>
                      <a:endParaRPr kumimoji="1" lang="ja-JP" altLang="en-US" sz="2000" dirty="0">
                        <a:latin typeface="+mj-ea"/>
                        <a:ea typeface="+mj-ea"/>
                      </a:endParaRPr>
                    </a:p>
                  </a:txBody>
                  <a:tcPr/>
                </a:tc>
                <a:tc>
                  <a:txBody>
                    <a:bodyPr/>
                    <a:lstStyle/>
                    <a:p>
                      <a:r>
                        <a:rPr kumimoji="1" lang="ja-JP" altLang="en-US" sz="2000" dirty="0" smtClean="0">
                          <a:latin typeface="+mj-ea"/>
                          <a:ea typeface="+mj-ea"/>
                        </a:rPr>
                        <a:t>１社</a:t>
                      </a:r>
                      <a:endParaRPr kumimoji="1" lang="ja-JP" altLang="en-US" sz="2000" dirty="0">
                        <a:latin typeface="+mj-ea"/>
                        <a:ea typeface="+mj-ea"/>
                      </a:endParaRPr>
                    </a:p>
                  </a:txBody>
                  <a:tcPr/>
                </a:tc>
                <a:tc>
                  <a:txBody>
                    <a:bodyPr/>
                    <a:lstStyle/>
                    <a:p>
                      <a:endParaRPr kumimoji="1" lang="ja-JP" altLang="en-US" sz="2000" dirty="0">
                        <a:latin typeface="+mj-ea"/>
                        <a:ea typeface="+mj-ea"/>
                      </a:endParaRPr>
                    </a:p>
                  </a:txBody>
                  <a:tcPr/>
                </a:tc>
                <a:extLst>
                  <a:ext uri="{0D108BD9-81ED-4DB2-BD59-A6C34878D82A}">
                    <a16:rowId xmlns:a16="http://schemas.microsoft.com/office/drawing/2014/main" val="2326461994"/>
                  </a:ext>
                </a:extLst>
              </a:tr>
              <a:tr h="370840">
                <a:tc>
                  <a:txBody>
                    <a:bodyPr/>
                    <a:lstStyle/>
                    <a:p>
                      <a:r>
                        <a:rPr kumimoji="1" lang="zh-TW" altLang="en-US" sz="2000" dirty="0" smtClean="0">
                          <a:latin typeface="游ゴシック Light" panose="020B0300000000000000" pitchFamily="50" charset="-128"/>
                          <a:ea typeface="游ゴシック Light" panose="020B0300000000000000" pitchFamily="50" charset="-128"/>
                        </a:rPr>
                        <a:t>紙加工品製造業</a:t>
                      </a:r>
                      <a:endParaRPr kumimoji="1" lang="ja-JP" altLang="en-US" sz="2000" dirty="0">
                        <a:latin typeface="游ゴシック Light" panose="020B0300000000000000" pitchFamily="50" charset="-128"/>
                        <a:ea typeface="游ゴシック Light" panose="020B0300000000000000" pitchFamily="50" charset="-128"/>
                      </a:endParaRPr>
                    </a:p>
                  </a:txBody>
                  <a:tcPr/>
                </a:tc>
                <a:tc>
                  <a:txBody>
                    <a:bodyPr/>
                    <a:lstStyle/>
                    <a:p>
                      <a:r>
                        <a:rPr kumimoji="1" lang="ja-JP" altLang="en-US" sz="2000" dirty="0" smtClean="0">
                          <a:latin typeface="游ゴシック Light" panose="020B0300000000000000" pitchFamily="50" charset="-128"/>
                          <a:ea typeface="游ゴシック Light" panose="020B0300000000000000" pitchFamily="50" charset="-128"/>
                        </a:rPr>
                        <a:t>１社</a:t>
                      </a:r>
                      <a:endParaRPr kumimoji="1" lang="ja-JP" altLang="en-US" sz="2000" dirty="0">
                        <a:latin typeface="游ゴシック Light" panose="020B0300000000000000" pitchFamily="50" charset="-128"/>
                        <a:ea typeface="游ゴシック Light" panose="020B0300000000000000" pitchFamily="50" charset="-128"/>
                      </a:endParaRPr>
                    </a:p>
                  </a:txBody>
                  <a:tcPr/>
                </a:tc>
                <a:tc>
                  <a:txBody>
                    <a:bodyPr/>
                    <a:lstStyle/>
                    <a:p>
                      <a:r>
                        <a:rPr kumimoji="1" lang="ja-JP" altLang="en-US" sz="2000" dirty="0" smtClean="0">
                          <a:latin typeface="游ゴシック Light" panose="020B0300000000000000" pitchFamily="50" charset="-128"/>
                          <a:ea typeface="游ゴシック Light" panose="020B0300000000000000" pitchFamily="50" charset="-128"/>
                        </a:rPr>
                        <a:t>岐阜県紙業連合会　会員</a:t>
                      </a:r>
                      <a:endParaRPr kumimoji="1" lang="ja-JP" altLang="en-US" sz="2000" dirty="0">
                        <a:latin typeface="游ゴシック Light" panose="020B0300000000000000" pitchFamily="50" charset="-128"/>
                        <a:ea typeface="游ゴシック Light" panose="020B0300000000000000" pitchFamily="50" charset="-128"/>
                      </a:endParaRPr>
                    </a:p>
                  </a:txBody>
                  <a:tcPr/>
                </a:tc>
                <a:extLst>
                  <a:ext uri="{0D108BD9-81ED-4DB2-BD59-A6C34878D82A}">
                    <a16:rowId xmlns:a16="http://schemas.microsoft.com/office/drawing/2014/main" val="1582898112"/>
                  </a:ext>
                </a:extLst>
              </a:tr>
              <a:tr h="370840">
                <a:tc>
                  <a:txBody>
                    <a:bodyPr/>
                    <a:lstStyle/>
                    <a:p>
                      <a:r>
                        <a:rPr kumimoji="1" lang="ja-JP" altLang="en-US" sz="2000" dirty="0" smtClean="0">
                          <a:latin typeface="+mj-ea"/>
                          <a:ea typeface="+mj-ea"/>
                        </a:rPr>
                        <a:t>窯業・土石製品製造業</a:t>
                      </a:r>
                      <a:endParaRPr kumimoji="1" lang="ja-JP" altLang="en-US" sz="2000" dirty="0">
                        <a:latin typeface="+mj-ea"/>
                        <a:ea typeface="+mj-ea"/>
                      </a:endParaRPr>
                    </a:p>
                  </a:txBody>
                  <a:tcPr/>
                </a:tc>
                <a:tc>
                  <a:txBody>
                    <a:bodyPr/>
                    <a:lstStyle/>
                    <a:p>
                      <a:r>
                        <a:rPr kumimoji="1" lang="ja-JP" altLang="en-US" sz="2000" dirty="0" smtClean="0">
                          <a:latin typeface="+mj-ea"/>
                          <a:ea typeface="+mj-ea"/>
                        </a:rPr>
                        <a:t>１社</a:t>
                      </a:r>
                      <a:endParaRPr kumimoji="1" lang="ja-JP" altLang="en-US" sz="2000" dirty="0">
                        <a:latin typeface="+mj-ea"/>
                        <a:ea typeface="+mj-ea"/>
                      </a:endParaRPr>
                    </a:p>
                  </a:txBody>
                  <a:tcPr/>
                </a:tc>
                <a:tc>
                  <a:txBody>
                    <a:bodyPr/>
                    <a:lstStyle/>
                    <a:p>
                      <a:r>
                        <a:rPr kumimoji="1" lang="ja-JP" altLang="en-US" sz="2000" dirty="0" smtClean="0">
                          <a:latin typeface="+mj-ea"/>
                          <a:ea typeface="+mj-ea"/>
                        </a:rPr>
                        <a:t>岐阜県工業会　会員</a:t>
                      </a:r>
                      <a:endParaRPr kumimoji="1" lang="ja-JP" altLang="en-US" sz="2000" dirty="0">
                        <a:latin typeface="+mj-ea"/>
                        <a:ea typeface="+mj-ea"/>
                      </a:endParaRPr>
                    </a:p>
                  </a:txBody>
                  <a:tcPr/>
                </a:tc>
                <a:extLst>
                  <a:ext uri="{0D108BD9-81ED-4DB2-BD59-A6C34878D82A}">
                    <a16:rowId xmlns:a16="http://schemas.microsoft.com/office/drawing/2014/main" val="895525914"/>
                  </a:ext>
                </a:extLst>
              </a:tr>
              <a:tr h="370840">
                <a:tc>
                  <a:txBody>
                    <a:bodyPr/>
                    <a:lstStyle/>
                    <a:p>
                      <a:r>
                        <a:rPr kumimoji="1" lang="ja-JP" altLang="en-US" sz="2000" dirty="0" smtClean="0">
                          <a:latin typeface="+mj-ea"/>
                          <a:ea typeface="+mj-ea"/>
                        </a:rPr>
                        <a:t>鉄鋼業</a:t>
                      </a:r>
                      <a:endParaRPr kumimoji="1" lang="ja-JP" altLang="en-US" sz="2000" dirty="0">
                        <a:latin typeface="+mj-ea"/>
                        <a:ea typeface="+mj-ea"/>
                      </a:endParaRPr>
                    </a:p>
                  </a:txBody>
                  <a:tcPr/>
                </a:tc>
                <a:tc>
                  <a:txBody>
                    <a:bodyPr/>
                    <a:lstStyle/>
                    <a:p>
                      <a:r>
                        <a:rPr kumimoji="1" lang="ja-JP" altLang="en-US" sz="2000" dirty="0" smtClean="0">
                          <a:latin typeface="+mj-ea"/>
                          <a:ea typeface="+mj-ea"/>
                        </a:rPr>
                        <a:t>１社</a:t>
                      </a:r>
                      <a:endParaRPr kumimoji="1" lang="ja-JP" altLang="en-US" sz="2000" dirty="0">
                        <a:latin typeface="+mj-ea"/>
                        <a:ea typeface="+mj-ea"/>
                      </a:endParaRPr>
                    </a:p>
                  </a:txBody>
                  <a:tcPr/>
                </a:tc>
                <a:tc>
                  <a:txBody>
                    <a:bodyPr/>
                    <a:lstStyle/>
                    <a:p>
                      <a:r>
                        <a:rPr kumimoji="1" lang="ja-JP" altLang="en-US" sz="2000" dirty="0" smtClean="0">
                          <a:latin typeface="+mj-ea"/>
                          <a:ea typeface="+mj-ea"/>
                        </a:rPr>
                        <a:t>岐阜県機械金属協会　会員</a:t>
                      </a:r>
                      <a:endParaRPr kumimoji="1" lang="ja-JP" altLang="en-US" sz="2000" dirty="0">
                        <a:latin typeface="+mj-ea"/>
                        <a:ea typeface="+mj-ea"/>
                      </a:endParaRPr>
                    </a:p>
                  </a:txBody>
                  <a:tcPr/>
                </a:tc>
                <a:extLst>
                  <a:ext uri="{0D108BD9-81ED-4DB2-BD59-A6C34878D82A}">
                    <a16:rowId xmlns:a16="http://schemas.microsoft.com/office/drawing/2014/main" val="2004097768"/>
                  </a:ext>
                </a:extLst>
              </a:tr>
              <a:tr h="370840">
                <a:tc>
                  <a:txBody>
                    <a:bodyPr/>
                    <a:lstStyle/>
                    <a:p>
                      <a:r>
                        <a:rPr kumimoji="1" lang="ja-JP" altLang="en-US" sz="2000" dirty="0" smtClean="0">
                          <a:latin typeface="+mj-ea"/>
                          <a:ea typeface="+mj-ea"/>
                        </a:rPr>
                        <a:t>プラスチック製品製造業</a:t>
                      </a:r>
                      <a:endParaRPr kumimoji="1" lang="ja-JP" altLang="en-US" sz="2000" dirty="0">
                        <a:latin typeface="+mj-ea"/>
                        <a:ea typeface="+mj-ea"/>
                      </a:endParaRPr>
                    </a:p>
                  </a:txBody>
                  <a:tcPr/>
                </a:tc>
                <a:tc>
                  <a:txBody>
                    <a:bodyPr/>
                    <a:lstStyle/>
                    <a:p>
                      <a:r>
                        <a:rPr kumimoji="1" lang="ja-JP" altLang="en-US" sz="2000" dirty="0" smtClean="0">
                          <a:latin typeface="+mj-ea"/>
                          <a:ea typeface="+mj-ea"/>
                        </a:rPr>
                        <a:t>１社</a:t>
                      </a:r>
                      <a:endParaRPr kumimoji="1" lang="ja-JP" altLang="en-US" sz="2000" dirty="0">
                        <a:latin typeface="+mj-ea"/>
                        <a:ea typeface="+mj-ea"/>
                      </a:endParaRPr>
                    </a:p>
                  </a:txBody>
                  <a:tcPr/>
                </a:tc>
                <a:tc>
                  <a:txBody>
                    <a:bodyPr/>
                    <a:lstStyle/>
                    <a:p>
                      <a:r>
                        <a:rPr kumimoji="1" lang="ja-JP" altLang="en-US" sz="2000" dirty="0" smtClean="0">
                          <a:latin typeface="+mj-ea"/>
                          <a:ea typeface="+mj-ea"/>
                        </a:rPr>
                        <a:t>岐阜県プラスチック工業組合　組合員</a:t>
                      </a:r>
                      <a:endParaRPr kumimoji="1" lang="ja-JP" altLang="en-US" sz="2000" dirty="0">
                        <a:latin typeface="+mj-ea"/>
                        <a:ea typeface="+mj-ea"/>
                      </a:endParaRPr>
                    </a:p>
                  </a:txBody>
                  <a:tcPr/>
                </a:tc>
                <a:extLst>
                  <a:ext uri="{0D108BD9-81ED-4DB2-BD59-A6C34878D82A}">
                    <a16:rowId xmlns:a16="http://schemas.microsoft.com/office/drawing/2014/main" val="3647852060"/>
                  </a:ext>
                </a:extLst>
              </a:tr>
              <a:tr h="370840">
                <a:tc>
                  <a:txBody>
                    <a:bodyPr/>
                    <a:lstStyle/>
                    <a:p>
                      <a:r>
                        <a:rPr kumimoji="1" lang="zh-TW" altLang="en-US" sz="2000" dirty="0" smtClean="0">
                          <a:latin typeface="游ゴシック Light" panose="020B0300000000000000" pitchFamily="50" charset="-128"/>
                          <a:ea typeface="游ゴシック Light" panose="020B0300000000000000" pitchFamily="50" charset="-128"/>
                        </a:rPr>
                        <a:t>道路貨物運送業</a:t>
                      </a:r>
                      <a:endParaRPr kumimoji="1" lang="ja-JP" altLang="en-US" sz="2000" dirty="0">
                        <a:latin typeface="游ゴシック Light" panose="020B0300000000000000" pitchFamily="50" charset="-128"/>
                        <a:ea typeface="游ゴシック Light" panose="020B0300000000000000" pitchFamily="50" charset="-128"/>
                      </a:endParaRPr>
                    </a:p>
                  </a:txBody>
                  <a:tcPr/>
                </a:tc>
                <a:tc>
                  <a:txBody>
                    <a:bodyPr/>
                    <a:lstStyle/>
                    <a:p>
                      <a:r>
                        <a:rPr kumimoji="1" lang="ja-JP" altLang="en-US" sz="2000" dirty="0" smtClean="0">
                          <a:latin typeface="游ゴシック Light" panose="020B0300000000000000" pitchFamily="50" charset="-128"/>
                          <a:ea typeface="游ゴシック Light" panose="020B0300000000000000" pitchFamily="50" charset="-128"/>
                        </a:rPr>
                        <a:t>４社、１団体</a:t>
                      </a:r>
                      <a:endParaRPr kumimoji="1" lang="ja-JP" altLang="en-US" sz="2000" dirty="0">
                        <a:latin typeface="游ゴシック Light" panose="020B0300000000000000" pitchFamily="50" charset="-128"/>
                        <a:ea typeface="游ゴシック Light" panose="020B0300000000000000" pitchFamily="50" charset="-128"/>
                      </a:endParaRPr>
                    </a:p>
                  </a:txBody>
                  <a:tcPr/>
                </a:tc>
                <a:tc>
                  <a:txBody>
                    <a:bodyPr/>
                    <a:lstStyle/>
                    <a:p>
                      <a:r>
                        <a:rPr kumimoji="1" lang="ja-JP" altLang="en-US" sz="2000" dirty="0" smtClean="0">
                          <a:latin typeface="游ゴシック Light" panose="020B0300000000000000" pitchFamily="50" charset="-128"/>
                          <a:ea typeface="游ゴシック Light" panose="020B0300000000000000" pitchFamily="50" charset="-128"/>
                        </a:rPr>
                        <a:t>岐阜県トラック協会及び会員企業</a:t>
                      </a:r>
                      <a:endParaRPr kumimoji="1" lang="ja-JP" altLang="en-US" sz="2000" dirty="0">
                        <a:latin typeface="游ゴシック Light" panose="020B0300000000000000" pitchFamily="50" charset="-128"/>
                        <a:ea typeface="游ゴシック Light" panose="020B0300000000000000" pitchFamily="50" charset="-128"/>
                      </a:endParaRPr>
                    </a:p>
                  </a:txBody>
                  <a:tcPr/>
                </a:tc>
                <a:extLst>
                  <a:ext uri="{0D108BD9-81ED-4DB2-BD59-A6C34878D82A}">
                    <a16:rowId xmlns:a16="http://schemas.microsoft.com/office/drawing/2014/main" val="4004567467"/>
                  </a:ext>
                </a:extLst>
              </a:tr>
            </a:tbl>
          </a:graphicData>
        </a:graphic>
      </p:graphicFrame>
      <p:sp>
        <p:nvSpPr>
          <p:cNvPr id="3" name="テキスト ボックス 2"/>
          <p:cNvSpPr txBox="1"/>
          <p:nvPr/>
        </p:nvSpPr>
        <p:spPr>
          <a:xfrm>
            <a:off x="7233313" y="5568287"/>
            <a:ext cx="3957851" cy="369332"/>
          </a:xfrm>
          <a:prstGeom prst="rect">
            <a:avLst/>
          </a:prstGeom>
          <a:noFill/>
        </p:spPr>
        <p:txBody>
          <a:bodyPr wrap="square" rtlCol="0">
            <a:spAutoFit/>
          </a:bodyPr>
          <a:lstStyle/>
          <a:p>
            <a:r>
              <a:rPr kumimoji="1" lang="ja-JP" altLang="en-US" dirty="0" smtClean="0"/>
              <a:t>上記以外にも、今後ヒアリング予定</a:t>
            </a:r>
            <a:endParaRPr kumimoji="1" lang="ja-JP" altLang="en-US" dirty="0"/>
          </a:p>
        </p:txBody>
      </p:sp>
    </p:spTree>
    <p:extLst>
      <p:ext uri="{BB962C8B-B14F-4D97-AF65-F5344CB8AC3E}">
        <p14:creationId xmlns:p14="http://schemas.microsoft.com/office/powerpoint/2010/main" val="22515816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6CB4B4D-7CA3-9044-876B-883B54F8677D}" type="slidenum">
              <a:rPr lang="en-US" altLang="ja-JP" smtClean="0"/>
              <a:t>32</a:t>
            </a:fld>
            <a:endParaRPr lang="ja-JP" altLang="en-US"/>
          </a:p>
        </p:txBody>
      </p:sp>
      <p:sp>
        <p:nvSpPr>
          <p:cNvPr id="5" name="テキスト ボックス 4"/>
          <p:cNvSpPr txBox="1"/>
          <p:nvPr/>
        </p:nvSpPr>
        <p:spPr>
          <a:xfrm>
            <a:off x="0" y="0"/>
            <a:ext cx="6373504" cy="707886"/>
          </a:xfrm>
          <a:prstGeom prst="rect">
            <a:avLst/>
          </a:prstGeom>
          <a:noFill/>
        </p:spPr>
        <p:txBody>
          <a:bodyPr wrap="square" rtlCol="0">
            <a:spAutoFit/>
          </a:bodyPr>
          <a:lstStyle/>
          <a:p>
            <a:r>
              <a:rPr lang="ja-JP" altLang="en-US" sz="4000" b="1" dirty="0">
                <a:ln/>
                <a:solidFill>
                  <a:schemeClr val="accent4"/>
                </a:solidFill>
                <a:latin typeface="HG丸ｺﾞｼｯｸM-PRO" panose="020F0600000000000000" pitchFamily="50" charset="-128"/>
                <a:ea typeface="HG丸ｺﾞｼｯｸM-PRO" panose="020F0600000000000000" pitchFamily="50" charset="-128"/>
              </a:rPr>
              <a:t>事</a:t>
            </a:r>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業者ヒアリング結果①</a:t>
            </a:r>
            <a:endParaRPr lang="ja-JP" altLang="en-US" sz="4000" dirty="0"/>
          </a:p>
        </p:txBody>
      </p:sp>
      <p:graphicFrame>
        <p:nvGraphicFramePr>
          <p:cNvPr id="6" name="表 5"/>
          <p:cNvGraphicFramePr>
            <a:graphicFrameLocks noGrp="1"/>
          </p:cNvGraphicFramePr>
          <p:nvPr>
            <p:extLst>
              <p:ext uri="{D42A27DB-BD31-4B8C-83A1-F6EECF244321}">
                <p14:modId xmlns:p14="http://schemas.microsoft.com/office/powerpoint/2010/main" val="1270905450"/>
              </p:ext>
            </p:extLst>
          </p:nvPr>
        </p:nvGraphicFramePr>
        <p:xfrm>
          <a:off x="100463" y="707886"/>
          <a:ext cx="11936864" cy="5826760"/>
        </p:xfrm>
        <a:graphic>
          <a:graphicData uri="http://schemas.openxmlformats.org/drawingml/2006/table">
            <a:tbl>
              <a:tblPr firstRow="1" bandRow="1">
                <a:tableStyleId>{5C22544A-7EE6-4342-B048-85BDC9FD1C3A}</a:tableStyleId>
              </a:tblPr>
              <a:tblGrid>
                <a:gridCol w="895824">
                  <a:extLst>
                    <a:ext uri="{9D8B030D-6E8A-4147-A177-3AD203B41FA5}">
                      <a16:colId xmlns:a16="http://schemas.microsoft.com/office/drawing/2014/main" val="4268701474"/>
                    </a:ext>
                  </a:extLst>
                </a:gridCol>
                <a:gridCol w="4408226">
                  <a:extLst>
                    <a:ext uri="{9D8B030D-6E8A-4147-A177-3AD203B41FA5}">
                      <a16:colId xmlns:a16="http://schemas.microsoft.com/office/drawing/2014/main" val="3673808749"/>
                    </a:ext>
                  </a:extLst>
                </a:gridCol>
                <a:gridCol w="2156347">
                  <a:extLst>
                    <a:ext uri="{9D8B030D-6E8A-4147-A177-3AD203B41FA5}">
                      <a16:colId xmlns:a16="http://schemas.microsoft.com/office/drawing/2014/main" val="4021608247"/>
                    </a:ext>
                  </a:extLst>
                </a:gridCol>
                <a:gridCol w="4476467">
                  <a:extLst>
                    <a:ext uri="{9D8B030D-6E8A-4147-A177-3AD203B41FA5}">
                      <a16:colId xmlns:a16="http://schemas.microsoft.com/office/drawing/2014/main" val="934149923"/>
                    </a:ext>
                  </a:extLst>
                </a:gridCol>
              </a:tblGrid>
              <a:tr h="370840">
                <a:tc>
                  <a:txBody>
                    <a:bodyPr/>
                    <a:lstStyle/>
                    <a:p>
                      <a:pPr algn="ctr"/>
                      <a:r>
                        <a:rPr kumimoji="1" lang="ja-JP" altLang="en-US" dirty="0" smtClean="0"/>
                        <a:t>種別</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意見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業種</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対応（案）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506700"/>
                  </a:ext>
                </a:extLst>
              </a:tr>
              <a:tr h="1371600">
                <a:tc rowSpan="2">
                  <a:txBody>
                    <a:bodyPr/>
                    <a:lstStyle/>
                    <a:p>
                      <a:r>
                        <a:rPr kumimoji="1" lang="ja-JP" altLang="en-US" sz="1400" dirty="0" smtClean="0"/>
                        <a:t>評価制度導入</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評価制度の導入には賛成である。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latin typeface="游ゴシック" panose="020B0400000000000000" pitchFamily="50" charset="-128"/>
                          <a:ea typeface="游ゴシック" panose="020B0400000000000000" pitchFamily="50" charset="-128"/>
                          <a:cs typeface="+mn-cs"/>
                        </a:rPr>
                        <a:t>銀行</a:t>
                      </a:r>
                    </a:p>
                    <a:p>
                      <a:r>
                        <a:rPr kumimoji="1" lang="ja-JP" altLang="en-US" sz="1400" dirty="0" smtClean="0">
                          <a:latin typeface="游ゴシック" panose="020B0400000000000000" pitchFamily="50" charset="-128"/>
                          <a:ea typeface="游ゴシック" panose="020B0400000000000000" pitchFamily="50" charset="-128"/>
                        </a:rPr>
                        <a:t>繊維工業</a:t>
                      </a:r>
                    </a:p>
                    <a:p>
                      <a:r>
                        <a:rPr kumimoji="1" lang="zh-TW" altLang="en-US" sz="1400" dirty="0" smtClean="0">
                          <a:latin typeface="游ゴシック" panose="020B0400000000000000" pitchFamily="50" charset="-128"/>
                          <a:ea typeface="游ゴシック" panose="020B0400000000000000" pitchFamily="50" charset="-128"/>
                        </a:rPr>
                        <a:t>紙加工品製造業</a:t>
                      </a:r>
                    </a:p>
                    <a:p>
                      <a:r>
                        <a:rPr kumimoji="1" lang="ja-JP" altLang="en-US" sz="1400" dirty="0" smtClean="0">
                          <a:latin typeface="游ゴシック" panose="020B0400000000000000" pitchFamily="50" charset="-128"/>
                          <a:ea typeface="游ゴシック" panose="020B0400000000000000" pitchFamily="50" charset="-128"/>
                        </a:rPr>
                        <a:t>窯業・土石製品製造業</a:t>
                      </a:r>
                    </a:p>
                    <a:p>
                      <a:r>
                        <a:rPr kumimoji="1" lang="ja-JP" altLang="en-US" sz="1400" dirty="0" smtClean="0">
                          <a:latin typeface="游ゴシック" panose="020B0400000000000000" pitchFamily="50" charset="-128"/>
                          <a:ea typeface="游ゴシック" panose="020B0400000000000000" pitchFamily="50" charset="-128"/>
                        </a:rPr>
                        <a:t>鉄鋼業</a:t>
                      </a:r>
                    </a:p>
                    <a:p>
                      <a:r>
                        <a:rPr kumimoji="1" lang="ja-JP" altLang="en-US" sz="1400" dirty="0" smtClean="0">
                          <a:latin typeface="游ゴシック" panose="020B0400000000000000" pitchFamily="50" charset="-128"/>
                          <a:ea typeface="游ゴシック" panose="020B0400000000000000" pitchFamily="50" charset="-128"/>
                        </a:rPr>
                        <a:t>プラスチック製品製造業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a:t>
                      </a:r>
                      <a:r>
                        <a:rPr kumimoji="1" lang="ja-JP" altLang="en-US" sz="1400" dirty="0" err="1" smtClean="0"/>
                        <a:t>ー</a:t>
                      </a:r>
                      <a:endParaRPr kumimoji="1" lang="en-US" altLang="ja-JP"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047941"/>
                  </a:ext>
                </a:extLst>
              </a:tr>
              <a:tr h="370840">
                <a:tc vMerge="1">
                  <a:txBody>
                    <a:bodyPr/>
                    <a:lstStyle/>
                    <a:p>
                      <a:endParaRPr kumimoji="1" lang="ja-JP" altLang="en-US" sz="1400" dirty="0" smtClean="0"/>
                    </a:p>
                  </a:txBody>
                  <a:tcPr/>
                </a:tc>
                <a:tc>
                  <a:txBody>
                    <a:bodyPr/>
                    <a:lstStyle/>
                    <a:p>
                      <a:r>
                        <a:rPr kumimoji="1" lang="ja-JP" altLang="en-US" sz="1400" dirty="0" smtClean="0"/>
                        <a:t>　評価制度の導入に不安があるため、慎重に制度設計をされたい。</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400" dirty="0" smtClean="0">
                          <a:latin typeface="游ゴシック" panose="020B0400000000000000" pitchFamily="50" charset="-128"/>
                          <a:ea typeface="游ゴシック" panose="020B0400000000000000" pitchFamily="50" charset="-128"/>
                        </a:rPr>
                        <a:t>道路貨物運送業</a:t>
                      </a:r>
                      <a:r>
                        <a:rPr kumimoji="1" lang="ja-JP" altLang="en-US" sz="1400" dirty="0" smtClean="0">
                          <a:latin typeface="游ゴシック" panose="020B0400000000000000" pitchFamily="50" charset="-128"/>
                          <a:ea typeface="游ゴシック" panose="020B0400000000000000" pitchFamily="50" charset="-128"/>
                        </a:rPr>
                        <a:t>団体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事業者による温室効果ガス排出削減の取組みを後押しするため、評価制度の導入についてご理解をお願いしたい。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8739042"/>
                  </a:ext>
                </a:extLst>
              </a:tr>
              <a:tr h="370840">
                <a:tc rowSpan="2">
                  <a:txBody>
                    <a:bodyPr/>
                    <a:lstStyle/>
                    <a:p>
                      <a:r>
                        <a:rPr kumimoji="1" lang="ja-JP" altLang="en-US" sz="1400" dirty="0" smtClean="0"/>
                        <a:t>評価項目</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案の３項目で評価することで良い。</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游ゴシック" panose="020B0400000000000000" pitchFamily="50" charset="-128"/>
                          <a:ea typeface="+mn-ea"/>
                        </a:rPr>
                        <a:t>繊維工業</a:t>
                      </a:r>
                    </a:p>
                    <a:p>
                      <a:r>
                        <a:rPr kumimoji="1" lang="zh-TW" altLang="en-US" sz="1400" dirty="0" smtClean="0">
                          <a:latin typeface="游ゴシック" panose="020B0400000000000000" pitchFamily="50" charset="-128"/>
                          <a:ea typeface="游ゴシック" panose="020B0400000000000000" pitchFamily="50" charset="-128"/>
                        </a:rPr>
                        <a:t>紙加工品製造業</a:t>
                      </a:r>
                    </a:p>
                    <a:p>
                      <a:r>
                        <a:rPr kumimoji="1" lang="ja-JP" altLang="en-US" sz="1400" dirty="0" smtClean="0">
                          <a:latin typeface="游ゴシック" panose="020B0400000000000000" pitchFamily="50" charset="-128"/>
                          <a:ea typeface="+mn-ea"/>
                        </a:rPr>
                        <a:t>窯業・土石製品製造業</a:t>
                      </a:r>
                    </a:p>
                    <a:p>
                      <a:r>
                        <a:rPr kumimoji="1" lang="ja-JP" altLang="en-US" sz="1400" dirty="0" smtClean="0">
                          <a:latin typeface="游ゴシック" panose="020B0400000000000000" pitchFamily="50" charset="-128"/>
                          <a:ea typeface="+mn-ea"/>
                        </a:rPr>
                        <a:t>鉄鋼業</a:t>
                      </a:r>
                    </a:p>
                    <a:p>
                      <a:r>
                        <a:rPr kumimoji="1" lang="ja-JP" altLang="en-US" sz="1400" dirty="0" smtClean="0">
                          <a:latin typeface="游ゴシック" panose="020B0400000000000000" pitchFamily="50" charset="-128"/>
                          <a:ea typeface="+mn-ea"/>
                        </a:rPr>
                        <a:t>プラスチック製品製造業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a:t>
                      </a:r>
                      <a:r>
                        <a:rPr kumimoji="1" lang="ja-JP" altLang="en-US" sz="1400" dirty="0" err="1" smtClean="0"/>
                        <a:t>ー</a:t>
                      </a:r>
                      <a:endParaRPr kumimoji="1" lang="en-US" altLang="ja-JP"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81112"/>
                  </a:ext>
                </a:extLst>
              </a:tr>
              <a:tr h="370840">
                <a:tc vMerge="1">
                  <a:txBody>
                    <a:bodyPr/>
                    <a:lstStyle/>
                    <a:p>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すでに取組みを進めたところと、そうでないところを「削減率」で一律に評価することに不公平感がある。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400" dirty="0" smtClean="0">
                          <a:latin typeface="游ゴシック" panose="020B0400000000000000" pitchFamily="50" charset="-128"/>
                          <a:ea typeface="游ゴシック" panose="020B0400000000000000" pitchFamily="50" charset="-128"/>
                        </a:rPr>
                        <a:t>道路貨物運送業</a:t>
                      </a:r>
                      <a:endParaRPr kumimoji="1" lang="ja-JP" altLang="en-US" sz="14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事業者間で取組みに差があることは承知しているが、個々の事業者、業種ごとに温室効果ガスの排出量が異なるため、削減率で評価することでご理解をお願いしたい。</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6480157"/>
                  </a:ext>
                </a:extLst>
              </a:tr>
              <a:tr h="370840">
                <a:tc>
                  <a:txBody>
                    <a:bodyPr/>
                    <a:lstStyle/>
                    <a:p>
                      <a:r>
                        <a:rPr kumimoji="1" lang="ja-JP" altLang="en-US" sz="1400" dirty="0" smtClean="0"/>
                        <a:t>削減率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評価で求める削減率を実現可能な削減目標にしてほしい。</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400" dirty="0" smtClean="0">
                          <a:latin typeface="游ゴシック" panose="020B0400000000000000" pitchFamily="50" charset="-128"/>
                          <a:ea typeface="游ゴシック" panose="020B0400000000000000" pitchFamily="50" charset="-128"/>
                        </a:rPr>
                        <a:t>道路貨物運送業</a:t>
                      </a:r>
                      <a:endParaRPr kumimoji="1" lang="en-US" altLang="zh-TW" sz="1400" dirty="0" smtClean="0">
                        <a:latin typeface="游ゴシック" panose="020B0400000000000000" pitchFamily="50" charset="-128"/>
                        <a:ea typeface="游ゴシック" panose="020B0400000000000000" pitchFamily="50" charset="-128"/>
                      </a:endParaRPr>
                    </a:p>
                    <a:p>
                      <a:r>
                        <a:rPr kumimoji="1" lang="ja-JP" altLang="en-US" sz="1400" dirty="0" smtClean="0">
                          <a:latin typeface="游ゴシック" panose="020B0400000000000000" pitchFamily="50" charset="-128"/>
                          <a:ea typeface="游ゴシック" panose="020B0400000000000000" pitchFamily="50" charset="-128"/>
                        </a:rPr>
                        <a:t>鉄鋼業</a:t>
                      </a:r>
                    </a:p>
                    <a:p>
                      <a:r>
                        <a:rPr kumimoji="1" lang="ja-JP" altLang="en-US" sz="1400" dirty="0" smtClean="0">
                          <a:latin typeface="游ゴシック" panose="020B0400000000000000" pitchFamily="50" charset="-128"/>
                          <a:ea typeface="游ゴシック" panose="020B0400000000000000" pitchFamily="50" charset="-128"/>
                        </a:rPr>
                        <a:t>プラスチック製品製造業</a:t>
                      </a:r>
                      <a:endParaRPr kumimoji="1" lang="ja-JP" altLang="en-US" sz="14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実情を踏まえて、</a:t>
                      </a:r>
                      <a:r>
                        <a:rPr kumimoji="1" lang="en-US" altLang="ja-JP" sz="1400" dirty="0" smtClean="0"/>
                        <a:t>A</a:t>
                      </a:r>
                      <a:r>
                        <a:rPr kumimoji="1" lang="ja-JP" altLang="en-US" sz="1400" dirty="0" smtClean="0"/>
                        <a:t>～</a:t>
                      </a:r>
                      <a:r>
                        <a:rPr kumimoji="1" lang="en-US" altLang="ja-JP" sz="1400" dirty="0" smtClean="0"/>
                        <a:t>C</a:t>
                      </a:r>
                      <a:r>
                        <a:rPr kumimoji="1" lang="ja-JP" altLang="en-US" sz="1400" dirty="0" smtClean="0"/>
                        <a:t>の</a:t>
                      </a:r>
                      <a:r>
                        <a:rPr kumimoji="1" lang="en-US" altLang="ja-JP" sz="1400" dirty="0" smtClean="0"/>
                        <a:t>3</a:t>
                      </a:r>
                      <a:r>
                        <a:rPr kumimoji="1" lang="ja-JP" altLang="en-US" sz="1400" dirty="0" smtClean="0"/>
                        <a:t>段階で評価することとした。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5187395"/>
                  </a:ext>
                </a:extLst>
              </a:tr>
              <a:tr h="370840">
                <a:tc>
                  <a:txBody>
                    <a:bodyPr/>
                    <a:lstStyle/>
                    <a:p>
                      <a:r>
                        <a:rPr kumimoji="1" lang="ja-JP" altLang="en-US" sz="1400" dirty="0" smtClean="0"/>
                        <a:t>実施する措置</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「モーダルシフト」の項目が必要と考える。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400" dirty="0" smtClean="0">
                          <a:latin typeface="游ゴシック" panose="020B0400000000000000" pitchFamily="50" charset="-128"/>
                          <a:ea typeface="游ゴシック" panose="020B0400000000000000" pitchFamily="50" charset="-128"/>
                        </a:rPr>
                        <a:t>道路貨物運送業</a:t>
                      </a:r>
                      <a:endParaRPr kumimoji="1" lang="ja-JP" altLang="en-US" sz="1400" dirty="0" smtClean="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「モーダルシフト」の項目を追加する。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4953382"/>
                  </a:ext>
                </a:extLst>
              </a:tr>
            </a:tbl>
          </a:graphicData>
        </a:graphic>
      </p:graphicFrame>
    </p:spTree>
    <p:extLst>
      <p:ext uri="{BB962C8B-B14F-4D97-AF65-F5344CB8AC3E}">
        <p14:creationId xmlns:p14="http://schemas.microsoft.com/office/powerpoint/2010/main" val="38056170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6CB4B4D-7CA3-9044-876B-883B54F8677D}" type="slidenum">
              <a:rPr lang="en-US" altLang="ja-JP" smtClean="0"/>
              <a:t>33</a:t>
            </a:fld>
            <a:endParaRPr lang="ja-JP" altLang="en-US"/>
          </a:p>
        </p:txBody>
      </p:sp>
      <p:sp>
        <p:nvSpPr>
          <p:cNvPr id="5" name="テキスト ボックス 4"/>
          <p:cNvSpPr txBox="1"/>
          <p:nvPr/>
        </p:nvSpPr>
        <p:spPr>
          <a:xfrm>
            <a:off x="0" y="0"/>
            <a:ext cx="6373504" cy="707886"/>
          </a:xfrm>
          <a:prstGeom prst="rect">
            <a:avLst/>
          </a:prstGeom>
          <a:noFill/>
        </p:spPr>
        <p:txBody>
          <a:bodyPr wrap="square" rtlCol="0">
            <a:spAutoFit/>
          </a:bodyPr>
          <a:lstStyle/>
          <a:p>
            <a:r>
              <a:rPr lang="ja-JP" altLang="en-US" sz="4000" b="1" dirty="0">
                <a:ln/>
                <a:solidFill>
                  <a:schemeClr val="accent4"/>
                </a:solidFill>
                <a:latin typeface="HG丸ｺﾞｼｯｸM-PRO" panose="020F0600000000000000" pitchFamily="50" charset="-128"/>
                <a:ea typeface="HG丸ｺﾞｼｯｸM-PRO" panose="020F0600000000000000" pitchFamily="50" charset="-128"/>
              </a:rPr>
              <a:t>事</a:t>
            </a:r>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業者ヒアリング結果②</a:t>
            </a:r>
            <a:endParaRPr lang="ja-JP" altLang="en-US" sz="4000" dirty="0"/>
          </a:p>
        </p:txBody>
      </p:sp>
      <p:graphicFrame>
        <p:nvGraphicFramePr>
          <p:cNvPr id="6" name="表 5"/>
          <p:cNvGraphicFramePr>
            <a:graphicFrameLocks noGrp="1"/>
          </p:cNvGraphicFramePr>
          <p:nvPr>
            <p:extLst>
              <p:ext uri="{D42A27DB-BD31-4B8C-83A1-F6EECF244321}">
                <p14:modId xmlns:p14="http://schemas.microsoft.com/office/powerpoint/2010/main" val="715337533"/>
              </p:ext>
            </p:extLst>
          </p:nvPr>
        </p:nvGraphicFramePr>
        <p:xfrm>
          <a:off x="100463" y="707886"/>
          <a:ext cx="11936864" cy="4251960"/>
        </p:xfrm>
        <a:graphic>
          <a:graphicData uri="http://schemas.openxmlformats.org/drawingml/2006/table">
            <a:tbl>
              <a:tblPr firstRow="1" bandRow="1">
                <a:tableStyleId>{5C22544A-7EE6-4342-B048-85BDC9FD1C3A}</a:tableStyleId>
              </a:tblPr>
              <a:tblGrid>
                <a:gridCol w="895824">
                  <a:extLst>
                    <a:ext uri="{9D8B030D-6E8A-4147-A177-3AD203B41FA5}">
                      <a16:colId xmlns:a16="http://schemas.microsoft.com/office/drawing/2014/main" val="4268701474"/>
                    </a:ext>
                  </a:extLst>
                </a:gridCol>
                <a:gridCol w="4408226">
                  <a:extLst>
                    <a:ext uri="{9D8B030D-6E8A-4147-A177-3AD203B41FA5}">
                      <a16:colId xmlns:a16="http://schemas.microsoft.com/office/drawing/2014/main" val="3673808749"/>
                    </a:ext>
                  </a:extLst>
                </a:gridCol>
                <a:gridCol w="2156347">
                  <a:extLst>
                    <a:ext uri="{9D8B030D-6E8A-4147-A177-3AD203B41FA5}">
                      <a16:colId xmlns:a16="http://schemas.microsoft.com/office/drawing/2014/main" val="4021608247"/>
                    </a:ext>
                  </a:extLst>
                </a:gridCol>
                <a:gridCol w="4476467">
                  <a:extLst>
                    <a:ext uri="{9D8B030D-6E8A-4147-A177-3AD203B41FA5}">
                      <a16:colId xmlns:a16="http://schemas.microsoft.com/office/drawing/2014/main" val="934149923"/>
                    </a:ext>
                  </a:extLst>
                </a:gridCol>
              </a:tblGrid>
              <a:tr h="370840">
                <a:tc>
                  <a:txBody>
                    <a:bodyPr/>
                    <a:lstStyle/>
                    <a:p>
                      <a:pPr algn="ctr"/>
                      <a:r>
                        <a:rPr kumimoji="1" lang="ja-JP" altLang="en-US" dirty="0" smtClean="0"/>
                        <a:t>種別</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意見</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業種</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対応（案）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506700"/>
                  </a:ext>
                </a:extLst>
              </a:tr>
              <a:tr h="370840">
                <a:tc rowSpan="4">
                  <a:txBody>
                    <a:bodyPr/>
                    <a:lstStyle/>
                    <a:p>
                      <a:r>
                        <a:rPr kumimoji="1" lang="ja-JP" altLang="en-US" sz="1400" dirty="0" smtClean="0"/>
                        <a:t>融資、インセンティブ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県において、中小企業が計画書等を作成することができるよう支援する必要がある。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游ゴシック" panose="020B0400000000000000" pitchFamily="50" charset="-128"/>
                          <a:ea typeface="游ゴシック" panose="020B0400000000000000" pitchFamily="50" charset="-128"/>
                        </a:rPr>
                        <a:t>銀行</a:t>
                      </a:r>
                      <a:endParaRPr kumimoji="1" lang="ja-JP" altLang="en-US" sz="14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県においても、大規模排出事業者以外の事業者も本評価制度に取り込みたいと考えていることから、中小企業の計画書等作成支援について検討する。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127755"/>
                  </a:ext>
                </a:extLst>
              </a:tr>
              <a:tr h="370840">
                <a:tc vMerge="1">
                  <a:txBody>
                    <a:bodyPr/>
                    <a:lstStyle/>
                    <a:p>
                      <a:endParaRPr kumimoji="1" lang="ja-JP"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インセンティブ（融資）を計画段階で用意することは違和感を感じる。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銀行</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温室効果ガス削減に向けた取組みには費用を要し、特に、中小企業は取組みの重要性を認識しつつも、取組めないことが懸念されることから、計画段階で融資し、中小企業の積極的な取組みのきっかけとなる制度とした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9633234"/>
                  </a:ext>
                </a:extLst>
              </a:tr>
              <a:tr h="370840">
                <a:tc vMerge="1">
                  <a:txBody>
                    <a:bodyPr/>
                    <a:lstStyle/>
                    <a:p>
                      <a:endParaRPr kumimoji="1" lang="ja-JP"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インセンティブ（融資）は計画段階で必要である。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400" dirty="0" smtClean="0">
                          <a:latin typeface="游ゴシック" panose="020B0400000000000000" pitchFamily="50" charset="-128"/>
                          <a:ea typeface="游ゴシック" panose="020B0400000000000000" pitchFamily="50" charset="-128"/>
                        </a:rPr>
                        <a:t>繊維工業</a:t>
                      </a:r>
                    </a:p>
                    <a:p>
                      <a:r>
                        <a:rPr kumimoji="1" lang="zh-TW" altLang="en-US" sz="1400" dirty="0" smtClean="0">
                          <a:latin typeface="游ゴシック" panose="020B0400000000000000" pitchFamily="50" charset="-128"/>
                          <a:ea typeface="游ゴシック" panose="020B0400000000000000" pitchFamily="50" charset="-128"/>
                        </a:rPr>
                        <a:t>道路貨物運送業</a:t>
                      </a:r>
                      <a:endParaRPr kumimoji="1" lang="ja-JP" altLang="en-US" sz="14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7608686"/>
                  </a:ext>
                </a:extLst>
              </a:tr>
              <a:tr h="370840">
                <a:tc vMerge="1">
                  <a:txBody>
                    <a:bodyPr/>
                    <a:lstStyle/>
                    <a:p>
                      <a:endParaRPr kumimoji="1" lang="ja-JP" altLang="en-US"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融資よりも補助金メニューを充実されたい。</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400" dirty="0" smtClean="0">
                          <a:latin typeface="游ゴシック" panose="020B0400000000000000" pitchFamily="50" charset="-128"/>
                          <a:ea typeface="游ゴシック" panose="020B0400000000000000" pitchFamily="50" charset="-128"/>
                        </a:rPr>
                        <a:t>道路貨物運送業</a:t>
                      </a:r>
                      <a:endParaRPr kumimoji="1" lang="ja-JP" altLang="en-US" sz="1400" dirty="0" smtClean="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補助金の創設について、関係部局と協議する。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0723324"/>
                  </a:ext>
                </a:extLst>
              </a:tr>
              <a:tr h="370840">
                <a:tc>
                  <a:txBody>
                    <a:bodyPr/>
                    <a:lstStyle/>
                    <a:p>
                      <a:r>
                        <a:rPr kumimoji="1" lang="ja-JP" altLang="en-US" sz="1400" dirty="0" smtClean="0"/>
                        <a:t>表彰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企業の</a:t>
                      </a:r>
                      <a:r>
                        <a:rPr kumimoji="1" lang="en-US" altLang="ja-JP" sz="1400" dirty="0" smtClean="0"/>
                        <a:t>PR</a:t>
                      </a:r>
                      <a:r>
                        <a:rPr kumimoji="1" lang="ja-JP" altLang="en-US" sz="1400" dirty="0" smtClean="0"/>
                        <a:t>に繋がるような表彰を望む。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全事業者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表彰の効果的な方法を検討する。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4953382"/>
                  </a:ext>
                </a:extLst>
              </a:tr>
              <a:tr h="370840">
                <a:tc>
                  <a:txBody>
                    <a:bodyPr/>
                    <a:lstStyle/>
                    <a:p>
                      <a:r>
                        <a:rPr kumimoji="1" lang="ja-JP" altLang="en-US" sz="1400" dirty="0" smtClean="0"/>
                        <a:t>助言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助言は他社の事例を共有するなど充実されたい。</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400" dirty="0" smtClean="0">
                          <a:latin typeface="游ゴシック" panose="020B0400000000000000" pitchFamily="50" charset="-128"/>
                          <a:ea typeface="游ゴシック" panose="020B0400000000000000" pitchFamily="50" charset="-128"/>
                        </a:rPr>
                        <a:t>道路貨物運送業</a:t>
                      </a:r>
                      <a:endParaRPr kumimoji="1" lang="ja-JP" altLang="en-US" sz="1400" dirty="0">
                        <a:latin typeface="游ゴシック" panose="020B0400000000000000" pitchFamily="50" charset="-128"/>
                        <a:ea typeface="游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助言した内容については、他の事業者の参考となるよう公表（共有）する。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4074932"/>
                  </a:ext>
                </a:extLst>
              </a:tr>
              <a:tr h="370840">
                <a:tc>
                  <a:txBody>
                    <a:bodyPr/>
                    <a:lstStyle/>
                    <a:p>
                      <a:r>
                        <a:rPr kumimoji="1" lang="ja-JP" altLang="en-US" sz="1400" dirty="0" smtClean="0"/>
                        <a:t>その他</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カーボンニュートラルに向けた取組みは、中小企業も含めて全体で取り組むことが重要である。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窯業・土石製品製造業</a:t>
                      </a:r>
                    </a:p>
                    <a:p>
                      <a:r>
                        <a:rPr kumimoji="1" lang="ja-JP" altLang="en-US" sz="1400" dirty="0" smtClean="0"/>
                        <a:t>プラスチック製品製造業</a:t>
                      </a:r>
                    </a:p>
                    <a:p>
                      <a:r>
                        <a:rPr kumimoji="1" lang="ja-JP" altLang="en-US" sz="1400" dirty="0" smtClean="0"/>
                        <a:t>道路貨物運送業</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　県においても、大規模排出事業者以外の事業者も本評価制度に取り込みたいと考えていることから、中小企業の計画書等作成支援について検討する。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9265455"/>
                  </a:ext>
                </a:extLst>
              </a:tr>
            </a:tbl>
          </a:graphicData>
        </a:graphic>
      </p:graphicFrame>
    </p:spTree>
    <p:extLst>
      <p:ext uri="{BB962C8B-B14F-4D97-AF65-F5344CB8AC3E}">
        <p14:creationId xmlns:p14="http://schemas.microsoft.com/office/powerpoint/2010/main" val="13977827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3"/>
          <p:cNvSpPr>
            <a:spLocks noGrp="1"/>
          </p:cNvSpPr>
          <p:nvPr>
            <p:ph type="subTitle" idx="1"/>
          </p:nvPr>
        </p:nvSpPr>
        <p:spPr>
          <a:xfrm>
            <a:off x="650543" y="1159085"/>
            <a:ext cx="9144000" cy="5562389"/>
          </a:xfrm>
        </p:spPr>
        <p:txBody>
          <a:bodyPr>
            <a:noAutofit/>
          </a:bodyPr>
          <a:lstStyle/>
          <a:p>
            <a:pPr marL="342900" indent="-342900" algn="l">
              <a:lnSpc>
                <a:spcPct val="150000"/>
              </a:lnSpc>
              <a:buFont typeface="Wingdings" panose="05000000000000000000" pitchFamily="2" charset="2"/>
              <a:buChar char="Ø"/>
            </a:pPr>
            <a:r>
              <a:rPr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評価制度（案）の概要</a:t>
            </a:r>
            <a:endParaRPr lang="en-US" altLang="ja-JP" sz="28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評価項目、評価基準</a:t>
            </a:r>
            <a:endParaRPr kumimoji="1" lang="en-US" altLang="ja-JP"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28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評価に基づく対応</a:t>
            </a:r>
            <a:endParaRPr lang="en-US" altLang="ja-JP"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28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計画書等の様式変更</a:t>
            </a:r>
            <a:endParaRPr lang="en-US" altLang="ja-JP" sz="28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事業者ヒアリングの結果</a:t>
            </a:r>
            <a:endParaRPr lang="en-US" altLang="ja-JP"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2800" dirty="0">
                <a:latin typeface="HGS創英角ﾎﾟｯﾌﾟ体" panose="040B0A00000000000000" pitchFamily="50" charset="-128"/>
                <a:ea typeface="HGS創英角ﾎﾟｯﾌﾟ体" panose="040B0A00000000000000" pitchFamily="50" charset="-128"/>
              </a:rPr>
              <a:t>　</a:t>
            </a:r>
            <a:r>
              <a:rPr lang="ja-JP" altLang="en-US" sz="2800" dirty="0" smtClean="0">
                <a:latin typeface="HGS創英角ﾎﾟｯﾌﾟ体" panose="040B0A00000000000000" pitchFamily="50" charset="-128"/>
                <a:ea typeface="HGS創英角ﾎﾟｯﾌﾟ体" panose="040B0A00000000000000" pitchFamily="50" charset="-128"/>
              </a:rPr>
              <a:t>委員意見</a:t>
            </a:r>
            <a:endParaRPr lang="en-US" altLang="ja-JP" sz="2800" dirty="0">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お諮りしたいこと</a:t>
            </a:r>
            <a:endParaRPr kumimoji="1" lang="ja-JP" altLang="en-US" sz="28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p:txBody>
      </p:sp>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34</a:t>
            </a:fld>
            <a:endParaRPr lang="ja-JP" altLang="en-US"/>
          </a:p>
        </p:txBody>
      </p:sp>
      <p:sp>
        <p:nvSpPr>
          <p:cNvPr id="6" name="テキスト ボックス 5"/>
          <p:cNvSpPr txBox="1"/>
          <p:nvPr/>
        </p:nvSpPr>
        <p:spPr>
          <a:xfrm>
            <a:off x="313899" y="345383"/>
            <a:ext cx="3057098"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本日の内容</a:t>
            </a:r>
            <a:endParaRPr lang="ja-JP" altLang="en-US" sz="4000" dirty="0"/>
          </a:p>
        </p:txBody>
      </p:sp>
    </p:spTree>
    <p:extLst>
      <p:ext uri="{BB962C8B-B14F-4D97-AF65-F5344CB8AC3E}">
        <p14:creationId xmlns:p14="http://schemas.microsoft.com/office/powerpoint/2010/main" val="6351490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35</a:t>
            </a:fld>
            <a:endParaRPr lang="ja-JP" altLang="en-US"/>
          </a:p>
        </p:txBody>
      </p:sp>
      <p:sp>
        <p:nvSpPr>
          <p:cNvPr id="6" name="テキスト ボックス 5"/>
          <p:cNvSpPr txBox="1"/>
          <p:nvPr/>
        </p:nvSpPr>
        <p:spPr>
          <a:xfrm>
            <a:off x="313899" y="345383"/>
            <a:ext cx="3057098" cy="707886"/>
          </a:xfrm>
          <a:prstGeom prst="rect">
            <a:avLst/>
          </a:prstGeom>
          <a:noFill/>
        </p:spPr>
        <p:txBody>
          <a:bodyPr wrap="square" rtlCol="0">
            <a:spAutoFit/>
          </a:bodyPr>
          <a:lstStyle/>
          <a:p>
            <a:r>
              <a:rPr lang="ja-JP" altLang="en-US" sz="4000" b="1" dirty="0">
                <a:ln/>
                <a:solidFill>
                  <a:schemeClr val="accent4"/>
                </a:solidFill>
                <a:latin typeface="HG丸ｺﾞｼｯｸM-PRO" panose="020F0600000000000000" pitchFamily="50" charset="-128"/>
                <a:ea typeface="HG丸ｺﾞｼｯｸM-PRO" panose="020F0600000000000000" pitchFamily="50" charset="-128"/>
              </a:rPr>
              <a:t>委員意見</a:t>
            </a:r>
            <a:endParaRPr lang="ja-JP" altLang="en-US" sz="4000" dirty="0"/>
          </a:p>
        </p:txBody>
      </p:sp>
      <p:sp>
        <p:nvSpPr>
          <p:cNvPr id="8" name="テキスト ボックス 7"/>
          <p:cNvSpPr txBox="1"/>
          <p:nvPr/>
        </p:nvSpPr>
        <p:spPr>
          <a:xfrm>
            <a:off x="313899" y="1416904"/>
            <a:ext cx="8106770" cy="400110"/>
          </a:xfrm>
          <a:prstGeom prst="rect">
            <a:avLst/>
          </a:prstGeom>
          <a:solidFill>
            <a:schemeClr val="bg1">
              <a:lumMod val="95000"/>
            </a:schemeClr>
          </a:solidFill>
          <a:ln>
            <a:solidFill>
              <a:schemeClr val="tx1"/>
            </a:solidFill>
            <a:prstDash val="solid"/>
          </a:ln>
        </p:spPr>
        <p:txBody>
          <a:bodyPr wrap="square" rtlCol="0">
            <a:spAutoFit/>
          </a:bodyPr>
          <a:lstStyle/>
          <a:p>
            <a:pPr marL="342900" indent="-342900">
              <a:buFont typeface="Wingdings" panose="05000000000000000000" pitchFamily="2" charset="2"/>
              <a:buChar char="Ø"/>
            </a:pPr>
            <a:r>
              <a:rPr lang="ja-JP" altLang="en-US" sz="2000" dirty="0" smtClean="0"/>
              <a:t>事前に委員からいただいた意見及びその対応は別添のとおり</a:t>
            </a:r>
            <a:endParaRPr lang="en-US" altLang="ja-JP" sz="2000" dirty="0" smtClean="0"/>
          </a:p>
        </p:txBody>
      </p:sp>
    </p:spTree>
    <p:extLst>
      <p:ext uri="{BB962C8B-B14F-4D97-AF65-F5344CB8AC3E}">
        <p14:creationId xmlns:p14="http://schemas.microsoft.com/office/powerpoint/2010/main" val="38327136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3"/>
          <p:cNvSpPr>
            <a:spLocks noGrp="1"/>
          </p:cNvSpPr>
          <p:nvPr>
            <p:ph type="subTitle" idx="1"/>
          </p:nvPr>
        </p:nvSpPr>
        <p:spPr>
          <a:xfrm>
            <a:off x="650543" y="1159085"/>
            <a:ext cx="9144000" cy="5562389"/>
          </a:xfrm>
        </p:spPr>
        <p:txBody>
          <a:bodyPr>
            <a:noAutofit/>
          </a:bodyPr>
          <a:lstStyle/>
          <a:p>
            <a:pPr marL="342900" indent="-342900" algn="l">
              <a:lnSpc>
                <a:spcPct val="150000"/>
              </a:lnSpc>
              <a:buFont typeface="Wingdings" panose="05000000000000000000" pitchFamily="2" charset="2"/>
              <a:buChar char="Ø"/>
            </a:pPr>
            <a:r>
              <a:rPr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評価制度（案）の概要</a:t>
            </a:r>
            <a:endParaRPr lang="en-US" altLang="ja-JP" sz="28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評価項目、評価基準</a:t>
            </a:r>
            <a:endParaRPr kumimoji="1" lang="en-US" altLang="ja-JP"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28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評価に基づく対応</a:t>
            </a:r>
            <a:endParaRPr lang="en-US" altLang="ja-JP"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28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計画書等の様式変更</a:t>
            </a:r>
            <a:endParaRPr lang="en-US" altLang="ja-JP" sz="2800" dirty="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　事業者ヒアリングの結果</a:t>
            </a:r>
            <a:endParaRPr lang="en-US" altLang="ja-JP"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lang="ja-JP" altLang="en-US" sz="2800" dirty="0">
                <a:solidFill>
                  <a:schemeClr val="bg1">
                    <a:lumMod val="85000"/>
                  </a:schemeClr>
                </a:solidFill>
                <a:latin typeface="HGS創英角ﾎﾟｯﾌﾟ体" panose="040B0A00000000000000" pitchFamily="50" charset="-128"/>
                <a:ea typeface="HGS創英角ﾎﾟｯﾌﾟ体" panose="040B0A00000000000000" pitchFamily="50" charset="-128"/>
              </a:rPr>
              <a:t>　</a:t>
            </a:r>
            <a:r>
              <a:rPr lang="ja-JP" altLang="en-US" sz="2800" dirty="0" smtClean="0">
                <a:solidFill>
                  <a:schemeClr val="bg1">
                    <a:lumMod val="85000"/>
                  </a:schemeClr>
                </a:solidFill>
                <a:latin typeface="HGS創英角ﾎﾟｯﾌﾟ体" panose="040B0A00000000000000" pitchFamily="50" charset="-128"/>
                <a:ea typeface="HGS創英角ﾎﾟｯﾌﾟ体" panose="040B0A00000000000000" pitchFamily="50" charset="-128"/>
              </a:rPr>
              <a:t>委員意見</a:t>
            </a:r>
            <a:endParaRPr lang="en-US" altLang="ja-JP" sz="2800" dirty="0">
              <a:latin typeface="HGS創英角ﾎﾟｯﾌﾟ体" panose="040B0A00000000000000" pitchFamily="50" charset="-128"/>
              <a:ea typeface="HGS創英角ﾎﾟｯﾌﾟ体" panose="040B0A00000000000000" pitchFamily="50" charset="-128"/>
            </a:endParaRPr>
          </a:p>
          <a:p>
            <a:pPr marL="342900" indent="-342900" algn="l">
              <a:lnSpc>
                <a:spcPct val="150000"/>
              </a:lnSpc>
              <a:buFont typeface="Wingdings" panose="05000000000000000000" pitchFamily="2" charset="2"/>
              <a:buChar char="Ø"/>
            </a:pPr>
            <a:r>
              <a:rPr kumimoji="1" lang="ja-JP" altLang="en-US" sz="2800" dirty="0" smtClean="0">
                <a:latin typeface="HGS創英角ﾎﾟｯﾌﾟ体" panose="040B0A00000000000000" pitchFamily="50" charset="-128"/>
                <a:ea typeface="HGS創英角ﾎﾟｯﾌﾟ体" panose="040B0A00000000000000" pitchFamily="50" charset="-128"/>
              </a:rPr>
              <a:t>　お諮りしたいこと</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1" lang="en-US" altLang="ja-JP"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6" name="テキスト ボックス 5"/>
          <p:cNvSpPr txBox="1"/>
          <p:nvPr/>
        </p:nvSpPr>
        <p:spPr>
          <a:xfrm>
            <a:off x="313899" y="345383"/>
            <a:ext cx="3057098"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smtClean="0">
                <a:ln/>
                <a:solidFill>
                  <a:srgbClr val="FFC000"/>
                </a:solidFill>
                <a:effectLst/>
                <a:uLnTx/>
                <a:uFillTx/>
                <a:latin typeface="HG丸ｺﾞｼｯｸM-PRO" panose="020F0600000000000000" pitchFamily="50" charset="-128"/>
                <a:ea typeface="HG丸ｺﾞｼｯｸM-PRO" panose="020F0600000000000000" pitchFamily="50" charset="-128"/>
                <a:cs typeface="+mn-cs"/>
              </a:rPr>
              <a:t>本日の内容</a:t>
            </a:r>
            <a:endParaRPr kumimoji="1" lang="ja-JP" altLang="en-US" sz="4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656889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5535" y="0"/>
            <a:ext cx="6373504" cy="646331"/>
          </a:xfrm>
          <a:prstGeom prst="rect">
            <a:avLst/>
          </a:prstGeom>
          <a:noFill/>
        </p:spPr>
        <p:txBody>
          <a:bodyPr wrap="square" rtlCol="0">
            <a:spAutoFit/>
          </a:bodyPr>
          <a:lstStyle/>
          <a:p>
            <a:r>
              <a:rPr lang="ja-JP" altLang="en-US" sz="3600" b="1" dirty="0" smtClean="0">
                <a:ln/>
                <a:solidFill>
                  <a:schemeClr val="accent4"/>
                </a:solidFill>
                <a:latin typeface="HG丸ｺﾞｼｯｸM-PRO" panose="020F0600000000000000" pitchFamily="50" charset="-128"/>
                <a:ea typeface="HG丸ｺﾞｼｯｸM-PRO" panose="020F0600000000000000" pitchFamily="50" charset="-128"/>
              </a:rPr>
              <a:t>お諮り</a:t>
            </a:r>
            <a:r>
              <a:rPr lang="ja-JP" altLang="en-US" sz="3600" b="1" dirty="0">
                <a:ln/>
                <a:solidFill>
                  <a:schemeClr val="accent4"/>
                </a:solidFill>
                <a:latin typeface="HG丸ｺﾞｼｯｸM-PRO" panose="020F0600000000000000" pitchFamily="50" charset="-128"/>
                <a:ea typeface="HG丸ｺﾞｼｯｸM-PRO" panose="020F0600000000000000" pitchFamily="50" charset="-128"/>
              </a:rPr>
              <a:t>したいこと</a:t>
            </a:r>
            <a:endParaRPr lang="ja-JP" altLang="en-US" sz="3600" dirty="0"/>
          </a:p>
        </p:txBody>
      </p:sp>
      <p:sp>
        <p:nvSpPr>
          <p:cNvPr id="10" name="テキスト ボックス 9"/>
          <p:cNvSpPr txBox="1"/>
          <p:nvPr/>
        </p:nvSpPr>
        <p:spPr>
          <a:xfrm>
            <a:off x="95535" y="596721"/>
            <a:ext cx="11982734" cy="6124754"/>
          </a:xfrm>
          <a:prstGeom prst="rect">
            <a:avLst/>
          </a:prstGeom>
          <a:solidFill>
            <a:srgbClr val="FFCCCC"/>
          </a:solidFill>
          <a:ln>
            <a:solidFill>
              <a:schemeClr val="tx1"/>
            </a:solidFill>
          </a:ln>
        </p:spPr>
        <p:txBody>
          <a:bodyPr wrap="square" rtlCol="0">
            <a:spAutoFit/>
          </a:bodyPr>
          <a:lstStyle/>
          <a:p>
            <a:r>
              <a:rPr lang="ja-JP" altLang="en-US" b="1" dirty="0" smtClean="0">
                <a:latin typeface="游ゴシック" panose="020B0400000000000000" pitchFamily="50" charset="-128"/>
                <a:ea typeface="游ゴシック" panose="020B0400000000000000" pitchFamily="50" charset="-128"/>
              </a:rPr>
              <a:t>１　</a:t>
            </a:r>
            <a:r>
              <a:rPr lang="ja-JP" altLang="en-US" b="1" dirty="0">
                <a:latin typeface="游ゴシック" panose="020B0400000000000000" pitchFamily="50" charset="-128"/>
              </a:rPr>
              <a:t>評価</a:t>
            </a:r>
            <a:r>
              <a:rPr lang="ja-JP" altLang="en-US" b="1" dirty="0" smtClean="0">
                <a:latin typeface="游ゴシック" panose="020B0400000000000000" pitchFamily="50" charset="-128"/>
              </a:rPr>
              <a:t>項目</a:t>
            </a:r>
            <a:endParaRPr lang="en-US" altLang="ja-JP" b="1" dirty="0">
              <a:latin typeface="游ゴシック" panose="020B0400000000000000" pitchFamily="50" charset="-128"/>
            </a:endParaRPr>
          </a:p>
          <a:p>
            <a:r>
              <a:rPr lang="ja-JP" altLang="en-US" dirty="0" smtClean="0">
                <a:latin typeface="游ゴシック" panose="020B0400000000000000" pitchFamily="50" charset="-128"/>
              </a:rPr>
              <a:t>　　</a:t>
            </a:r>
            <a:r>
              <a:rPr lang="ja-JP" altLang="en-US" sz="1600" dirty="0" smtClean="0">
                <a:latin typeface="游ゴシック" panose="020B0400000000000000" pitchFamily="50" charset="-128"/>
              </a:rPr>
              <a:t>温室効果ガス総合</a:t>
            </a:r>
            <a:r>
              <a:rPr lang="ja-JP" altLang="en-US" sz="1600" dirty="0">
                <a:latin typeface="游ゴシック" panose="020B0400000000000000" pitchFamily="50" charset="-128"/>
              </a:rPr>
              <a:t>排出量の削減率、温室効果ガス総合排出</a:t>
            </a:r>
            <a:r>
              <a:rPr lang="ja-JP" altLang="en-US" sz="1600" dirty="0" smtClean="0">
                <a:latin typeface="游ゴシック" panose="020B0400000000000000" pitchFamily="50" charset="-128"/>
              </a:rPr>
              <a:t>原単位</a:t>
            </a:r>
            <a:r>
              <a:rPr lang="ja-JP" altLang="en-US" sz="1600" dirty="0">
                <a:latin typeface="游ゴシック" panose="020B0400000000000000" pitchFamily="50" charset="-128"/>
              </a:rPr>
              <a:t>の削減率、</a:t>
            </a:r>
            <a:r>
              <a:rPr lang="ja-JP" altLang="en-US" sz="1600" dirty="0" smtClean="0">
                <a:latin typeface="游ゴシック" panose="020B0400000000000000" pitchFamily="50" charset="-128"/>
              </a:rPr>
              <a:t>実施する措置の３項目として良いか。</a:t>
            </a:r>
            <a:endParaRPr lang="en-US" altLang="ja-JP" sz="1600" dirty="0" smtClean="0">
              <a:latin typeface="游ゴシック" panose="020B0400000000000000" pitchFamily="50" charset="-128"/>
            </a:endParaRPr>
          </a:p>
          <a:p>
            <a:endParaRPr lang="en-US" altLang="ja-JP" dirty="0" smtClean="0">
              <a:latin typeface="游ゴシック" panose="020B0400000000000000" pitchFamily="50" charset="-128"/>
            </a:endParaRPr>
          </a:p>
          <a:p>
            <a:r>
              <a:rPr lang="ja-JP" altLang="en-US" b="1" dirty="0" smtClean="0">
                <a:latin typeface="游ゴシック" panose="020B0400000000000000" pitchFamily="50" charset="-128"/>
              </a:rPr>
              <a:t>２　評価基準</a:t>
            </a:r>
            <a:endParaRPr lang="en-US" altLang="ja-JP" b="1" dirty="0" smtClean="0">
              <a:latin typeface="游ゴシック" panose="020B0400000000000000" pitchFamily="50" charset="-128"/>
            </a:endParaRPr>
          </a:p>
          <a:p>
            <a:r>
              <a:rPr lang="ja-JP" altLang="en-US" dirty="0">
                <a:latin typeface="游ゴシック" panose="020B0400000000000000" pitchFamily="50" charset="-128"/>
              </a:rPr>
              <a:t>　</a:t>
            </a:r>
            <a:r>
              <a:rPr lang="ja-JP" altLang="en-US" dirty="0" smtClean="0">
                <a:latin typeface="游ゴシック" panose="020B0400000000000000" pitchFamily="50" charset="-128"/>
              </a:rPr>
              <a:t>　</a:t>
            </a:r>
            <a:r>
              <a:rPr lang="en-US" altLang="ja-JP" sz="1600" dirty="0" smtClean="0">
                <a:latin typeface="游ゴシック" panose="020B0400000000000000" pitchFamily="50" charset="-128"/>
              </a:rPr>
              <a:t>A</a:t>
            </a:r>
            <a:r>
              <a:rPr lang="ja-JP" altLang="en-US" sz="1600" dirty="0" err="1" smtClean="0">
                <a:latin typeface="游ゴシック" panose="020B0400000000000000" pitchFamily="50" charset="-128"/>
              </a:rPr>
              <a:t>、</a:t>
            </a:r>
            <a:r>
              <a:rPr lang="en-US" altLang="ja-JP" sz="1600" dirty="0" smtClean="0">
                <a:latin typeface="游ゴシック" panose="020B0400000000000000" pitchFamily="50" charset="-128"/>
              </a:rPr>
              <a:t>B</a:t>
            </a:r>
            <a:r>
              <a:rPr lang="ja-JP" altLang="en-US" sz="1600" dirty="0" err="1" smtClean="0">
                <a:latin typeface="游ゴシック" panose="020B0400000000000000" pitchFamily="50" charset="-128"/>
              </a:rPr>
              <a:t>、</a:t>
            </a:r>
            <a:r>
              <a:rPr lang="en-US" altLang="ja-JP" sz="1600" dirty="0" smtClean="0">
                <a:latin typeface="游ゴシック" panose="020B0400000000000000" pitchFamily="50" charset="-128"/>
              </a:rPr>
              <a:t>C</a:t>
            </a:r>
            <a:r>
              <a:rPr lang="ja-JP" altLang="en-US" sz="1600" dirty="0" smtClean="0">
                <a:latin typeface="游ゴシック" panose="020B0400000000000000" pitchFamily="50" charset="-128"/>
              </a:rPr>
              <a:t>の３つで評価することとし、評価基準は下表のとおりとして良いか。また、実施する措置の項目は（案）のと</a:t>
            </a:r>
            <a:endParaRPr lang="en-US" altLang="ja-JP" sz="1600" dirty="0" smtClean="0">
              <a:latin typeface="游ゴシック" panose="020B0400000000000000" pitchFamily="50" charset="-128"/>
            </a:endParaRPr>
          </a:p>
          <a:p>
            <a:r>
              <a:rPr lang="ja-JP" altLang="en-US" sz="1600" dirty="0">
                <a:latin typeface="游ゴシック" panose="020B0400000000000000" pitchFamily="50" charset="-128"/>
              </a:rPr>
              <a:t>　</a:t>
            </a:r>
            <a:r>
              <a:rPr lang="ja-JP" altLang="en-US" sz="1600" dirty="0" smtClean="0">
                <a:latin typeface="游ゴシック" panose="020B0400000000000000" pitchFamily="50" charset="-128"/>
              </a:rPr>
              <a:t>おりとして良いか。</a:t>
            </a:r>
            <a:endParaRPr lang="en-US" altLang="ja-JP" sz="1600" dirty="0" smtClean="0">
              <a:latin typeface="游ゴシック" panose="020B0400000000000000" pitchFamily="50" charset="-128"/>
            </a:endParaRPr>
          </a:p>
          <a:p>
            <a:endParaRPr lang="en-US" altLang="ja-JP" dirty="0" smtClean="0">
              <a:latin typeface="游ゴシック" panose="020B0400000000000000" pitchFamily="50" charset="-128"/>
            </a:endParaRPr>
          </a:p>
          <a:p>
            <a:endParaRPr lang="en-US" altLang="ja-JP" dirty="0" smtClean="0">
              <a:latin typeface="游ゴシック" panose="020B0400000000000000" pitchFamily="50" charset="-128"/>
            </a:endParaRPr>
          </a:p>
          <a:p>
            <a:endParaRPr lang="en-US" altLang="ja-JP" dirty="0">
              <a:latin typeface="游ゴシック" panose="020B0400000000000000" pitchFamily="50" charset="-128"/>
            </a:endParaRPr>
          </a:p>
          <a:p>
            <a:endParaRPr lang="en-US" altLang="ja-JP" dirty="0" smtClean="0">
              <a:latin typeface="游ゴシック" panose="020B0400000000000000" pitchFamily="50" charset="-128"/>
            </a:endParaRPr>
          </a:p>
          <a:p>
            <a:endParaRPr lang="en-US" altLang="ja-JP" dirty="0">
              <a:latin typeface="游ゴシック" panose="020B0400000000000000" pitchFamily="50" charset="-128"/>
            </a:endParaRPr>
          </a:p>
          <a:p>
            <a:r>
              <a:rPr lang="ja-JP" altLang="en-US" b="1" dirty="0" smtClean="0">
                <a:latin typeface="游ゴシック" panose="020B0400000000000000" pitchFamily="50" charset="-128"/>
              </a:rPr>
              <a:t>３　評価に基づく対応</a:t>
            </a:r>
            <a:endParaRPr lang="en-US" altLang="ja-JP" b="1" dirty="0" smtClean="0">
              <a:latin typeface="游ゴシック" panose="020B0400000000000000" pitchFamily="50" charset="-128"/>
            </a:endParaRPr>
          </a:p>
          <a:p>
            <a:r>
              <a:rPr lang="ja-JP" altLang="en-US" dirty="0">
                <a:latin typeface="游ゴシック" panose="020B0400000000000000" pitchFamily="50" charset="-128"/>
              </a:rPr>
              <a:t>　</a:t>
            </a:r>
            <a:r>
              <a:rPr lang="ja-JP" altLang="en-US" dirty="0" smtClean="0">
                <a:latin typeface="游ゴシック" panose="020B0400000000000000" pitchFamily="50" charset="-128"/>
              </a:rPr>
              <a:t>　</a:t>
            </a:r>
            <a:r>
              <a:rPr lang="ja-JP" altLang="en-US" sz="1600" dirty="0" smtClean="0">
                <a:latin typeface="游ゴシック" panose="020B0400000000000000" pitchFamily="50" charset="-128"/>
              </a:rPr>
              <a:t>下表のとおりとして良いか。不可の場合、評価に基づく対応はどのようにすべきか。また、表彰の特に優れた取組みと</a:t>
            </a:r>
            <a:endParaRPr lang="en-US" altLang="ja-JP" sz="1600" dirty="0" smtClean="0">
              <a:latin typeface="游ゴシック" panose="020B0400000000000000" pitchFamily="50" charset="-128"/>
            </a:endParaRPr>
          </a:p>
          <a:p>
            <a:r>
              <a:rPr lang="ja-JP" altLang="en-US" sz="1600" dirty="0">
                <a:latin typeface="游ゴシック" panose="020B0400000000000000" pitchFamily="50" charset="-128"/>
              </a:rPr>
              <a:t>　</a:t>
            </a:r>
            <a:r>
              <a:rPr lang="ja-JP" altLang="en-US" sz="1600" dirty="0" smtClean="0">
                <a:latin typeface="游ゴシック" panose="020B0400000000000000" pitchFamily="50" charset="-128"/>
              </a:rPr>
              <a:t>して、考えられる内容は何か。</a:t>
            </a:r>
            <a:endParaRPr lang="en-US" altLang="ja-JP" sz="1600" dirty="0" smtClean="0">
              <a:latin typeface="游ゴシック" panose="020B0400000000000000" pitchFamily="50" charset="-128"/>
            </a:endParaRPr>
          </a:p>
          <a:p>
            <a:endParaRPr lang="en-US" altLang="ja-JP" dirty="0" smtClean="0">
              <a:latin typeface="游ゴシック" panose="020B0400000000000000" pitchFamily="50" charset="-128"/>
            </a:endParaRPr>
          </a:p>
          <a:p>
            <a:endParaRPr lang="en-US" altLang="ja-JP" dirty="0">
              <a:latin typeface="游ゴシック" panose="020B0400000000000000" pitchFamily="50" charset="-128"/>
            </a:endParaRPr>
          </a:p>
          <a:p>
            <a:endParaRPr lang="en-US" altLang="ja-JP" dirty="0" smtClean="0">
              <a:latin typeface="游ゴシック" panose="020B0400000000000000" pitchFamily="50" charset="-128"/>
            </a:endParaRPr>
          </a:p>
          <a:p>
            <a:endParaRPr lang="en-US" altLang="ja-JP" dirty="0">
              <a:latin typeface="游ゴシック" panose="020B0400000000000000" pitchFamily="50" charset="-128"/>
            </a:endParaRPr>
          </a:p>
          <a:p>
            <a:endParaRPr lang="en-US" altLang="ja-JP" dirty="0" smtClean="0">
              <a:latin typeface="游ゴシック" panose="020B0400000000000000" pitchFamily="50" charset="-128"/>
            </a:endParaRPr>
          </a:p>
          <a:p>
            <a:endParaRPr lang="en-US" altLang="ja-JP" dirty="0">
              <a:latin typeface="游ゴシック" panose="020B0400000000000000" pitchFamily="50" charset="-128"/>
            </a:endParaRPr>
          </a:p>
          <a:p>
            <a:r>
              <a:rPr lang="ja-JP" altLang="en-US" b="1" dirty="0" smtClean="0">
                <a:latin typeface="游ゴシック" panose="020B0400000000000000" pitchFamily="50" charset="-128"/>
              </a:rPr>
              <a:t>４</a:t>
            </a:r>
            <a:r>
              <a:rPr lang="ja-JP" altLang="en-US" b="1" dirty="0">
                <a:latin typeface="游ゴシック" panose="020B0400000000000000" pitchFamily="50" charset="-128"/>
              </a:rPr>
              <a:t>　</a:t>
            </a:r>
            <a:r>
              <a:rPr lang="ja-JP" altLang="en-US" b="1" dirty="0" smtClean="0">
                <a:latin typeface="游ゴシック" panose="020B0400000000000000" pitchFamily="50" charset="-128"/>
              </a:rPr>
              <a:t>中小排出事業者（特定事業者以外）の評価</a:t>
            </a:r>
            <a:endParaRPr lang="en-US" altLang="ja-JP" dirty="0">
              <a:latin typeface="游ゴシック" panose="020B0400000000000000" pitchFamily="50" charset="-128"/>
            </a:endParaRPr>
          </a:p>
          <a:p>
            <a:r>
              <a:rPr lang="ja-JP" altLang="en-US" dirty="0">
                <a:latin typeface="游ゴシック" panose="020B0400000000000000" pitchFamily="50" charset="-128"/>
              </a:rPr>
              <a:t>　　</a:t>
            </a:r>
            <a:r>
              <a:rPr lang="ja-JP" altLang="en-US" sz="1600" dirty="0">
                <a:latin typeface="游ゴシック" panose="020B0400000000000000" pitchFamily="50" charset="-128"/>
              </a:rPr>
              <a:t>特定</a:t>
            </a:r>
            <a:r>
              <a:rPr lang="ja-JP" altLang="en-US" sz="1600" dirty="0" smtClean="0">
                <a:latin typeface="游ゴシック" panose="020B0400000000000000" pitchFamily="50" charset="-128"/>
              </a:rPr>
              <a:t>事業者と同じ評価項目、評価基準で評価し、評価に基づく対応も同じとして良い</a:t>
            </a:r>
            <a:r>
              <a:rPr lang="ja-JP" altLang="en-US" sz="1600" dirty="0">
                <a:latin typeface="游ゴシック" panose="020B0400000000000000" pitchFamily="50" charset="-128"/>
              </a:rPr>
              <a:t>か。</a:t>
            </a:r>
            <a:endParaRPr lang="en-US" altLang="ja-JP" sz="1600" dirty="0">
              <a:latin typeface="游ゴシック" panose="020B04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111878340"/>
              </p:ext>
            </p:extLst>
          </p:nvPr>
        </p:nvGraphicFramePr>
        <p:xfrm>
          <a:off x="609696" y="2258944"/>
          <a:ext cx="7169528" cy="1080255"/>
        </p:xfrm>
        <a:graphic>
          <a:graphicData uri="http://schemas.openxmlformats.org/drawingml/2006/table">
            <a:tbl>
              <a:tblPr firstRow="1" bandRow="1">
                <a:tableStyleId>{5C22544A-7EE6-4342-B048-85BDC9FD1C3A}</a:tableStyleId>
              </a:tblPr>
              <a:tblGrid>
                <a:gridCol w="505123">
                  <a:extLst>
                    <a:ext uri="{9D8B030D-6E8A-4147-A177-3AD203B41FA5}">
                      <a16:colId xmlns:a16="http://schemas.microsoft.com/office/drawing/2014/main" val="1769455092"/>
                    </a:ext>
                  </a:extLst>
                </a:gridCol>
                <a:gridCol w="2107108">
                  <a:extLst>
                    <a:ext uri="{9D8B030D-6E8A-4147-A177-3AD203B41FA5}">
                      <a16:colId xmlns:a16="http://schemas.microsoft.com/office/drawing/2014/main" val="2287087621"/>
                    </a:ext>
                  </a:extLst>
                </a:gridCol>
                <a:gridCol w="2436704">
                  <a:extLst>
                    <a:ext uri="{9D8B030D-6E8A-4147-A177-3AD203B41FA5}">
                      <a16:colId xmlns:a16="http://schemas.microsoft.com/office/drawing/2014/main" val="1566245893"/>
                    </a:ext>
                  </a:extLst>
                </a:gridCol>
                <a:gridCol w="2120593">
                  <a:extLst>
                    <a:ext uri="{9D8B030D-6E8A-4147-A177-3AD203B41FA5}">
                      <a16:colId xmlns:a16="http://schemas.microsoft.com/office/drawing/2014/main" val="623115284"/>
                    </a:ext>
                  </a:extLst>
                </a:gridCol>
              </a:tblGrid>
              <a:tr h="194014">
                <a:tc rowSpan="2">
                  <a:txBody>
                    <a:bodyPr/>
                    <a:lstStyle/>
                    <a:p>
                      <a:pPr algn="ctr">
                        <a:spcAft>
                          <a:spcPts val="0"/>
                        </a:spcAft>
                      </a:pPr>
                      <a:r>
                        <a:rPr lang="ja-JP" sz="14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評価</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3">
                  <a:txBody>
                    <a:bodyPr/>
                    <a:lstStyle/>
                    <a:p>
                      <a:pPr algn="ctr">
                        <a:spcAft>
                          <a:spcPts val="0"/>
                        </a:spcAft>
                      </a:pPr>
                      <a:r>
                        <a:rPr lang="ja-JP" sz="14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評価項目・基準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33468697"/>
                  </a:ext>
                </a:extLst>
              </a:tr>
              <a:tr h="194014">
                <a:tc vMerge="1">
                  <a:txBody>
                    <a:bodyPr/>
                    <a:lstStyle/>
                    <a:p>
                      <a:endParaRPr kumimoji="1" lang="ja-JP" altLang="en-US"/>
                    </a:p>
                  </a:txBody>
                  <a:tcPr/>
                </a:tc>
                <a:tc>
                  <a:txBody>
                    <a:bodyPr/>
                    <a:lstStyle/>
                    <a:p>
                      <a:pPr algn="ctr">
                        <a:spcAft>
                          <a:spcPts val="0"/>
                        </a:spcAft>
                      </a:pPr>
                      <a:r>
                        <a:rPr lang="en-US" sz="14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sz="14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総合排出量の削減率</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14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sz="14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総合排出原単位の削減率</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pPr>
                      <a:r>
                        <a:rPr lang="en-US" sz="14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a:t>
                      </a:r>
                      <a:r>
                        <a:rPr lang="en-US" sz="140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実施する措置</a:t>
                      </a:r>
                      <a:endParaRPr lang="ja-JP" sz="14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01237998"/>
                  </a:ext>
                </a:extLst>
              </a:tr>
              <a:tr h="194014">
                <a:tc>
                  <a:txBody>
                    <a:bodyPr/>
                    <a:lstStyle/>
                    <a:p>
                      <a:pPr algn="ctr">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以上</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以上</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9</a:t>
                      </a:r>
                      <a:r>
                        <a:rPr lang="en-US" sz="1400" b="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0</a:t>
                      </a: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以上が実施済</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7944699"/>
                  </a:ext>
                </a:extLst>
              </a:tr>
              <a:tr h="194014">
                <a:tc>
                  <a:txBody>
                    <a:bodyPr/>
                    <a:lstStyle/>
                    <a:p>
                      <a:pPr algn="ctr">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B</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b="0" kern="100">
                          <a:effectLst/>
                          <a:latin typeface="ＭＳ ゴシック" panose="020B0609070205080204" pitchFamily="49" charset="-128"/>
                          <a:ea typeface="ＭＳ ゴシック" panose="020B0609070205080204" pitchFamily="49" charset="-128"/>
                          <a:cs typeface="Times New Roman" panose="02020603050405020304" pitchFamily="18" charset="0"/>
                        </a:rPr>
                        <a:t>0%</a:t>
                      </a:r>
                      <a:r>
                        <a:rPr lang="ja-JP" sz="1400" b="0" kern="100">
                          <a:effectLst/>
                          <a:latin typeface="ＭＳ ゴシック" panose="020B0609070205080204" pitchFamily="49" charset="-128"/>
                          <a:ea typeface="ＭＳ ゴシック" panose="020B0609070205080204" pitchFamily="49" charset="-128"/>
                          <a:cs typeface="Times New Roman" panose="02020603050405020304" pitchFamily="18" charset="0"/>
                        </a:rPr>
                        <a:t>以上かつ</a:t>
                      </a:r>
                      <a:r>
                        <a:rPr lang="en-US" sz="1400" b="0" kern="100">
                          <a:effectLst/>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sz="1400" b="0" kern="100">
                          <a:effectLst/>
                          <a:latin typeface="ＭＳ ゴシック" panose="020B0609070205080204" pitchFamily="49" charset="-128"/>
                          <a:ea typeface="ＭＳ ゴシック" panose="020B0609070205080204" pitchFamily="49" charset="-128"/>
                          <a:cs typeface="Times New Roman" panose="02020603050405020304" pitchFamily="18" charset="0"/>
                        </a:rPr>
                        <a:t>％未満</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0%</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以上かつ</a:t>
                      </a: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％未満</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50%</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以上が実施済</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3862665"/>
                  </a:ext>
                </a:extLst>
              </a:tr>
              <a:tr h="226815">
                <a:tc>
                  <a:txBody>
                    <a:bodyPr/>
                    <a:lstStyle/>
                    <a:p>
                      <a:pPr algn="ctr">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C</a:t>
                      </a:r>
                      <a:endPar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0</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％未満</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0</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％未満</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r>
                        <a:rPr lang="en-US"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50%</a:t>
                      </a:r>
                      <a:r>
                        <a:rPr lang="ja-JP" sz="14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未満が実施済</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6962256"/>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733891663"/>
              </p:ext>
            </p:extLst>
          </p:nvPr>
        </p:nvGraphicFramePr>
        <p:xfrm>
          <a:off x="609696" y="4447877"/>
          <a:ext cx="9298579" cy="1383190"/>
        </p:xfrm>
        <a:graphic>
          <a:graphicData uri="http://schemas.openxmlformats.org/drawingml/2006/table">
            <a:tbl>
              <a:tblPr firstRow="1" bandRow="1">
                <a:tableStyleId>{5C22544A-7EE6-4342-B048-85BDC9FD1C3A}</a:tableStyleId>
              </a:tblPr>
              <a:tblGrid>
                <a:gridCol w="523727">
                  <a:extLst>
                    <a:ext uri="{9D8B030D-6E8A-4147-A177-3AD203B41FA5}">
                      <a16:colId xmlns:a16="http://schemas.microsoft.com/office/drawing/2014/main" val="3483666428"/>
                    </a:ext>
                  </a:extLst>
                </a:gridCol>
                <a:gridCol w="627137">
                  <a:extLst>
                    <a:ext uri="{9D8B030D-6E8A-4147-A177-3AD203B41FA5}">
                      <a16:colId xmlns:a16="http://schemas.microsoft.com/office/drawing/2014/main" val="3405461542"/>
                    </a:ext>
                  </a:extLst>
                </a:gridCol>
                <a:gridCol w="573206">
                  <a:extLst>
                    <a:ext uri="{9D8B030D-6E8A-4147-A177-3AD203B41FA5}">
                      <a16:colId xmlns:a16="http://schemas.microsoft.com/office/drawing/2014/main" val="2377408060"/>
                    </a:ext>
                  </a:extLst>
                </a:gridCol>
                <a:gridCol w="7574509">
                  <a:extLst>
                    <a:ext uri="{9D8B030D-6E8A-4147-A177-3AD203B41FA5}">
                      <a16:colId xmlns:a16="http://schemas.microsoft.com/office/drawing/2014/main" val="1905874290"/>
                    </a:ext>
                  </a:extLst>
                </a:gridCol>
              </a:tblGrid>
              <a:tr h="192017">
                <a:tc rowSpan="2">
                  <a:txBody>
                    <a:bodyPr/>
                    <a:lstStyle/>
                    <a:p>
                      <a:pPr algn="ctr">
                        <a:spcAft>
                          <a:spcPts val="0"/>
                        </a:spcAft>
                      </a:pPr>
                      <a:r>
                        <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rPr>
                        <a:t>種類</a:t>
                      </a:r>
                      <a:endPar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3">
                  <a:txBody>
                    <a:bodyPr/>
                    <a:lstStyle/>
                    <a:p>
                      <a:pPr algn="ctr">
                        <a:spcAft>
                          <a:spcPts val="0"/>
                        </a:spcAft>
                      </a:pPr>
                      <a:r>
                        <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rPr>
                        <a:t>条件</a:t>
                      </a:r>
                      <a:endPar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60223375"/>
                  </a:ext>
                </a:extLst>
              </a:tr>
              <a:tr h="267643">
                <a:tc vMerge="1">
                  <a:txBody>
                    <a:bodyPr/>
                    <a:lstStyle/>
                    <a:p>
                      <a:endParaRPr kumimoji="1" lang="ja-JP" altLang="en-US"/>
                    </a:p>
                  </a:txBody>
                  <a:tcPr/>
                </a:tc>
                <a:tc>
                  <a:txBody>
                    <a:bodyPr/>
                    <a:lstStyle/>
                    <a:p>
                      <a:pPr algn="ctr">
                        <a:spcAft>
                          <a:spcPts val="0"/>
                        </a:spcAft>
                      </a:pPr>
                      <a:r>
                        <a:rPr lang="ja-JP" altLang="en-US" sz="1400" b="0" kern="100" dirty="0" smtClean="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計画</a:t>
                      </a:r>
                      <a:endPar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400" b="0" kern="100" dirty="0" smtClean="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報告</a:t>
                      </a:r>
                      <a:endPar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400" b="0" kern="100" dirty="0" smtClean="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評価</a:t>
                      </a:r>
                      <a:endPar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3113457686"/>
                  </a:ext>
                </a:extLst>
              </a:tr>
              <a:tr h="294503">
                <a:tc>
                  <a:txBody>
                    <a:bodyPr/>
                    <a:lstStyle/>
                    <a:p>
                      <a:pPr algn="ctr">
                        <a:spcAft>
                          <a:spcPts val="0"/>
                        </a:spcAft>
                      </a:pPr>
                      <a:r>
                        <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rPr>
                        <a:t>表彰</a:t>
                      </a:r>
                      <a:endPar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endParaRPr lang="ja-JP" sz="1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kern="100" dirty="0" smtClean="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各評価項目がすべて</a:t>
                      </a:r>
                      <a:r>
                        <a:rPr lang="en-US" alt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A</a:t>
                      </a: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の事業者のうち、特に優れた取組みを実施した事業者</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4128916"/>
                  </a:ext>
                </a:extLst>
              </a:tr>
              <a:tr h="314055">
                <a:tc>
                  <a:txBody>
                    <a:bodyPr/>
                    <a:lstStyle/>
                    <a:p>
                      <a:pPr algn="ctr">
                        <a:spcAft>
                          <a:spcPts val="0"/>
                        </a:spcAft>
                      </a:pPr>
                      <a:r>
                        <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rPr>
                        <a:t>公表</a:t>
                      </a:r>
                      <a:endPar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400" kern="100" dirty="0" smtClean="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kern="100" dirty="0" smtClean="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各評価項目のいずれかが</a:t>
                      </a:r>
                      <a:r>
                        <a:rPr lang="en-US" alt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942525"/>
                  </a:ext>
                </a:extLst>
              </a:tr>
              <a:tr h="293629">
                <a:tc>
                  <a:txBody>
                    <a:bodyPr/>
                    <a:lstStyle/>
                    <a:p>
                      <a:pPr algn="ctr">
                        <a:spcAft>
                          <a:spcPts val="0"/>
                        </a:spcAft>
                      </a:pPr>
                      <a:r>
                        <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rPr>
                        <a:t>助言</a:t>
                      </a:r>
                      <a:endParaRPr lang="ja-JP" sz="1400" b="0" kern="100" dirty="0">
                        <a:solidFill>
                          <a:schemeClr val="bg1"/>
                        </a:solidFill>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400" kern="100" dirty="0" smtClean="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kern="100" dirty="0" smtClean="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各評価項目のいずれかが</a:t>
                      </a:r>
                      <a:r>
                        <a:rPr lang="en-US" alt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B</a:t>
                      </a:r>
                      <a:r>
                        <a:rPr lang="ja-JP" altLang="en-US" sz="1400" kern="100" dirty="0" err="1" smtClean="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4073837"/>
                  </a:ext>
                </a:extLst>
              </a:tr>
            </a:tbl>
          </a:graphicData>
        </a:graphic>
      </p:graphicFrame>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37</a:t>
            </a:fld>
            <a:endParaRPr lang="ja-JP" altLang="en-US" dirty="0"/>
          </a:p>
        </p:txBody>
      </p:sp>
    </p:spTree>
    <p:extLst>
      <p:ext uri="{BB962C8B-B14F-4D97-AF65-F5344CB8AC3E}">
        <p14:creationId xmlns:p14="http://schemas.microsoft.com/office/powerpoint/2010/main" val="281699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4</a:t>
            </a:fld>
            <a:endParaRPr lang="ja-JP" altLang="en-US"/>
          </a:p>
        </p:txBody>
      </p:sp>
      <p:sp>
        <p:nvSpPr>
          <p:cNvPr id="4" name="正方形/長方形 55"/>
          <p:cNvSpPr/>
          <p:nvPr/>
        </p:nvSpPr>
        <p:spPr>
          <a:xfrm>
            <a:off x="95533" y="749345"/>
            <a:ext cx="6687404"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a:solidFill>
                  <a:schemeClr val="bg1"/>
                </a:solidFill>
                <a:latin typeface="HGSｺﾞｼｯｸE" panose="020B0900000000000000" pitchFamily="50" charset="-128"/>
                <a:ea typeface="HGSｺﾞｼｯｸE" panose="020B0900000000000000" pitchFamily="50" charset="-128"/>
              </a:rPr>
              <a:t>岐阜県地球温暖化防止及び気候変動適応基本条例（抜粋）</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5" name="テキスト ボックス 4"/>
          <p:cNvSpPr txBox="1"/>
          <p:nvPr/>
        </p:nvSpPr>
        <p:spPr>
          <a:xfrm>
            <a:off x="95533" y="1120057"/>
            <a:ext cx="11846256" cy="4185761"/>
          </a:xfrm>
          <a:prstGeom prst="rect">
            <a:avLst/>
          </a:prstGeom>
          <a:solidFill>
            <a:schemeClr val="bg1">
              <a:lumMod val="95000"/>
            </a:schemeClr>
          </a:solidFill>
          <a:ln>
            <a:solidFill>
              <a:schemeClr val="tx1"/>
            </a:solidFill>
            <a:prstDash val="solid"/>
          </a:ln>
        </p:spPr>
        <p:txBody>
          <a:bodyPr wrap="square" rtlCol="0">
            <a:spAutoFit/>
          </a:bodyPr>
          <a:lstStyle/>
          <a:p>
            <a:r>
              <a:rPr lang="ja-JP" altLang="en-US" sz="1400" dirty="0"/>
              <a:t>（温室効果ガス排出削減計画書の作成等）</a:t>
            </a:r>
          </a:p>
          <a:p>
            <a:r>
              <a:rPr lang="ja-JP" altLang="en-US" sz="1400" dirty="0" smtClean="0"/>
              <a:t>第十三条</a:t>
            </a:r>
            <a:endParaRPr lang="ja-JP" altLang="en-US" sz="1400" dirty="0"/>
          </a:p>
          <a:p>
            <a:r>
              <a:rPr lang="ja-JP" altLang="en-US" sz="1400" dirty="0"/>
              <a:t>　</a:t>
            </a:r>
            <a:r>
              <a:rPr lang="ja-JP" altLang="en-US" sz="1400" b="1" u="sng" dirty="0"/>
              <a:t>事業活動に伴い相当程度多い温室効果ガスの排出をする事業者として規則で定める者（以下「特定事業者」という。）は、</a:t>
            </a:r>
            <a:r>
              <a:rPr lang="ja-JP" altLang="en-US" sz="1400" dirty="0"/>
              <a:t>規則で定めるところにより、次に掲げる事項を記載した</a:t>
            </a:r>
            <a:r>
              <a:rPr lang="ja-JP" altLang="en-US" sz="1400" b="1" u="sng" dirty="0"/>
              <a:t>計画書</a:t>
            </a:r>
            <a:r>
              <a:rPr lang="ja-JP" altLang="en-US" sz="1400" dirty="0"/>
              <a:t>（以下「温室効果ガス排出削減計画書」という。）</a:t>
            </a:r>
            <a:r>
              <a:rPr lang="ja-JP" altLang="en-US" sz="1400" b="1" u="sng" dirty="0"/>
              <a:t>を作成し、知事に提出しなければならない。</a:t>
            </a:r>
            <a:r>
              <a:rPr lang="ja-JP" altLang="en-US" sz="1400" dirty="0"/>
              <a:t>この場合において、温室効果ガス排出削減計画書の作成は、事業活動環境配慮指針に基づいて行うものとする。</a:t>
            </a:r>
          </a:p>
          <a:p>
            <a:r>
              <a:rPr lang="ja-JP" altLang="en-US" sz="1400" dirty="0"/>
              <a:t>　一～四　略</a:t>
            </a:r>
          </a:p>
          <a:p>
            <a:r>
              <a:rPr lang="ja-JP" altLang="en-US" sz="1400" dirty="0"/>
              <a:t>２　</a:t>
            </a:r>
            <a:r>
              <a:rPr lang="ja-JP" altLang="en-US" sz="1400" b="1" u="sng" dirty="0"/>
              <a:t>特定事業者以外の事業者（以下「中小排出事業者」という。）は、</a:t>
            </a:r>
            <a:r>
              <a:rPr lang="ja-JP" altLang="en-US" sz="1400" dirty="0"/>
              <a:t>前項の規定の例により、</a:t>
            </a:r>
            <a:r>
              <a:rPr lang="ja-JP" altLang="en-US" sz="1400" b="1" u="sng" dirty="0"/>
              <a:t>温室効果ガス排出削減計画書を作成し、知事に提出するよう努めるものとする。</a:t>
            </a:r>
          </a:p>
          <a:p>
            <a:r>
              <a:rPr lang="ja-JP" altLang="en-US" sz="1400" dirty="0"/>
              <a:t>３　</a:t>
            </a:r>
            <a:r>
              <a:rPr lang="ja-JP" altLang="en-US" sz="1400" dirty="0" smtClean="0"/>
              <a:t>略</a:t>
            </a:r>
            <a:endParaRPr lang="ja-JP" altLang="en-US" sz="1400" dirty="0"/>
          </a:p>
          <a:p>
            <a:r>
              <a:rPr lang="ja-JP" altLang="en-US" sz="1400" dirty="0"/>
              <a:t>（温室効果ガス排出削減計画実績報告書の提出）</a:t>
            </a:r>
          </a:p>
          <a:p>
            <a:r>
              <a:rPr lang="ja-JP" altLang="en-US" sz="1400" dirty="0"/>
              <a:t>第十四条</a:t>
            </a:r>
          </a:p>
          <a:p>
            <a:r>
              <a:rPr lang="ja-JP" altLang="en-US" sz="1400" dirty="0" smtClean="0"/>
              <a:t>　前条第一項又は第二項の規定により</a:t>
            </a:r>
            <a:r>
              <a:rPr lang="ja-JP" altLang="en-US" sz="1400" b="1" u="sng" dirty="0" smtClean="0"/>
              <a:t>温室効果ガス排出削減計画書を提出した事業者は、</a:t>
            </a:r>
            <a:r>
              <a:rPr lang="ja-JP" altLang="en-US" sz="1400" dirty="0" smtClean="0"/>
              <a:t>＜～中略～＞措置の実施状況を記載した</a:t>
            </a:r>
            <a:r>
              <a:rPr lang="ja-JP" altLang="en-US" sz="1400" b="1" u="sng" dirty="0" smtClean="0"/>
              <a:t>報告書</a:t>
            </a:r>
            <a:r>
              <a:rPr lang="ja-JP" altLang="en-US" sz="1400" dirty="0" smtClean="0"/>
              <a:t>（以下「温室効果ガス排出削減計画実績報告書」という。）</a:t>
            </a:r>
            <a:r>
              <a:rPr lang="ja-JP" altLang="en-US" sz="1400" b="1" u="sng" dirty="0" smtClean="0"/>
              <a:t>を作成し、知事に提出しなければならない。</a:t>
            </a:r>
          </a:p>
          <a:p>
            <a:r>
              <a:rPr lang="ja-JP" altLang="en-US" sz="1400" dirty="0" smtClean="0"/>
              <a:t>（温室効果ガス排出削減計画書等の公表及び評価）</a:t>
            </a:r>
          </a:p>
          <a:p>
            <a:r>
              <a:rPr lang="ja-JP" altLang="en-US" sz="1400" dirty="0" smtClean="0"/>
              <a:t>第十五条</a:t>
            </a:r>
          </a:p>
          <a:p>
            <a:r>
              <a:rPr lang="ja-JP" altLang="en-US" sz="1400" dirty="0"/>
              <a:t>　</a:t>
            </a:r>
            <a:r>
              <a:rPr lang="ja-JP" altLang="en-US" sz="1400" b="1" u="sng" dirty="0"/>
              <a:t>知事は、</a:t>
            </a:r>
            <a:r>
              <a:rPr lang="ja-JP" altLang="en-US" sz="1400" dirty="0"/>
              <a:t>第十三条第一項若しくは第二項の規定による</a:t>
            </a:r>
            <a:r>
              <a:rPr lang="ja-JP" altLang="en-US" sz="1400" b="1" u="sng" dirty="0"/>
              <a:t>温室効果ガス排出削減計画書の提出、</a:t>
            </a:r>
            <a:r>
              <a:rPr lang="ja-JP" altLang="en-US" sz="1400" dirty="0"/>
              <a:t>同条第三項の規定による変更後の温室効果ガス排出削減計画書の提出又は前条の規定による</a:t>
            </a:r>
            <a:r>
              <a:rPr lang="ja-JP" altLang="en-US" sz="1400" b="1" u="sng" dirty="0"/>
              <a:t>温室効果ガス排出削減計画実績報告書の提出があったときは、速やかにその概要を公表するとともに、その内容について評価を行うものとする。</a:t>
            </a:r>
          </a:p>
          <a:p>
            <a:r>
              <a:rPr lang="ja-JP" altLang="en-US" sz="1400" dirty="0"/>
              <a:t>２　</a:t>
            </a:r>
            <a:r>
              <a:rPr lang="ja-JP" altLang="en-US" sz="1400" b="1" u="sng" dirty="0"/>
              <a:t>知事は、前項の評価を行ったときは、規則で定めるところにより、その結果を公表するものとする。</a:t>
            </a:r>
          </a:p>
        </p:txBody>
      </p:sp>
      <p:sp>
        <p:nvSpPr>
          <p:cNvPr id="6" name="正方形/長方形 55"/>
          <p:cNvSpPr/>
          <p:nvPr/>
        </p:nvSpPr>
        <p:spPr>
          <a:xfrm>
            <a:off x="95533" y="5494575"/>
            <a:ext cx="5964072"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a:solidFill>
                  <a:schemeClr val="bg1"/>
                </a:solidFill>
                <a:latin typeface="HGSｺﾞｼｯｸE" panose="020B0900000000000000" pitchFamily="50" charset="-128"/>
                <a:ea typeface="HGSｺﾞｼｯｸE" panose="020B0900000000000000" pitchFamily="50" charset="-128"/>
              </a:rPr>
              <a:t>岐阜県地球温暖化防止・気候変動適応</a:t>
            </a:r>
            <a:r>
              <a:rPr lang="ja-JP" altLang="en-US" sz="2000" dirty="0" smtClean="0">
                <a:solidFill>
                  <a:schemeClr val="bg1"/>
                </a:solidFill>
                <a:latin typeface="HGSｺﾞｼｯｸE" panose="020B0900000000000000" pitchFamily="50" charset="-128"/>
                <a:ea typeface="HGSｺﾞｼｯｸE" panose="020B0900000000000000" pitchFamily="50" charset="-128"/>
              </a:rPr>
              <a:t>計画（</a:t>
            </a:r>
            <a:r>
              <a:rPr lang="ja-JP" altLang="en-US" sz="2000" dirty="0">
                <a:solidFill>
                  <a:schemeClr val="bg1"/>
                </a:solidFill>
                <a:latin typeface="HGSｺﾞｼｯｸE" panose="020B0900000000000000" pitchFamily="50" charset="-128"/>
                <a:ea typeface="HGSｺﾞｼｯｸE" panose="020B0900000000000000" pitchFamily="50" charset="-128"/>
              </a:rPr>
              <a:t>抜粋）</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7" name="テキスト ボックス 6"/>
          <p:cNvSpPr txBox="1"/>
          <p:nvPr/>
        </p:nvSpPr>
        <p:spPr>
          <a:xfrm>
            <a:off x="95533" y="5894685"/>
            <a:ext cx="10809027" cy="738664"/>
          </a:xfrm>
          <a:prstGeom prst="rect">
            <a:avLst/>
          </a:prstGeom>
          <a:solidFill>
            <a:srgbClr val="FFCCCC"/>
          </a:solidFill>
          <a:ln>
            <a:solidFill>
              <a:schemeClr val="tx1"/>
            </a:solidFill>
          </a:ln>
        </p:spPr>
        <p:txBody>
          <a:bodyPr wrap="square" rtlCol="0">
            <a:spAutoFit/>
          </a:bodyPr>
          <a:lstStyle/>
          <a:p>
            <a:r>
              <a:rPr lang="ja-JP" altLang="en-US" sz="1400" dirty="0">
                <a:latin typeface="游ゴシック" panose="020B0400000000000000" pitchFamily="50" charset="-128"/>
                <a:ea typeface="游ゴシック" panose="020B0400000000000000" pitchFamily="50" charset="-128"/>
              </a:rPr>
              <a:t>　条例に基づき提出された</a:t>
            </a:r>
            <a:r>
              <a:rPr lang="ja-JP" altLang="en-US" sz="1400" b="1" u="sng" dirty="0">
                <a:latin typeface="游ゴシック" panose="020B0400000000000000" pitchFamily="50" charset="-128"/>
                <a:ea typeface="游ゴシック" panose="020B0400000000000000" pitchFamily="50" charset="-128"/>
              </a:rPr>
              <a:t>温室効果ガス排出削減計画書や削減実績報告書等（削減計画書等）は、県において</a:t>
            </a:r>
            <a:r>
              <a:rPr lang="ja-JP" altLang="en-US" sz="1400" dirty="0">
                <a:latin typeface="游ゴシック" panose="020B0400000000000000" pitchFamily="50" charset="-128"/>
                <a:ea typeface="游ゴシック" panose="020B0400000000000000" pitchFamily="50" charset="-128"/>
              </a:rPr>
              <a:t>計画内容や温室効果ガス排出量削減状況等の</a:t>
            </a:r>
            <a:r>
              <a:rPr lang="ja-JP" altLang="en-US" sz="1400" b="1" u="sng" dirty="0">
                <a:solidFill>
                  <a:srgbClr val="FF0000"/>
                </a:solidFill>
                <a:latin typeface="游ゴシック" panose="020B0400000000000000" pitchFamily="50" charset="-128"/>
                <a:ea typeface="游ゴシック" panose="020B0400000000000000" pitchFamily="50" charset="-128"/>
              </a:rPr>
              <a:t>評価・公表</a:t>
            </a:r>
            <a:r>
              <a:rPr lang="ja-JP" altLang="en-US" sz="1400" b="1" u="sng" dirty="0">
                <a:latin typeface="游ゴシック" panose="020B0400000000000000" pitchFamily="50" charset="-128"/>
                <a:ea typeface="游ゴシック" panose="020B0400000000000000" pitchFamily="50" charset="-128"/>
              </a:rPr>
              <a:t>を行い、積極的に温室効果ガス排出削減に取り組めるよう</a:t>
            </a:r>
            <a:r>
              <a:rPr lang="ja-JP" altLang="en-US" sz="1400" b="1" u="sng" dirty="0">
                <a:solidFill>
                  <a:srgbClr val="FF0000"/>
                </a:solidFill>
                <a:latin typeface="游ゴシック" panose="020B0400000000000000" pitchFamily="50" charset="-128"/>
                <a:ea typeface="游ゴシック" panose="020B0400000000000000" pitchFamily="50" charset="-128"/>
              </a:rPr>
              <a:t>優良事業者に対する顕彰制度や優遇施策</a:t>
            </a:r>
            <a:r>
              <a:rPr lang="ja-JP" altLang="en-US" sz="1400" b="1" u="sng" dirty="0">
                <a:latin typeface="游ゴシック" panose="020B0400000000000000" pitchFamily="50" charset="-128"/>
                <a:ea typeface="游ゴシック" panose="020B0400000000000000" pitchFamily="50" charset="-128"/>
              </a:rPr>
              <a:t>の創設を検討します。</a:t>
            </a:r>
            <a:endParaRPr lang="en-US" altLang="ja-JP" sz="1400" b="1" u="sng" dirty="0">
              <a:latin typeface="游ゴシック" panose="020B0400000000000000" pitchFamily="50" charset="-128"/>
              <a:ea typeface="游ゴシック" panose="020B0400000000000000" pitchFamily="50" charset="-128"/>
            </a:endParaRPr>
          </a:p>
        </p:txBody>
      </p:sp>
      <p:sp>
        <p:nvSpPr>
          <p:cNvPr id="8" name="テキスト ボックス 7"/>
          <p:cNvSpPr txBox="1"/>
          <p:nvPr/>
        </p:nvSpPr>
        <p:spPr>
          <a:xfrm>
            <a:off x="0" y="29846"/>
            <a:ext cx="9450023" cy="646331"/>
          </a:xfrm>
          <a:prstGeom prst="rect">
            <a:avLst/>
          </a:prstGeom>
          <a:noFill/>
        </p:spPr>
        <p:txBody>
          <a:bodyPr wrap="none" rtlCol="0">
            <a:spAutoFit/>
          </a:bodyPr>
          <a:lstStyle/>
          <a:p>
            <a:r>
              <a:rPr lang="ja-JP" altLang="en-US" sz="3600" b="1" dirty="0">
                <a:ln/>
                <a:solidFill>
                  <a:schemeClr val="accent4"/>
                </a:solidFill>
                <a:latin typeface="HG丸ｺﾞｼｯｸM-PRO" panose="020F0600000000000000" pitchFamily="50" charset="-128"/>
                <a:ea typeface="HG丸ｺﾞｼｯｸM-PRO" panose="020F0600000000000000" pitchFamily="50" charset="-128"/>
              </a:rPr>
              <a:t>評価</a:t>
            </a:r>
            <a:r>
              <a:rPr lang="ja-JP" altLang="en-US" sz="3600" b="1" dirty="0" smtClean="0">
                <a:ln/>
                <a:solidFill>
                  <a:schemeClr val="accent4"/>
                </a:solidFill>
                <a:latin typeface="HG丸ｺﾞｼｯｸM-PRO" panose="020F0600000000000000" pitchFamily="50" charset="-128"/>
                <a:ea typeface="HG丸ｺﾞｼｯｸM-PRO" panose="020F0600000000000000" pitchFamily="50" charset="-128"/>
              </a:rPr>
              <a:t>制度に関する県条例・県計画で位置付け</a:t>
            </a:r>
            <a:endParaRPr lang="ja-JP" altLang="en-US" sz="3600" dirty="0"/>
          </a:p>
        </p:txBody>
      </p:sp>
    </p:spTree>
    <p:extLst>
      <p:ext uri="{BB962C8B-B14F-4D97-AF65-F5344CB8AC3E}">
        <p14:creationId xmlns:p14="http://schemas.microsoft.com/office/powerpoint/2010/main" val="2015294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6CB4B4D-7CA3-9044-876B-883B54F8677D}" type="slidenum">
              <a:rPr lang="en-US" altLang="ja-JP" smtClean="0"/>
              <a:t>5</a:t>
            </a:fld>
            <a:endParaRPr lang="ja-JP" altLang="en-US" dirty="0"/>
          </a:p>
        </p:txBody>
      </p:sp>
      <p:sp>
        <p:nvSpPr>
          <p:cNvPr id="3" name="テキスト ボックス 2"/>
          <p:cNvSpPr txBox="1"/>
          <p:nvPr/>
        </p:nvSpPr>
        <p:spPr>
          <a:xfrm>
            <a:off x="150125" y="29847"/>
            <a:ext cx="3786614" cy="784830"/>
          </a:xfrm>
          <a:prstGeom prst="rect">
            <a:avLst/>
          </a:prstGeom>
          <a:noFill/>
        </p:spPr>
        <p:txBody>
          <a:bodyPr wrap="none" rtlCol="0">
            <a:spAutoFit/>
          </a:bodyPr>
          <a:lstStyle/>
          <a:p>
            <a:r>
              <a:rPr lang="ja-JP" altLang="en-US" sz="4000" b="1" dirty="0">
                <a:ln/>
                <a:solidFill>
                  <a:schemeClr val="accent4"/>
                </a:solidFill>
                <a:latin typeface="HG丸ｺﾞｼｯｸM-PRO" panose="020F0600000000000000" pitchFamily="50" charset="-128"/>
                <a:ea typeface="HG丸ｺﾞｼｯｸM-PRO" panose="020F0600000000000000" pitchFamily="50" charset="-128"/>
              </a:rPr>
              <a:t>評価</a:t>
            </a:r>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制度の対象</a:t>
            </a:r>
            <a:endParaRPr lang="ja-JP" altLang="en-US" sz="4000" b="1" dirty="0">
              <a:ln/>
              <a:solidFill>
                <a:schemeClr val="accent4"/>
              </a:solidFill>
              <a:latin typeface="Poor Richard" panose="02080502050505020702" pitchFamily="18" charset="0"/>
              <a:ea typeface="HG丸ｺﾞｼｯｸM-PRO" panose="020F0600000000000000" pitchFamily="50" charset="-128"/>
            </a:endParaRPr>
          </a:p>
          <a:p>
            <a:endParaRPr lang="ja-JP" altLang="en-US" sz="500" dirty="0"/>
          </a:p>
        </p:txBody>
      </p:sp>
      <p:sp>
        <p:nvSpPr>
          <p:cNvPr id="4" name="テキスト ボックス 3"/>
          <p:cNvSpPr txBox="1"/>
          <p:nvPr/>
        </p:nvSpPr>
        <p:spPr>
          <a:xfrm>
            <a:off x="150125" y="1190131"/>
            <a:ext cx="11610762" cy="3452227"/>
          </a:xfrm>
          <a:prstGeom prst="rect">
            <a:avLst/>
          </a:prstGeom>
          <a:solidFill>
            <a:srgbClr val="FFCCCC"/>
          </a:solidFill>
          <a:ln>
            <a:solidFill>
              <a:schemeClr val="tx1"/>
            </a:solidFill>
          </a:ln>
        </p:spPr>
        <p:txBody>
          <a:bodyPr wrap="square" rtlCol="0">
            <a:spAutoFit/>
          </a:bodyPr>
          <a:lstStyle/>
          <a:p>
            <a:r>
              <a:rPr lang="ja-JP" altLang="en-US" dirty="0" smtClean="0">
                <a:latin typeface="HGP創英角ﾎﾟｯﾌﾟ体" panose="040B0A00000000000000" pitchFamily="50" charset="-128"/>
                <a:ea typeface="HGP創英角ﾎﾟｯﾌﾟ体" panose="040B0A00000000000000" pitchFamily="50" charset="-128"/>
              </a:rPr>
              <a:t>特定事業者（義務提出）</a:t>
            </a:r>
            <a:endParaRPr lang="en-US" altLang="ja-JP" sz="800" dirty="0" smtClean="0">
              <a:latin typeface="HGP創英角ﾎﾟｯﾌﾟ体" panose="040B0A00000000000000" pitchFamily="50" charset="-128"/>
              <a:ea typeface="HGP創英角ﾎﾟｯﾌﾟ体" panose="040B0A00000000000000" pitchFamily="50" charset="-128"/>
            </a:endParaRPr>
          </a:p>
          <a:p>
            <a:pPr>
              <a:lnSpc>
                <a:spcPts val="1000"/>
              </a:lnSpc>
            </a:pPr>
            <a:endParaRPr lang="en-US" altLang="ja-JP" dirty="0" smtClean="0">
              <a:latin typeface="HGP創英角ﾎﾟｯﾌﾟ体" panose="040B0A00000000000000" pitchFamily="50" charset="-128"/>
              <a:ea typeface="HGP創英角ﾎﾟｯﾌﾟ体" panose="040B0A00000000000000" pitchFamily="50" charset="-128"/>
            </a:endParaRPr>
          </a:p>
          <a:p>
            <a:r>
              <a:rPr lang="ja-JP" altLang="en-US" sz="1600" dirty="0" smtClean="0">
                <a:latin typeface="游ゴシック" panose="020B0400000000000000" pitchFamily="50" charset="-128"/>
              </a:rPr>
              <a:t>　１</a:t>
            </a:r>
            <a:r>
              <a:rPr lang="ja-JP" altLang="en-US" sz="1600" dirty="0">
                <a:latin typeface="游ゴシック" panose="020B0400000000000000" pitchFamily="50" charset="-128"/>
              </a:rPr>
              <a:t>　前年度の原油換算エネルギー使用量が</a:t>
            </a:r>
            <a:r>
              <a:rPr lang="en-US" altLang="ja-JP" sz="1600" dirty="0">
                <a:solidFill>
                  <a:srgbClr val="FF0000"/>
                </a:solidFill>
                <a:latin typeface="游ゴシック" panose="020B0400000000000000" pitchFamily="50" charset="-128"/>
              </a:rPr>
              <a:t>1,500KL/</a:t>
            </a:r>
            <a:r>
              <a:rPr lang="ja-JP" altLang="en-US" sz="1600" dirty="0">
                <a:solidFill>
                  <a:srgbClr val="FF0000"/>
                </a:solidFill>
                <a:latin typeface="游ゴシック" panose="020B0400000000000000" pitchFamily="50" charset="-128"/>
              </a:rPr>
              <a:t>年以上の事業所を県内に有する</a:t>
            </a:r>
            <a:r>
              <a:rPr lang="ja-JP" altLang="en-US" sz="1600" dirty="0" smtClean="0">
                <a:solidFill>
                  <a:srgbClr val="FF0000"/>
                </a:solidFill>
                <a:latin typeface="游ゴシック" panose="020B0400000000000000" pitchFamily="50" charset="-128"/>
              </a:rPr>
              <a:t>事業者</a:t>
            </a:r>
            <a:endParaRPr lang="en-US" altLang="ja-JP" sz="1600" dirty="0">
              <a:solidFill>
                <a:srgbClr val="FF0000"/>
              </a:solidFill>
              <a:latin typeface="游ゴシック" panose="020B0400000000000000" pitchFamily="50" charset="-128"/>
            </a:endParaRPr>
          </a:p>
          <a:p>
            <a:r>
              <a:rPr lang="ja-JP" altLang="en-US" sz="1600" dirty="0" smtClean="0">
                <a:latin typeface="游ゴシック" panose="020B0400000000000000" pitchFamily="50" charset="-128"/>
                <a:ea typeface="游ゴシック" panose="020B0400000000000000" pitchFamily="50" charset="-128"/>
              </a:rPr>
              <a:t>　２　</a:t>
            </a:r>
            <a:r>
              <a:rPr lang="en-US" altLang="ja-JP" sz="1600" dirty="0">
                <a:latin typeface="游ゴシック" panose="020B0400000000000000" pitchFamily="50" charset="-128"/>
              </a:rPr>
              <a:t>24</a:t>
            </a:r>
            <a:r>
              <a:rPr lang="ja-JP" altLang="en-US" sz="1600" dirty="0">
                <a:latin typeface="游ゴシック" panose="020B0400000000000000" pitchFamily="50" charset="-128"/>
              </a:rPr>
              <a:t>時間営業を常態とし、前年度の県内事業所の原油換算エネルギー使用量の合計が</a:t>
            </a:r>
            <a:r>
              <a:rPr lang="en-US" altLang="ja-JP" sz="1600" dirty="0">
                <a:solidFill>
                  <a:srgbClr val="FF0000"/>
                </a:solidFill>
                <a:latin typeface="游ゴシック" panose="020B0400000000000000" pitchFamily="50" charset="-128"/>
              </a:rPr>
              <a:t>1,500KL</a:t>
            </a:r>
            <a:r>
              <a:rPr lang="en-US" altLang="ja-JP" sz="1600" dirty="0" smtClean="0">
                <a:solidFill>
                  <a:srgbClr val="FF0000"/>
                </a:solidFill>
                <a:latin typeface="游ゴシック" panose="020B0400000000000000" pitchFamily="50" charset="-128"/>
              </a:rPr>
              <a:t>/</a:t>
            </a:r>
            <a:r>
              <a:rPr lang="ja-JP" altLang="en-US" sz="1600" dirty="0" smtClean="0">
                <a:solidFill>
                  <a:srgbClr val="FF0000"/>
                </a:solidFill>
                <a:latin typeface="游ゴシック" panose="020B0400000000000000" pitchFamily="50" charset="-128"/>
              </a:rPr>
              <a:t>年以上</a:t>
            </a:r>
            <a:r>
              <a:rPr lang="ja-JP" altLang="en-US" sz="1600" dirty="0">
                <a:solidFill>
                  <a:srgbClr val="FF0000"/>
                </a:solidFill>
                <a:latin typeface="游ゴシック" panose="020B0400000000000000" pitchFamily="50" charset="-128"/>
              </a:rPr>
              <a:t>の小売業者、</a:t>
            </a:r>
            <a:r>
              <a:rPr lang="ja-JP" altLang="en-US" sz="1600" dirty="0" smtClean="0">
                <a:solidFill>
                  <a:srgbClr val="FF0000"/>
                </a:solidFill>
                <a:latin typeface="游ゴシック" panose="020B0400000000000000" pitchFamily="50" charset="-128"/>
              </a:rPr>
              <a:t>サー</a:t>
            </a:r>
            <a:endParaRPr lang="en-US" altLang="ja-JP" sz="1600" dirty="0" smtClean="0">
              <a:solidFill>
                <a:srgbClr val="FF0000"/>
              </a:solidFill>
              <a:latin typeface="游ゴシック" panose="020B0400000000000000" pitchFamily="50" charset="-128"/>
            </a:endParaRPr>
          </a:p>
          <a:p>
            <a:r>
              <a:rPr lang="ja-JP" altLang="en-US" sz="1600" dirty="0">
                <a:solidFill>
                  <a:srgbClr val="FF0000"/>
                </a:solidFill>
                <a:latin typeface="游ゴシック" panose="020B0400000000000000" pitchFamily="50" charset="-128"/>
              </a:rPr>
              <a:t>　</a:t>
            </a:r>
            <a:r>
              <a:rPr lang="ja-JP" altLang="en-US" sz="1600" dirty="0" smtClean="0">
                <a:solidFill>
                  <a:srgbClr val="FF0000"/>
                </a:solidFill>
                <a:latin typeface="游ゴシック" panose="020B0400000000000000" pitchFamily="50" charset="-128"/>
              </a:rPr>
              <a:t>　ビス事</a:t>
            </a:r>
            <a:r>
              <a:rPr lang="ja-JP" altLang="en-US" sz="1600" dirty="0">
                <a:solidFill>
                  <a:srgbClr val="FF0000"/>
                </a:solidFill>
                <a:latin typeface="游ゴシック" panose="020B0400000000000000" pitchFamily="50" charset="-128"/>
              </a:rPr>
              <a:t>業者</a:t>
            </a:r>
          </a:p>
          <a:p>
            <a:r>
              <a:rPr lang="ja-JP" altLang="en-US" sz="1600" dirty="0" smtClean="0">
                <a:latin typeface="游ゴシック" panose="020B0400000000000000" pitchFamily="50" charset="-128"/>
              </a:rPr>
              <a:t>　　　　</a:t>
            </a:r>
            <a:r>
              <a:rPr lang="en-US" altLang="ja-JP" sz="1600" dirty="0" smtClean="0">
                <a:latin typeface="游ゴシック" panose="020B0400000000000000" pitchFamily="50" charset="-128"/>
              </a:rPr>
              <a:t>※</a:t>
            </a:r>
            <a:r>
              <a:rPr lang="ja-JP" altLang="en-US" sz="1600" dirty="0">
                <a:latin typeface="游ゴシック" panose="020B0400000000000000" pitchFamily="50" charset="-128"/>
              </a:rPr>
              <a:t>コンビニ等フランチャイズ事業者の場合は、親業者と加盟業者の県内事業所の</a:t>
            </a:r>
            <a:r>
              <a:rPr lang="ja-JP" altLang="en-US" sz="1600" dirty="0" smtClean="0">
                <a:latin typeface="游ゴシック" panose="020B0400000000000000" pitchFamily="50" charset="-128"/>
              </a:rPr>
              <a:t>合計</a:t>
            </a:r>
            <a:endParaRPr lang="en-US" altLang="ja-JP" sz="1600" dirty="0" smtClean="0">
              <a:latin typeface="游ゴシック" panose="020B0400000000000000" pitchFamily="50" charset="-128"/>
            </a:endParaRPr>
          </a:p>
          <a:p>
            <a:r>
              <a:rPr lang="ja-JP" altLang="en-US" sz="1600" dirty="0" smtClean="0">
                <a:latin typeface="游ゴシック" panose="020B0400000000000000" pitchFamily="50" charset="-128"/>
              </a:rPr>
              <a:t>　３</a:t>
            </a:r>
            <a:r>
              <a:rPr lang="ja-JP" altLang="en-US" sz="1600" dirty="0">
                <a:latin typeface="游ゴシック" panose="020B0400000000000000" pitchFamily="50" charset="-128"/>
              </a:rPr>
              <a:t>　使用の本拠の位置を県内に登録している自動車の台数が前年度の末日において次のいずれ</a:t>
            </a:r>
            <a:r>
              <a:rPr lang="ja-JP" altLang="en-US" sz="1600" dirty="0" smtClean="0">
                <a:latin typeface="游ゴシック" panose="020B0400000000000000" pitchFamily="50" charset="-128"/>
              </a:rPr>
              <a:t>かに該当</a:t>
            </a:r>
            <a:r>
              <a:rPr lang="ja-JP" altLang="en-US" sz="1600" dirty="0">
                <a:latin typeface="游ゴシック" panose="020B0400000000000000" pitchFamily="50" charset="-128"/>
              </a:rPr>
              <a:t>する運輸事業者</a:t>
            </a:r>
          </a:p>
          <a:p>
            <a:r>
              <a:rPr lang="ja-JP" altLang="en-US" sz="1600" dirty="0" smtClean="0">
                <a:latin typeface="游ゴシック" panose="020B0400000000000000" pitchFamily="50" charset="-128"/>
              </a:rPr>
              <a:t>　　　　</a:t>
            </a:r>
            <a:r>
              <a:rPr lang="en-US" altLang="ja-JP" sz="1600" dirty="0" smtClean="0">
                <a:latin typeface="游ゴシック" panose="020B0400000000000000" pitchFamily="50" charset="-128"/>
              </a:rPr>
              <a:t>※</a:t>
            </a:r>
            <a:r>
              <a:rPr lang="ja-JP" altLang="en-US" sz="1600" dirty="0" smtClean="0">
                <a:solidFill>
                  <a:srgbClr val="FF0000"/>
                </a:solidFill>
                <a:latin typeface="游ゴシック" panose="020B0400000000000000" pitchFamily="50" charset="-128"/>
              </a:rPr>
              <a:t>トラック</a:t>
            </a:r>
            <a:r>
              <a:rPr lang="en-US" altLang="ja-JP" sz="1600" dirty="0">
                <a:solidFill>
                  <a:srgbClr val="FF0000"/>
                </a:solidFill>
                <a:latin typeface="游ゴシック" panose="020B0400000000000000" pitchFamily="50" charset="-128"/>
              </a:rPr>
              <a:t>100</a:t>
            </a:r>
            <a:r>
              <a:rPr lang="ja-JP" altLang="en-US" sz="1600" dirty="0">
                <a:solidFill>
                  <a:srgbClr val="FF0000"/>
                </a:solidFill>
                <a:latin typeface="游ゴシック" panose="020B0400000000000000" pitchFamily="50" charset="-128"/>
              </a:rPr>
              <a:t>台以上、バス</a:t>
            </a:r>
            <a:r>
              <a:rPr lang="en-US" altLang="ja-JP" sz="1600" dirty="0">
                <a:solidFill>
                  <a:srgbClr val="FF0000"/>
                </a:solidFill>
                <a:latin typeface="游ゴシック" panose="020B0400000000000000" pitchFamily="50" charset="-128"/>
              </a:rPr>
              <a:t>100</a:t>
            </a:r>
            <a:r>
              <a:rPr lang="ja-JP" altLang="en-US" sz="1600" dirty="0">
                <a:solidFill>
                  <a:srgbClr val="FF0000"/>
                </a:solidFill>
                <a:latin typeface="游ゴシック" panose="020B0400000000000000" pitchFamily="50" charset="-128"/>
              </a:rPr>
              <a:t>台以上、タクシー</a:t>
            </a:r>
            <a:r>
              <a:rPr lang="en-US" altLang="ja-JP" sz="1600" dirty="0">
                <a:solidFill>
                  <a:srgbClr val="FF0000"/>
                </a:solidFill>
                <a:latin typeface="游ゴシック" panose="020B0400000000000000" pitchFamily="50" charset="-128"/>
              </a:rPr>
              <a:t>150</a:t>
            </a:r>
            <a:r>
              <a:rPr lang="ja-JP" altLang="en-US" sz="1600" dirty="0">
                <a:solidFill>
                  <a:srgbClr val="FF0000"/>
                </a:solidFill>
                <a:latin typeface="游ゴシック" panose="020B0400000000000000" pitchFamily="50" charset="-128"/>
              </a:rPr>
              <a:t>台</a:t>
            </a:r>
            <a:r>
              <a:rPr lang="ja-JP" altLang="en-US" sz="1600" dirty="0" smtClean="0">
                <a:solidFill>
                  <a:srgbClr val="FF0000"/>
                </a:solidFill>
                <a:latin typeface="游ゴシック" panose="020B0400000000000000" pitchFamily="50" charset="-128"/>
              </a:rPr>
              <a:t>以上</a:t>
            </a:r>
            <a:endParaRPr lang="en-US" altLang="ja-JP" sz="1600" dirty="0" smtClean="0">
              <a:solidFill>
                <a:srgbClr val="FF0000"/>
              </a:solidFill>
              <a:latin typeface="游ゴシック" panose="020B0400000000000000" pitchFamily="50" charset="-128"/>
            </a:endParaRPr>
          </a:p>
          <a:p>
            <a:r>
              <a:rPr lang="ja-JP" altLang="en-US" sz="1600" dirty="0" smtClean="0">
                <a:latin typeface="游ゴシック" panose="020B0400000000000000" pitchFamily="50" charset="-128"/>
              </a:rPr>
              <a:t>　４</a:t>
            </a:r>
            <a:r>
              <a:rPr lang="ja-JP" altLang="en-US" sz="1600" dirty="0">
                <a:latin typeface="游ゴシック" panose="020B0400000000000000" pitchFamily="50" charset="-128"/>
              </a:rPr>
              <a:t>　事業者全体で常時使用する従業員の数が</a:t>
            </a:r>
            <a:r>
              <a:rPr lang="en-US" altLang="ja-JP" sz="1600" dirty="0">
                <a:latin typeface="游ゴシック" panose="020B0400000000000000" pitchFamily="50" charset="-128"/>
              </a:rPr>
              <a:t>21</a:t>
            </a:r>
            <a:r>
              <a:rPr lang="ja-JP" altLang="en-US" sz="1600" dirty="0">
                <a:latin typeface="游ゴシック" panose="020B0400000000000000" pitchFamily="50" charset="-128"/>
              </a:rPr>
              <a:t>人以上であって、エネルギー起源</a:t>
            </a:r>
            <a:r>
              <a:rPr lang="en-US" altLang="ja-JP" sz="1600" dirty="0">
                <a:latin typeface="游ゴシック" panose="020B0400000000000000" pitchFamily="50" charset="-128"/>
              </a:rPr>
              <a:t>CO2</a:t>
            </a:r>
            <a:r>
              <a:rPr lang="ja-JP" altLang="en-US" sz="1600" dirty="0">
                <a:latin typeface="游ゴシック" panose="020B0400000000000000" pitchFamily="50" charset="-128"/>
              </a:rPr>
              <a:t>以外の</a:t>
            </a:r>
            <a:r>
              <a:rPr lang="ja-JP" altLang="en-US" sz="1600" dirty="0" smtClean="0">
                <a:latin typeface="游ゴシック" panose="020B0400000000000000" pitchFamily="50" charset="-128"/>
              </a:rPr>
              <a:t>温室効果</a:t>
            </a:r>
            <a:r>
              <a:rPr lang="ja-JP" altLang="en-US" sz="1600" dirty="0">
                <a:latin typeface="游ゴシック" panose="020B0400000000000000" pitchFamily="50" charset="-128"/>
              </a:rPr>
              <a:t>ガスの排出量が当該</a:t>
            </a:r>
            <a:r>
              <a:rPr lang="ja-JP" altLang="en-US" sz="1600" dirty="0" smtClean="0">
                <a:latin typeface="游ゴシック" panose="020B0400000000000000" pitchFamily="50" charset="-128"/>
              </a:rPr>
              <a:t>温</a:t>
            </a:r>
            <a:endParaRPr lang="en-US" altLang="ja-JP" sz="1600" dirty="0" smtClean="0">
              <a:latin typeface="游ゴシック" panose="020B0400000000000000" pitchFamily="50" charset="-128"/>
            </a:endParaRPr>
          </a:p>
          <a:p>
            <a:r>
              <a:rPr lang="ja-JP" altLang="en-US" sz="1600" dirty="0">
                <a:latin typeface="游ゴシック" panose="020B0400000000000000" pitchFamily="50" charset="-128"/>
              </a:rPr>
              <a:t>　</a:t>
            </a:r>
            <a:r>
              <a:rPr lang="ja-JP" altLang="en-US" sz="1600" dirty="0" smtClean="0">
                <a:latin typeface="游ゴシック" panose="020B0400000000000000" pitchFamily="50" charset="-128"/>
              </a:rPr>
              <a:t>　室効果</a:t>
            </a:r>
            <a:r>
              <a:rPr lang="ja-JP" altLang="en-US" sz="1600" dirty="0">
                <a:latin typeface="游ゴシック" panose="020B0400000000000000" pitchFamily="50" charset="-128"/>
              </a:rPr>
              <a:t>ガスの種類ごとに</a:t>
            </a:r>
            <a:r>
              <a:rPr lang="en-US" altLang="ja-JP" sz="1600" dirty="0">
                <a:solidFill>
                  <a:srgbClr val="FF0000"/>
                </a:solidFill>
                <a:latin typeface="游ゴシック" panose="020B0400000000000000" pitchFamily="50" charset="-128"/>
              </a:rPr>
              <a:t>CO2</a:t>
            </a:r>
            <a:r>
              <a:rPr lang="ja-JP" altLang="en-US" sz="1600" dirty="0">
                <a:solidFill>
                  <a:srgbClr val="FF0000"/>
                </a:solidFill>
                <a:latin typeface="游ゴシック" panose="020B0400000000000000" pitchFamily="50" charset="-128"/>
              </a:rPr>
              <a:t>換算で</a:t>
            </a:r>
            <a:r>
              <a:rPr lang="en-US" altLang="ja-JP" sz="1600" dirty="0">
                <a:solidFill>
                  <a:srgbClr val="FF0000"/>
                </a:solidFill>
                <a:latin typeface="游ゴシック" panose="020B0400000000000000" pitchFamily="50" charset="-128"/>
              </a:rPr>
              <a:t>3,000</a:t>
            </a:r>
            <a:r>
              <a:rPr lang="ja-JP" altLang="en-US" sz="1600" dirty="0">
                <a:solidFill>
                  <a:srgbClr val="FF0000"/>
                </a:solidFill>
                <a:latin typeface="游ゴシック" panose="020B0400000000000000" pitchFamily="50" charset="-128"/>
              </a:rPr>
              <a:t>トン</a:t>
            </a:r>
            <a:r>
              <a:rPr lang="en-US" altLang="ja-JP" sz="1600" dirty="0">
                <a:solidFill>
                  <a:srgbClr val="FF0000"/>
                </a:solidFill>
                <a:latin typeface="游ゴシック" panose="020B0400000000000000" pitchFamily="50" charset="-128"/>
              </a:rPr>
              <a:t>/</a:t>
            </a:r>
            <a:r>
              <a:rPr lang="ja-JP" altLang="en-US" sz="1600" dirty="0">
                <a:solidFill>
                  <a:srgbClr val="FF0000"/>
                </a:solidFill>
                <a:latin typeface="游ゴシック" panose="020B0400000000000000" pitchFamily="50" charset="-128"/>
              </a:rPr>
              <a:t>年以上</a:t>
            </a:r>
            <a:r>
              <a:rPr lang="ja-JP" altLang="en-US" sz="1600" dirty="0">
                <a:latin typeface="游ゴシック" panose="020B0400000000000000" pitchFamily="50" charset="-128"/>
              </a:rPr>
              <a:t>排出する</a:t>
            </a:r>
            <a:r>
              <a:rPr lang="ja-JP" altLang="en-US" sz="1600" dirty="0" smtClean="0">
                <a:latin typeface="游ゴシック" panose="020B0400000000000000" pitchFamily="50" charset="-128"/>
              </a:rPr>
              <a:t>事業場を県内</a:t>
            </a:r>
            <a:r>
              <a:rPr lang="ja-JP" altLang="en-US" sz="1600" dirty="0">
                <a:latin typeface="游ゴシック" panose="020B0400000000000000" pitchFamily="50" charset="-128"/>
              </a:rPr>
              <a:t>に有する</a:t>
            </a:r>
            <a:r>
              <a:rPr lang="ja-JP" altLang="en-US" sz="1600" dirty="0" smtClean="0">
                <a:latin typeface="游ゴシック" panose="020B0400000000000000" pitchFamily="50" charset="-128"/>
              </a:rPr>
              <a:t>事業者</a:t>
            </a:r>
            <a:endParaRPr lang="en-US" altLang="ja-JP" sz="1600" dirty="0" smtClean="0">
              <a:latin typeface="游ゴシック" panose="020B0400000000000000" pitchFamily="50" charset="-128"/>
            </a:endParaRPr>
          </a:p>
          <a:p>
            <a:endParaRPr lang="en-US" altLang="ja-JP" sz="1600" dirty="0" smtClean="0">
              <a:latin typeface="游ゴシック" panose="020B0400000000000000" pitchFamily="50" charset="-128"/>
              <a:ea typeface="游ゴシック" panose="020B0400000000000000" pitchFamily="50" charset="-128"/>
            </a:endParaRPr>
          </a:p>
          <a:p>
            <a:r>
              <a:rPr lang="ja-JP" altLang="en-US" dirty="0">
                <a:latin typeface="HGP創英角ﾎﾟｯﾌﾟ体" panose="040B0A00000000000000" pitchFamily="50" charset="-128"/>
                <a:ea typeface="HGP創英角ﾎﾟｯﾌﾟ体" panose="040B0A00000000000000" pitchFamily="50" charset="-128"/>
              </a:rPr>
              <a:t>中小排出</a:t>
            </a:r>
            <a:r>
              <a:rPr lang="ja-JP" altLang="en-US" dirty="0" smtClean="0">
                <a:latin typeface="HGP創英角ﾎﾟｯﾌﾟ体" panose="040B0A00000000000000" pitchFamily="50" charset="-128"/>
                <a:ea typeface="HGP創英角ﾎﾟｯﾌﾟ体" panose="040B0A00000000000000" pitchFamily="50" charset="-128"/>
              </a:rPr>
              <a:t>事業者（努力義務</a:t>
            </a:r>
            <a:r>
              <a:rPr lang="ja-JP" altLang="en-US" dirty="0">
                <a:latin typeface="HGP創英角ﾎﾟｯﾌﾟ体" panose="040B0A00000000000000" pitchFamily="50" charset="-128"/>
                <a:ea typeface="HGP創英角ﾎﾟｯﾌﾟ体" panose="040B0A00000000000000" pitchFamily="50" charset="-128"/>
              </a:rPr>
              <a:t>提出</a:t>
            </a:r>
            <a:r>
              <a:rPr lang="ja-JP" altLang="en-US" dirty="0" smtClean="0">
                <a:latin typeface="HGP創英角ﾎﾟｯﾌﾟ体" panose="040B0A00000000000000" pitchFamily="50" charset="-128"/>
                <a:ea typeface="HGP創英角ﾎﾟｯﾌﾟ体" panose="040B0A00000000000000" pitchFamily="50" charset="-128"/>
              </a:rPr>
              <a:t>）</a:t>
            </a:r>
            <a:endParaRPr lang="en-US" altLang="ja-JP" dirty="0" smtClean="0">
              <a:latin typeface="HGP創英角ﾎﾟｯﾌﾟ体" panose="040B0A00000000000000" pitchFamily="50" charset="-128"/>
              <a:ea typeface="HGP創英角ﾎﾟｯﾌﾟ体" panose="040B0A00000000000000" pitchFamily="50" charset="-128"/>
            </a:endParaRPr>
          </a:p>
          <a:p>
            <a:pPr>
              <a:lnSpc>
                <a:spcPts val="1000"/>
              </a:lnSpc>
            </a:pPr>
            <a:endParaRPr lang="en-US" altLang="ja-JP" sz="1600" dirty="0">
              <a:latin typeface="HGP創英角ﾎﾟｯﾌﾟ体" panose="040B0A00000000000000" pitchFamily="50" charset="-128"/>
              <a:ea typeface="HGP創英角ﾎﾟｯﾌﾟ体" panose="040B0A00000000000000" pitchFamily="50" charset="-128"/>
            </a:endParaRPr>
          </a:p>
          <a:p>
            <a:r>
              <a:rPr lang="ja-JP" altLang="en-US" sz="1600" dirty="0" smtClean="0">
                <a:latin typeface="游ゴシック" panose="020B0400000000000000" pitchFamily="50" charset="-128"/>
                <a:ea typeface="游ゴシック" panose="020B0400000000000000" pitchFamily="50" charset="-128"/>
              </a:rPr>
              <a:t>　特定事業者以外の事業者</a:t>
            </a:r>
            <a:endParaRPr lang="en-US" altLang="ja-JP" sz="1600" dirty="0">
              <a:latin typeface="游ゴシック" panose="020B0400000000000000" pitchFamily="50" charset="-128"/>
              <a:ea typeface="游ゴシック" panose="020B0400000000000000" pitchFamily="50" charset="-128"/>
            </a:endParaRPr>
          </a:p>
        </p:txBody>
      </p:sp>
      <p:sp>
        <p:nvSpPr>
          <p:cNvPr id="5" name="正方形/長方形 55"/>
          <p:cNvSpPr/>
          <p:nvPr/>
        </p:nvSpPr>
        <p:spPr>
          <a:xfrm>
            <a:off x="150127" y="790021"/>
            <a:ext cx="1567838"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smtClean="0">
                <a:solidFill>
                  <a:schemeClr val="bg1"/>
                </a:solidFill>
                <a:latin typeface="HGSｺﾞｼｯｸE" panose="020B0900000000000000" pitchFamily="50" charset="-128"/>
                <a:ea typeface="HGSｺﾞｼｯｸE" panose="020B0900000000000000" pitchFamily="50" charset="-128"/>
              </a:rPr>
              <a:t>対象事業者</a:t>
            </a:r>
            <a:endParaRPr sz="2000" dirty="0">
              <a:solidFill>
                <a:schemeClr val="bg1"/>
              </a:solidFill>
              <a:latin typeface="HGSｺﾞｼｯｸE" panose="020B0900000000000000" pitchFamily="50" charset="-128"/>
              <a:ea typeface="HGSｺﾞｼｯｸE" panose="020B0900000000000000" pitchFamily="50" charset="-128"/>
            </a:endParaRPr>
          </a:p>
        </p:txBody>
      </p:sp>
      <p:sp>
        <p:nvSpPr>
          <p:cNvPr id="6" name="正方形/長方形 55"/>
          <p:cNvSpPr/>
          <p:nvPr/>
        </p:nvSpPr>
        <p:spPr>
          <a:xfrm>
            <a:off x="150125" y="4797333"/>
            <a:ext cx="2884020"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smtClean="0">
                <a:solidFill>
                  <a:schemeClr val="bg1"/>
                </a:solidFill>
                <a:latin typeface="HGSｺﾞｼｯｸE" panose="020B0900000000000000" pitchFamily="50" charset="-128"/>
                <a:ea typeface="HGSｺﾞｼｯｸE" panose="020B0900000000000000" pitchFamily="50" charset="-128"/>
              </a:rPr>
              <a:t>提出者数（令和２年度）</a:t>
            </a:r>
            <a:endParaRPr sz="2000" dirty="0">
              <a:solidFill>
                <a:schemeClr val="bg1"/>
              </a:solidFill>
              <a:latin typeface="HGSｺﾞｼｯｸE" panose="020B0900000000000000" pitchFamily="50" charset="-128"/>
              <a:ea typeface="HGSｺﾞｼｯｸE"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379980642"/>
              </p:ext>
            </p:extLst>
          </p:nvPr>
        </p:nvGraphicFramePr>
        <p:xfrm>
          <a:off x="150126" y="5197443"/>
          <a:ext cx="3230383" cy="1447800"/>
        </p:xfrm>
        <a:graphic>
          <a:graphicData uri="http://schemas.openxmlformats.org/drawingml/2006/table">
            <a:tbl>
              <a:tblPr firstRow="1" bandRow="1">
                <a:tableStyleId>{5C22544A-7EE6-4342-B048-85BDC9FD1C3A}</a:tableStyleId>
              </a:tblPr>
              <a:tblGrid>
                <a:gridCol w="2426819">
                  <a:extLst>
                    <a:ext uri="{9D8B030D-6E8A-4147-A177-3AD203B41FA5}">
                      <a16:colId xmlns:a16="http://schemas.microsoft.com/office/drawing/2014/main" val="156237009"/>
                    </a:ext>
                  </a:extLst>
                </a:gridCol>
                <a:gridCol w="803564">
                  <a:extLst>
                    <a:ext uri="{9D8B030D-6E8A-4147-A177-3AD203B41FA5}">
                      <a16:colId xmlns:a16="http://schemas.microsoft.com/office/drawing/2014/main" val="2716777081"/>
                    </a:ext>
                  </a:extLst>
                </a:gridCol>
              </a:tblGrid>
              <a:tr h="174593">
                <a:tc>
                  <a:txBody>
                    <a:bodyPr/>
                    <a:lstStyle/>
                    <a:p>
                      <a:r>
                        <a:rPr kumimoji="1" lang="ja-JP" altLang="en-US" sz="1600" dirty="0" smtClean="0"/>
                        <a:t>総数</a:t>
                      </a:r>
                      <a:endParaRPr kumimoji="1" lang="ja-JP" altLang="en-US" sz="1600" dirty="0"/>
                    </a:p>
                  </a:txBody>
                  <a:tcPr>
                    <a:solidFill>
                      <a:schemeClr val="accent1">
                        <a:lumMod val="75000"/>
                      </a:schemeClr>
                    </a:solidFill>
                  </a:tcPr>
                </a:tc>
                <a:tc>
                  <a:txBody>
                    <a:bodyPr/>
                    <a:lstStyle/>
                    <a:p>
                      <a:pPr algn="ctr"/>
                      <a:r>
                        <a:rPr kumimoji="1" lang="en-US" altLang="ja-JP" sz="1600" dirty="0" smtClean="0"/>
                        <a:t>320</a:t>
                      </a:r>
                      <a:endParaRPr kumimoji="1" lang="ja-JP" altLang="en-US" sz="1600" dirty="0"/>
                    </a:p>
                  </a:txBody>
                  <a:tcPr>
                    <a:solidFill>
                      <a:schemeClr val="accent1">
                        <a:lumMod val="75000"/>
                      </a:schemeClr>
                    </a:solidFill>
                  </a:tcPr>
                </a:tc>
                <a:extLst>
                  <a:ext uri="{0D108BD9-81ED-4DB2-BD59-A6C34878D82A}">
                    <a16:rowId xmlns:a16="http://schemas.microsoft.com/office/drawing/2014/main" val="3202288245"/>
                  </a:ext>
                </a:extLst>
              </a:tr>
              <a:tr h="370840">
                <a:tc>
                  <a:txBody>
                    <a:bodyPr/>
                    <a:lstStyle/>
                    <a:p>
                      <a:r>
                        <a:rPr kumimoji="1" lang="ja-JP" altLang="en-US" sz="1600" dirty="0" smtClean="0"/>
                        <a:t>製造業等</a:t>
                      </a:r>
                      <a:endParaRPr kumimoji="1" lang="ja-JP" altLang="en-US" sz="1600" dirty="0"/>
                    </a:p>
                  </a:txBody>
                  <a:tcPr/>
                </a:tc>
                <a:tc>
                  <a:txBody>
                    <a:bodyPr/>
                    <a:lstStyle/>
                    <a:p>
                      <a:pPr algn="ctr"/>
                      <a:r>
                        <a:rPr kumimoji="1" lang="en-US" altLang="ja-JP" sz="1600" dirty="0" smtClean="0"/>
                        <a:t>246</a:t>
                      </a:r>
                      <a:endParaRPr kumimoji="1" lang="ja-JP" altLang="en-US" sz="1600" dirty="0"/>
                    </a:p>
                  </a:txBody>
                  <a:tcPr/>
                </a:tc>
                <a:extLst>
                  <a:ext uri="{0D108BD9-81ED-4DB2-BD59-A6C34878D82A}">
                    <a16:rowId xmlns:a16="http://schemas.microsoft.com/office/drawing/2014/main" val="1025136092"/>
                  </a:ext>
                </a:extLst>
              </a:tr>
              <a:tr h="370840">
                <a:tc>
                  <a:txBody>
                    <a:bodyPr/>
                    <a:lstStyle/>
                    <a:p>
                      <a:r>
                        <a:rPr kumimoji="1" lang="ja-JP" altLang="en-US" sz="1600" dirty="0" smtClean="0"/>
                        <a:t>公共団体、サービス業等</a:t>
                      </a:r>
                      <a:endParaRPr kumimoji="1" lang="ja-JP" altLang="en-US" sz="1600" dirty="0"/>
                    </a:p>
                  </a:txBody>
                  <a:tcPr/>
                </a:tc>
                <a:tc>
                  <a:txBody>
                    <a:bodyPr/>
                    <a:lstStyle/>
                    <a:p>
                      <a:pPr algn="ctr"/>
                      <a:r>
                        <a:rPr kumimoji="1" lang="en-US" altLang="ja-JP" sz="1600" dirty="0" smtClean="0"/>
                        <a:t>59</a:t>
                      </a:r>
                      <a:endParaRPr kumimoji="1" lang="ja-JP" altLang="en-US" sz="1600" dirty="0"/>
                    </a:p>
                  </a:txBody>
                  <a:tcPr/>
                </a:tc>
                <a:extLst>
                  <a:ext uri="{0D108BD9-81ED-4DB2-BD59-A6C34878D82A}">
                    <a16:rowId xmlns:a16="http://schemas.microsoft.com/office/drawing/2014/main" val="1889173239"/>
                  </a:ext>
                </a:extLst>
              </a:tr>
              <a:tr h="370840">
                <a:tc>
                  <a:txBody>
                    <a:bodyPr/>
                    <a:lstStyle/>
                    <a:p>
                      <a:r>
                        <a:rPr kumimoji="1" lang="ja-JP" altLang="en-US" sz="1600" dirty="0" smtClean="0"/>
                        <a:t>運送業</a:t>
                      </a:r>
                      <a:endParaRPr kumimoji="1" lang="ja-JP" altLang="en-US" sz="1600" dirty="0"/>
                    </a:p>
                  </a:txBody>
                  <a:tcPr/>
                </a:tc>
                <a:tc>
                  <a:txBody>
                    <a:bodyPr/>
                    <a:lstStyle/>
                    <a:p>
                      <a:pPr algn="ctr"/>
                      <a:r>
                        <a:rPr kumimoji="1" lang="en-US" altLang="ja-JP" sz="1600" dirty="0" smtClean="0"/>
                        <a:t>15</a:t>
                      </a:r>
                      <a:endParaRPr kumimoji="1" lang="ja-JP" altLang="en-US" sz="1600" dirty="0"/>
                    </a:p>
                  </a:txBody>
                  <a:tcPr/>
                </a:tc>
                <a:extLst>
                  <a:ext uri="{0D108BD9-81ED-4DB2-BD59-A6C34878D82A}">
                    <a16:rowId xmlns:a16="http://schemas.microsoft.com/office/drawing/2014/main" val="1970541681"/>
                  </a:ext>
                </a:extLst>
              </a:tr>
            </a:tbl>
          </a:graphicData>
        </a:graphic>
      </p:graphicFrame>
    </p:spTree>
    <p:extLst>
      <p:ext uri="{BB962C8B-B14F-4D97-AF65-F5344CB8AC3E}">
        <p14:creationId xmlns:p14="http://schemas.microsoft.com/office/powerpoint/2010/main" val="362666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465348784"/>
              </p:ext>
            </p:extLst>
          </p:nvPr>
        </p:nvGraphicFramePr>
        <p:xfrm>
          <a:off x="206061" y="1517254"/>
          <a:ext cx="11797052" cy="4650057"/>
        </p:xfrm>
        <a:graphic>
          <a:graphicData uri="http://schemas.openxmlformats.org/drawingml/2006/table">
            <a:tbl>
              <a:tblPr firstRow="1" bandRow="1">
                <a:tableStyleId>{5C22544A-7EE6-4342-B048-85BDC9FD1C3A}</a:tableStyleId>
              </a:tblPr>
              <a:tblGrid>
                <a:gridCol w="2371820">
                  <a:extLst>
                    <a:ext uri="{9D8B030D-6E8A-4147-A177-3AD203B41FA5}">
                      <a16:colId xmlns:a16="http://schemas.microsoft.com/office/drawing/2014/main" val="4015476140"/>
                    </a:ext>
                  </a:extLst>
                </a:gridCol>
                <a:gridCol w="785436">
                  <a:extLst>
                    <a:ext uri="{9D8B030D-6E8A-4147-A177-3AD203B41FA5}">
                      <a16:colId xmlns:a16="http://schemas.microsoft.com/office/drawing/2014/main" val="3928915909"/>
                    </a:ext>
                  </a:extLst>
                </a:gridCol>
                <a:gridCol w="785436">
                  <a:extLst>
                    <a:ext uri="{9D8B030D-6E8A-4147-A177-3AD203B41FA5}">
                      <a16:colId xmlns:a16="http://schemas.microsoft.com/office/drawing/2014/main" val="4207337413"/>
                    </a:ext>
                  </a:extLst>
                </a:gridCol>
                <a:gridCol w="785436">
                  <a:extLst>
                    <a:ext uri="{9D8B030D-6E8A-4147-A177-3AD203B41FA5}">
                      <a16:colId xmlns:a16="http://schemas.microsoft.com/office/drawing/2014/main" val="697545645"/>
                    </a:ext>
                  </a:extLst>
                </a:gridCol>
                <a:gridCol w="785436">
                  <a:extLst>
                    <a:ext uri="{9D8B030D-6E8A-4147-A177-3AD203B41FA5}">
                      <a16:colId xmlns:a16="http://schemas.microsoft.com/office/drawing/2014/main" val="3382420249"/>
                    </a:ext>
                  </a:extLst>
                </a:gridCol>
                <a:gridCol w="835720">
                  <a:extLst>
                    <a:ext uri="{9D8B030D-6E8A-4147-A177-3AD203B41FA5}">
                      <a16:colId xmlns:a16="http://schemas.microsoft.com/office/drawing/2014/main" val="818221259"/>
                    </a:ext>
                  </a:extLst>
                </a:gridCol>
                <a:gridCol w="735152">
                  <a:extLst>
                    <a:ext uri="{9D8B030D-6E8A-4147-A177-3AD203B41FA5}">
                      <a16:colId xmlns:a16="http://schemas.microsoft.com/office/drawing/2014/main" val="921446357"/>
                    </a:ext>
                  </a:extLst>
                </a:gridCol>
                <a:gridCol w="785436">
                  <a:extLst>
                    <a:ext uri="{9D8B030D-6E8A-4147-A177-3AD203B41FA5}">
                      <a16:colId xmlns:a16="http://schemas.microsoft.com/office/drawing/2014/main" val="1652746310"/>
                    </a:ext>
                  </a:extLst>
                </a:gridCol>
                <a:gridCol w="785436">
                  <a:extLst>
                    <a:ext uri="{9D8B030D-6E8A-4147-A177-3AD203B41FA5}">
                      <a16:colId xmlns:a16="http://schemas.microsoft.com/office/drawing/2014/main" val="4017201548"/>
                    </a:ext>
                  </a:extLst>
                </a:gridCol>
                <a:gridCol w="746655">
                  <a:extLst>
                    <a:ext uri="{9D8B030D-6E8A-4147-A177-3AD203B41FA5}">
                      <a16:colId xmlns:a16="http://schemas.microsoft.com/office/drawing/2014/main" val="2397300040"/>
                    </a:ext>
                  </a:extLst>
                </a:gridCol>
                <a:gridCol w="824217">
                  <a:extLst>
                    <a:ext uri="{9D8B030D-6E8A-4147-A177-3AD203B41FA5}">
                      <a16:colId xmlns:a16="http://schemas.microsoft.com/office/drawing/2014/main" val="1237797325"/>
                    </a:ext>
                  </a:extLst>
                </a:gridCol>
                <a:gridCol w="785436">
                  <a:extLst>
                    <a:ext uri="{9D8B030D-6E8A-4147-A177-3AD203B41FA5}">
                      <a16:colId xmlns:a16="http://schemas.microsoft.com/office/drawing/2014/main" val="326441858"/>
                    </a:ext>
                  </a:extLst>
                </a:gridCol>
                <a:gridCol w="785436">
                  <a:extLst>
                    <a:ext uri="{9D8B030D-6E8A-4147-A177-3AD203B41FA5}">
                      <a16:colId xmlns:a16="http://schemas.microsoft.com/office/drawing/2014/main" val="2712814101"/>
                    </a:ext>
                  </a:extLst>
                </a:gridCol>
              </a:tblGrid>
              <a:tr h="447627">
                <a:tc>
                  <a:txBody>
                    <a:bodyPr/>
                    <a:lstStyle/>
                    <a:p>
                      <a:endParaRPr kumimoji="1" lang="ja-JP" altLang="en-US" dirty="0"/>
                    </a:p>
                  </a:txBody>
                  <a:tcPr/>
                </a:tc>
                <a:tc>
                  <a:txBody>
                    <a:bodyPr/>
                    <a:lstStyle/>
                    <a:p>
                      <a:pPr algn="ctr"/>
                      <a:r>
                        <a:rPr kumimoji="1" lang="ja-JP" altLang="en-US" sz="2000" dirty="0" smtClean="0"/>
                        <a:t>７月</a:t>
                      </a:r>
                      <a:endParaRPr kumimoji="1" lang="ja-JP" altLang="en-US" sz="2000" dirty="0"/>
                    </a:p>
                  </a:txBody>
                  <a:tcPr/>
                </a:tc>
                <a:tc>
                  <a:txBody>
                    <a:bodyPr/>
                    <a:lstStyle/>
                    <a:p>
                      <a:pPr algn="ctr"/>
                      <a:r>
                        <a:rPr kumimoji="1" lang="ja-JP" altLang="en-US" sz="2000" dirty="0" smtClean="0"/>
                        <a:t>８月</a:t>
                      </a:r>
                      <a:endParaRPr kumimoji="1" lang="ja-JP" altLang="en-US" sz="2000" dirty="0"/>
                    </a:p>
                  </a:txBody>
                  <a:tcPr/>
                </a:tc>
                <a:tc>
                  <a:txBody>
                    <a:bodyPr/>
                    <a:lstStyle/>
                    <a:p>
                      <a:pPr algn="ctr"/>
                      <a:r>
                        <a:rPr kumimoji="1" lang="ja-JP" altLang="en-US" sz="2000" dirty="0" smtClean="0"/>
                        <a:t>９月</a:t>
                      </a:r>
                      <a:endParaRPr kumimoji="1" lang="ja-JP" altLang="en-US" sz="2000" dirty="0"/>
                    </a:p>
                  </a:txBody>
                  <a:tcPr/>
                </a:tc>
                <a:tc>
                  <a:txBody>
                    <a:bodyPr/>
                    <a:lstStyle/>
                    <a:p>
                      <a:pPr algn="ctr"/>
                      <a:r>
                        <a:rPr kumimoji="1" lang="en-US" altLang="ja-JP" sz="2000" dirty="0" smtClean="0"/>
                        <a:t>10</a:t>
                      </a:r>
                      <a:r>
                        <a:rPr kumimoji="1" lang="ja-JP" altLang="en-US" sz="2000" dirty="0" smtClean="0"/>
                        <a:t>月</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11</a:t>
                      </a:r>
                      <a:r>
                        <a:rPr kumimoji="1" lang="ja-JP" altLang="en-US" sz="2000" dirty="0" smtClean="0"/>
                        <a:t>月</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dirty="0" smtClean="0"/>
                        <a:t>12</a:t>
                      </a:r>
                      <a:r>
                        <a:rPr kumimoji="1" lang="ja-JP" altLang="en-US" sz="2000" dirty="0" smtClean="0"/>
                        <a:t>月</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１月</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２月</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３月</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４月</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５月</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６月</a:t>
                      </a:r>
                      <a:endParaRPr kumimoji="1" lang="ja-JP" altLang="en-US" sz="2000" dirty="0"/>
                    </a:p>
                  </a:txBody>
                  <a:tcPr/>
                </a:tc>
                <a:extLst>
                  <a:ext uri="{0D108BD9-81ED-4DB2-BD59-A6C34878D82A}">
                    <a16:rowId xmlns:a16="http://schemas.microsoft.com/office/drawing/2014/main" val="445756731"/>
                  </a:ext>
                </a:extLst>
              </a:tr>
              <a:tr h="700278">
                <a:tc>
                  <a:txBody>
                    <a:bodyPr/>
                    <a:lstStyle/>
                    <a:p>
                      <a:r>
                        <a:rPr kumimoji="1" lang="ja-JP" altLang="en-US" sz="2000" b="1" dirty="0" smtClean="0"/>
                        <a:t>懇談会開催</a:t>
                      </a:r>
                      <a:endParaRPr kumimoji="1" lang="en-US" altLang="ja-JP" sz="2000" dirty="0" smtClean="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endParaRPr kumimoji="1" lang="ja-JP" altLang="en-US" dirty="0"/>
                    </a:p>
                  </a:txBody>
                  <a:tcPr/>
                </a:tc>
                <a:tc>
                  <a:txBody>
                    <a:bodyPr/>
                    <a:lstStyle/>
                    <a:p>
                      <a:pPr algn="ctr"/>
                      <a:endParaRPr kumimoji="1" lang="ja-JP" altLang="en-US" sz="1400" dirty="0"/>
                    </a:p>
                  </a:txBody>
                  <a:tcPr/>
                </a:tc>
                <a:tc>
                  <a:txBody>
                    <a:bodyPr/>
                    <a:lstStyle/>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algn="ctr"/>
                      <a:endParaRPr kumimoji="1" lang="en-US" altLang="ja-JP" sz="1800" dirty="0" smtClean="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extLst>
                  <a:ext uri="{0D108BD9-81ED-4DB2-BD59-A6C34878D82A}">
                    <a16:rowId xmlns:a16="http://schemas.microsoft.com/office/drawing/2014/main" val="1216708933"/>
                  </a:ext>
                </a:extLst>
              </a:tr>
              <a:tr h="700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dirty="0" smtClean="0"/>
                        <a:t>部会開催</a:t>
                      </a:r>
                      <a:endParaRPr kumimoji="1" lang="en-US" altLang="ja-JP" sz="2000" dirty="0" smtClean="0"/>
                    </a:p>
                  </a:txBody>
                  <a:tcPr anchor="ctr"/>
                </a:tc>
                <a:tc>
                  <a:txBody>
                    <a:bodyPr/>
                    <a:lstStyle/>
                    <a:p>
                      <a:endParaRPr kumimoji="1" lang="ja-JP"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algn="ctr">
                        <a:lnSpc>
                          <a:spcPts val="1200"/>
                        </a:lnSpc>
                      </a:pPr>
                      <a:endParaRPr kumimoji="1" lang="en-US" altLang="ja-JP" sz="1800" kern="1200" dirty="0" smtClean="0">
                        <a:solidFill>
                          <a:schemeClr val="dk1"/>
                        </a:solidFill>
                        <a:effectLst/>
                        <a:latin typeface="+mn-lt"/>
                        <a:ea typeface="+mn-ea"/>
                        <a:cs typeface="+mn-cs"/>
                      </a:endParaRP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kern="1200" dirty="0" smtClean="0">
                        <a:solidFill>
                          <a:schemeClr val="dk1"/>
                        </a:solidFill>
                        <a:effectLst/>
                        <a:latin typeface="+mn-lt"/>
                        <a:ea typeface="+mn-ea"/>
                        <a:cs typeface="+mn-cs"/>
                      </a:endParaRPr>
                    </a:p>
                  </a:txBody>
                  <a:tcPr/>
                </a:tc>
                <a:tc>
                  <a:txBody>
                    <a:bodyPr/>
                    <a:lstStyle/>
                    <a:p>
                      <a:pPr algn="ctr"/>
                      <a:endParaRPr kumimoji="1" lang="en-US" altLang="ja-JP" sz="1800" kern="1200" dirty="0" smtClean="0">
                        <a:solidFill>
                          <a:schemeClr val="dk1"/>
                        </a:solidFill>
                        <a:effectLst/>
                        <a:latin typeface="+mn-lt"/>
                        <a:ea typeface="+mn-ea"/>
                        <a:cs typeface="+mn-cs"/>
                      </a:endParaRPr>
                    </a:p>
                  </a:txBody>
                  <a:tcPr/>
                </a:tc>
                <a:tc>
                  <a:txBody>
                    <a:bodyPr/>
                    <a:lstStyle/>
                    <a:p>
                      <a:endParaRPr kumimoji="1" lang="ja-JP" altLang="en-US" dirty="0"/>
                    </a:p>
                  </a:txBody>
                  <a:tcPr/>
                </a:tc>
                <a:tc>
                  <a:txBody>
                    <a:bodyPr/>
                    <a:lstStyle/>
                    <a:p>
                      <a:pPr algn="ctr">
                        <a:lnSpc>
                          <a:spcPct val="100000"/>
                        </a:lnSpc>
                      </a:pPr>
                      <a:endParaRPr kumimoji="1" lang="en-US" altLang="ja-JP" sz="1800" kern="1200" dirty="0" smtClean="0">
                        <a:solidFill>
                          <a:schemeClr val="dk1"/>
                        </a:solidFill>
                        <a:effectLst/>
                        <a:latin typeface="+mn-lt"/>
                        <a:ea typeface="+mn-ea"/>
                        <a:cs typeface="+mn-cs"/>
                      </a:endParaRPr>
                    </a:p>
                  </a:txBody>
                  <a:tcPr/>
                </a:tc>
                <a:tc>
                  <a:txBody>
                    <a:bodyPr/>
                    <a:lstStyle/>
                    <a:p>
                      <a:endParaRPr kumimoji="1" lang="ja-JP" altLang="en-US" dirty="0"/>
                    </a:p>
                  </a:txBody>
                  <a:tcPr/>
                </a:tc>
                <a:extLst>
                  <a:ext uri="{0D108BD9-81ED-4DB2-BD59-A6C34878D82A}">
                    <a16:rowId xmlns:a16="http://schemas.microsoft.com/office/drawing/2014/main" val="1882616285"/>
                  </a:ext>
                </a:extLst>
              </a:tr>
              <a:tr h="700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n-lt"/>
                          <a:ea typeface="+mn-ea"/>
                          <a:cs typeface="+mn-cs"/>
                        </a:rPr>
                        <a:t>県</a:t>
                      </a:r>
                      <a:endParaRPr kumimoji="1" lang="en-US" altLang="ja-JP" sz="2000" b="0" i="0" u="none" strike="noStrike" kern="1200" cap="none" spc="0" normalizeH="0" baseline="0" noProof="0" dirty="0" smtClean="0">
                        <a:ln>
                          <a:noFill/>
                        </a:ln>
                        <a:solidFill>
                          <a:prstClr val="black"/>
                        </a:solidFill>
                        <a:effectLst/>
                        <a:uLnTx/>
                        <a:uFillTx/>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dirty="0" smtClean="0"/>
                    </a:p>
                  </a:txBody>
                  <a:tcPr/>
                </a:tc>
                <a:tc>
                  <a:txBody>
                    <a:bodyPr/>
                    <a:lstStyle/>
                    <a:p>
                      <a:endParaRPr kumimoji="1" lang="ja-JP" altLang="en-US" sz="1200" dirty="0" smtClean="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algn="ctr"/>
                      <a:endParaRPr kumimoji="1" lang="en-US" altLang="ja-JP" dirty="0" smtClean="0"/>
                    </a:p>
                  </a:txBody>
                  <a:tcPr/>
                </a:tc>
                <a:tc>
                  <a:txBody>
                    <a:bodyPr/>
                    <a:lstStyle/>
                    <a:p>
                      <a:endParaRPr kumimoji="1" lang="ja-JP" altLang="en-US" dirty="0"/>
                    </a:p>
                  </a:txBody>
                  <a:tcPr/>
                </a:tc>
                <a:tc>
                  <a:txBody>
                    <a:bodyPr/>
                    <a:lstStyle/>
                    <a:p>
                      <a:pPr algn="ctr"/>
                      <a:endParaRPr kumimoji="1" lang="en-US" altLang="ja-JP" dirty="0" smtClean="0"/>
                    </a:p>
                  </a:txBody>
                  <a:tcPr/>
                </a:tc>
                <a:tc>
                  <a:txBody>
                    <a:bodyPr/>
                    <a:lstStyle/>
                    <a:p>
                      <a:endParaRPr kumimoji="1" lang="ja-JP" altLang="en-US" dirty="0"/>
                    </a:p>
                  </a:txBody>
                  <a:tcPr/>
                </a:tc>
                <a:extLst>
                  <a:ext uri="{0D108BD9-81ED-4DB2-BD59-A6C34878D82A}">
                    <a16:rowId xmlns:a16="http://schemas.microsoft.com/office/drawing/2014/main" val="2128979577"/>
                  </a:ext>
                </a:extLst>
              </a:tr>
              <a:tr h="700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n-lt"/>
                          <a:ea typeface="+mn-ea"/>
                          <a:cs typeface="+mn-cs"/>
                        </a:rPr>
                        <a:t>規則改正</a:t>
                      </a:r>
                      <a:endParaRPr kumimoji="1" lang="en-US" altLang="ja-JP" sz="2000" b="0" i="0" u="none" strike="noStrike" kern="1200" cap="none" spc="0" normalizeH="0" baseline="0" noProof="0" dirty="0" smtClean="0">
                        <a:ln>
                          <a:noFill/>
                        </a:ln>
                        <a:solidFill>
                          <a:prstClr val="black"/>
                        </a:solidFill>
                        <a:effectLst/>
                        <a:uLnTx/>
                        <a:uFillTx/>
                        <a:latin typeface="+mn-lt"/>
                        <a:ea typeface="+mn-ea"/>
                        <a:cs typeface="+mn-cs"/>
                      </a:endParaRPr>
                    </a:p>
                  </a:txBody>
                  <a:tcPr anchor="ctr"/>
                </a:tc>
                <a:tc>
                  <a:txBody>
                    <a:bodyPr/>
                    <a:lstStyle/>
                    <a:p>
                      <a:endParaRPr kumimoji="1" lang="ja-JP"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p>
                  </a:txBody>
                  <a:tcPr/>
                </a:tc>
                <a:tc>
                  <a:txBody>
                    <a:bodyPr/>
                    <a:lstStyle/>
                    <a:p>
                      <a:endParaRPr kumimoji="1" lang="ja-JP" altLang="en-US" sz="1200"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algn="ct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algn="ct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60235522"/>
                  </a:ext>
                </a:extLst>
              </a:tr>
              <a:tr h="700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n-lt"/>
                          <a:ea typeface="+mn-ea"/>
                          <a:cs typeface="+mn-cs"/>
                        </a:rPr>
                        <a:t>事業者</a:t>
                      </a:r>
                      <a:endParaRPr kumimoji="1" lang="en-US" altLang="ja-JP" sz="2000" b="0" i="0" u="none" strike="noStrike" kern="1200" cap="none" spc="0" normalizeH="0" baseline="0" noProof="0" dirty="0" smtClean="0">
                        <a:ln>
                          <a:noFill/>
                        </a:ln>
                        <a:solidFill>
                          <a:prstClr val="black"/>
                        </a:solidFill>
                        <a:effectLst/>
                        <a:uLnTx/>
                        <a:uFillTx/>
                        <a:latin typeface="+mn-lt"/>
                        <a:ea typeface="+mn-ea"/>
                        <a:cs typeface="+mn-cs"/>
                      </a:endParaRPr>
                    </a:p>
                  </a:txBody>
                  <a:tcPr anchor="ctr"/>
                </a:tc>
                <a:tc>
                  <a:txBody>
                    <a:bodyPr/>
                    <a:lstStyle/>
                    <a:p>
                      <a:endParaRPr kumimoji="1" lang="ja-JP" altLang="en-US" dirty="0"/>
                    </a:p>
                  </a:txBody>
                  <a:tcPr/>
                </a:tc>
                <a:tc>
                  <a:txBody>
                    <a:bodyPr/>
                    <a:lstStyle/>
                    <a:p>
                      <a:endParaRPr kumimoji="1" lang="ja-JP" altLang="en-US" dirty="0"/>
                    </a:p>
                  </a:txBody>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800" kern="1200" dirty="0" smtClean="0">
                        <a:solidFill>
                          <a:schemeClr val="dk1"/>
                        </a:solidFill>
                        <a:effectLst/>
                        <a:latin typeface="+mn-lt"/>
                        <a:ea typeface="+mn-ea"/>
                        <a:cs typeface="+mn-cs"/>
                      </a:endParaRPr>
                    </a:p>
                  </a:txBody>
                  <a:tcPr/>
                </a:tc>
                <a:tc>
                  <a:txBody>
                    <a:bodyPr/>
                    <a:lstStyle/>
                    <a:p>
                      <a:endParaRPr kumimoji="1" lang="ja-JP" altLang="en-US" dirty="0"/>
                    </a:p>
                  </a:txBody>
                  <a:tcPr/>
                </a:tc>
                <a:tc>
                  <a:txBody>
                    <a:bodyPr/>
                    <a:lstStyle/>
                    <a:p>
                      <a:pPr algn="ctr"/>
                      <a:endParaRPr kumimoji="1" lang="en-US" altLang="ja-JP" sz="1800" kern="1200" dirty="0" smtClean="0">
                        <a:solidFill>
                          <a:schemeClr val="dk1"/>
                        </a:solidFill>
                        <a:effectLst/>
                        <a:latin typeface="+mn-lt"/>
                        <a:ea typeface="+mn-ea"/>
                        <a:cs typeface="+mn-cs"/>
                      </a:endParaRPr>
                    </a:p>
                  </a:txBody>
                  <a:tcPr/>
                </a:tc>
                <a:tc>
                  <a:txBody>
                    <a:bodyPr/>
                    <a:lstStyle/>
                    <a:p>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algn="ct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960392282"/>
                  </a:ext>
                </a:extLst>
              </a:tr>
              <a:tr h="7002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n-lt"/>
                          <a:ea typeface="+mn-ea"/>
                          <a:cs typeface="+mn-cs"/>
                        </a:rPr>
                        <a:t>ガイドライン作成</a:t>
                      </a:r>
                      <a:endParaRPr kumimoji="1" lang="en-US" altLang="ja-JP" sz="2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n-lt"/>
                          <a:ea typeface="+mn-ea"/>
                          <a:cs typeface="+mn-cs"/>
                        </a:rPr>
                        <a:t>手引き改正</a:t>
                      </a:r>
                      <a:endParaRPr kumimoji="1" lang="en-US" altLang="ja-JP" sz="2000" b="0" i="0" u="none" strike="noStrike" kern="1200" cap="none" spc="0" normalizeH="0" baseline="0" noProof="0" dirty="0" smtClean="0">
                        <a:ln>
                          <a:noFill/>
                        </a:ln>
                        <a:solidFill>
                          <a:prstClr val="black"/>
                        </a:solidFill>
                        <a:effectLst/>
                        <a:uLnTx/>
                        <a:uFillTx/>
                        <a:latin typeface="+mn-lt"/>
                        <a:ea typeface="+mn-ea"/>
                        <a:cs typeface="+mn-cs"/>
                      </a:endParaRPr>
                    </a:p>
                  </a:txBody>
                  <a:tcPr anchor="ctr"/>
                </a:tc>
                <a:tc>
                  <a:txBody>
                    <a:bodyPr/>
                    <a:lstStyle/>
                    <a:p>
                      <a:endParaRPr kumimoji="1" lang="ja-JP" altLang="en-US" dirty="0"/>
                    </a:p>
                  </a:txBody>
                  <a:tcPr/>
                </a:tc>
                <a:tc>
                  <a:txBody>
                    <a:bodyPr/>
                    <a:lstStyle/>
                    <a:p>
                      <a:endParaRPr kumimoji="1" lang="ja-JP" altLang="en-US" dirty="0"/>
                    </a:p>
                  </a:txBody>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800" kern="1200" dirty="0" smtClean="0">
                        <a:solidFill>
                          <a:schemeClr val="dk1"/>
                        </a:solidFill>
                        <a:effectLst/>
                        <a:latin typeface="+mn-lt"/>
                        <a:ea typeface="+mn-ea"/>
                        <a:cs typeface="+mn-cs"/>
                      </a:endParaRPr>
                    </a:p>
                  </a:txBody>
                  <a:tcPr/>
                </a:tc>
                <a:tc>
                  <a:txBody>
                    <a:bodyPr/>
                    <a:lstStyle/>
                    <a:p>
                      <a:endParaRPr kumimoji="1" lang="ja-JP" altLang="en-US" dirty="0"/>
                    </a:p>
                  </a:txBody>
                  <a:tcPr/>
                </a:tc>
                <a:tc>
                  <a:txBody>
                    <a:bodyPr/>
                    <a:lstStyle/>
                    <a:p>
                      <a:pPr algn="ctr"/>
                      <a:endParaRPr kumimoji="1" lang="en-US" altLang="ja-JP" sz="1800" kern="1200" dirty="0" smtClean="0">
                        <a:solidFill>
                          <a:schemeClr val="dk1"/>
                        </a:solidFill>
                        <a:effectLst/>
                        <a:latin typeface="+mn-lt"/>
                        <a:ea typeface="+mn-ea"/>
                        <a:cs typeface="+mn-cs"/>
                      </a:endParaRP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algn="ct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965508661"/>
                  </a:ext>
                </a:extLst>
              </a:tr>
            </a:tbl>
          </a:graphicData>
        </a:graphic>
      </p:graphicFrame>
      <p:sp>
        <p:nvSpPr>
          <p:cNvPr id="14" name="テキスト ボックス 13"/>
          <p:cNvSpPr txBox="1"/>
          <p:nvPr/>
        </p:nvSpPr>
        <p:spPr>
          <a:xfrm>
            <a:off x="4893094" y="4267249"/>
            <a:ext cx="810056"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改正作業</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正方形/長方形 5"/>
          <p:cNvSpPr/>
          <p:nvPr/>
        </p:nvSpPr>
        <p:spPr>
          <a:xfrm>
            <a:off x="2856911" y="2856612"/>
            <a:ext cx="827712" cy="379406"/>
          </a:xfrm>
          <a:prstGeom prst="rect">
            <a:avLst/>
          </a:prstGeom>
          <a:ln w="6350">
            <a:solidFill>
              <a:schemeClr val="tx2"/>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部会で</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の検討指示</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下矢印 1"/>
          <p:cNvSpPr/>
          <p:nvPr/>
        </p:nvSpPr>
        <p:spPr>
          <a:xfrm>
            <a:off x="3166426" y="2582470"/>
            <a:ext cx="208682" cy="2295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1" name="下矢印 30"/>
          <p:cNvSpPr/>
          <p:nvPr/>
        </p:nvSpPr>
        <p:spPr>
          <a:xfrm>
            <a:off x="4277240" y="3194529"/>
            <a:ext cx="182891" cy="2490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2" name="正方形/長方形 31"/>
          <p:cNvSpPr/>
          <p:nvPr/>
        </p:nvSpPr>
        <p:spPr>
          <a:xfrm>
            <a:off x="4269619" y="3512559"/>
            <a:ext cx="815407" cy="367305"/>
          </a:xfrm>
          <a:prstGeom prst="rect">
            <a:avLst/>
          </a:prstGeom>
          <a:ln w="6350">
            <a:solidFill>
              <a:schemeClr val="tx2"/>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検討結果を反映</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上矢印 7"/>
          <p:cNvSpPr/>
          <p:nvPr/>
        </p:nvSpPr>
        <p:spPr>
          <a:xfrm>
            <a:off x="4683747" y="3173683"/>
            <a:ext cx="181502" cy="24997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4" name="正方形/長方形 33"/>
          <p:cNvSpPr/>
          <p:nvPr/>
        </p:nvSpPr>
        <p:spPr>
          <a:xfrm>
            <a:off x="4520645" y="2901444"/>
            <a:ext cx="587833" cy="185896"/>
          </a:xfrm>
          <a:prstGeom prst="rect">
            <a:avLst/>
          </a:prstGeom>
          <a:ln w="6350">
            <a:solidFill>
              <a:schemeClr val="tx2"/>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了承</a:t>
            </a:r>
          </a:p>
        </p:txBody>
      </p:sp>
      <p:sp>
        <p:nvSpPr>
          <p:cNvPr id="37" name="正方形/長方形 36"/>
          <p:cNvSpPr/>
          <p:nvPr/>
        </p:nvSpPr>
        <p:spPr>
          <a:xfrm>
            <a:off x="4965355" y="2620391"/>
            <a:ext cx="562506" cy="182723"/>
          </a:xfrm>
          <a:prstGeom prst="rect">
            <a:avLst/>
          </a:prstGeom>
          <a:ln w="6350">
            <a:solidFill>
              <a:schemeClr val="tx2"/>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報告</a:t>
            </a:r>
          </a:p>
        </p:txBody>
      </p:sp>
      <p:sp>
        <p:nvSpPr>
          <p:cNvPr id="9" name="右矢印 8"/>
          <p:cNvSpPr/>
          <p:nvPr/>
        </p:nvSpPr>
        <p:spPr>
          <a:xfrm>
            <a:off x="4935508" y="4513389"/>
            <a:ext cx="708211" cy="2027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1" name="右矢印 40"/>
          <p:cNvSpPr/>
          <p:nvPr/>
        </p:nvSpPr>
        <p:spPr>
          <a:xfrm>
            <a:off x="5669298" y="4536721"/>
            <a:ext cx="983548" cy="191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0" name="テキスト ボックス 39"/>
          <p:cNvSpPr txBox="1"/>
          <p:nvPr/>
        </p:nvSpPr>
        <p:spPr>
          <a:xfrm>
            <a:off x="5703150" y="4251541"/>
            <a:ext cx="85298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游ゴシック" panose="020F0502020204030204"/>
                <a:ea typeface="游ゴシック" panose="020B0400000000000000" pitchFamily="50" charset="-128"/>
              </a:rPr>
              <a:t>法令</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協議</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右矢印 10"/>
          <p:cNvSpPr/>
          <p:nvPr/>
        </p:nvSpPr>
        <p:spPr>
          <a:xfrm>
            <a:off x="4947783" y="5755263"/>
            <a:ext cx="2427830" cy="1578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屈折矢印 16"/>
          <p:cNvSpPr/>
          <p:nvPr/>
        </p:nvSpPr>
        <p:spPr>
          <a:xfrm>
            <a:off x="7396468" y="5527741"/>
            <a:ext cx="254306" cy="336769"/>
          </a:xfrm>
          <a:prstGeom prst="bentUpArrow">
            <a:avLst>
              <a:gd name="adj1" fmla="val 28030"/>
              <a:gd name="adj2" fmla="val 25000"/>
              <a:gd name="adj3" fmla="val 311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2" name="テキスト ボックス 41"/>
          <p:cNvSpPr txBox="1"/>
          <p:nvPr/>
        </p:nvSpPr>
        <p:spPr>
          <a:xfrm>
            <a:off x="5607999" y="5539982"/>
            <a:ext cx="145535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改正作業</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3" name="右矢印 42"/>
          <p:cNvSpPr/>
          <p:nvPr/>
        </p:nvSpPr>
        <p:spPr>
          <a:xfrm>
            <a:off x="9653861" y="4485469"/>
            <a:ext cx="2316266" cy="2259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4" name="テキスト ボックス 43"/>
          <p:cNvSpPr txBox="1"/>
          <p:nvPr/>
        </p:nvSpPr>
        <p:spPr>
          <a:xfrm>
            <a:off x="9653861" y="4197049"/>
            <a:ext cx="231626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cs typeface="+mn-cs"/>
              </a:rPr>
              <a:t>評価制度開始</a:t>
            </a: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R4.4.1</a:t>
            </a: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6" name="角丸四角形吹き出し 45"/>
          <p:cNvSpPr/>
          <p:nvPr/>
        </p:nvSpPr>
        <p:spPr>
          <a:xfrm>
            <a:off x="5264358" y="2016258"/>
            <a:ext cx="1014168" cy="370087"/>
          </a:xfrm>
          <a:prstGeom prst="wedgeRoundRectCallout">
            <a:avLst>
              <a:gd name="adj1" fmla="val -77242"/>
              <a:gd name="adj2" fmla="val -1784"/>
              <a:gd name="adj3" fmla="val 16667"/>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書面開催</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7" name="右矢印 46"/>
          <p:cNvSpPr/>
          <p:nvPr/>
        </p:nvSpPr>
        <p:spPr>
          <a:xfrm>
            <a:off x="3151192" y="5011447"/>
            <a:ext cx="770525" cy="2188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8" name="テキスト ボックス 47"/>
          <p:cNvSpPr txBox="1"/>
          <p:nvPr/>
        </p:nvSpPr>
        <p:spPr>
          <a:xfrm>
            <a:off x="3104133" y="4772740"/>
            <a:ext cx="86464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意見聴取</a:t>
            </a:r>
          </a:p>
        </p:txBody>
      </p:sp>
      <p:sp>
        <p:nvSpPr>
          <p:cNvPr id="49" name="右矢印 48"/>
          <p:cNvSpPr/>
          <p:nvPr/>
        </p:nvSpPr>
        <p:spPr>
          <a:xfrm>
            <a:off x="6673352" y="4523781"/>
            <a:ext cx="370530" cy="1914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0" name="テキスト ボックス 49"/>
          <p:cNvSpPr txBox="1"/>
          <p:nvPr/>
        </p:nvSpPr>
        <p:spPr>
          <a:xfrm>
            <a:off x="6587993" y="4263486"/>
            <a:ext cx="543438" cy="276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決裁</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1" name="右矢印 50"/>
          <p:cNvSpPr/>
          <p:nvPr/>
        </p:nvSpPr>
        <p:spPr>
          <a:xfrm>
            <a:off x="7063358" y="4501207"/>
            <a:ext cx="295777" cy="210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2" name="テキスト ボックス 51"/>
          <p:cNvSpPr txBox="1"/>
          <p:nvPr/>
        </p:nvSpPr>
        <p:spPr>
          <a:xfrm>
            <a:off x="6981863" y="4251053"/>
            <a:ext cx="59417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交付</a:t>
            </a:r>
          </a:p>
        </p:txBody>
      </p:sp>
      <p:sp>
        <p:nvSpPr>
          <p:cNvPr id="18" name="屈折矢印 17"/>
          <p:cNvSpPr/>
          <p:nvPr/>
        </p:nvSpPr>
        <p:spPr>
          <a:xfrm flipV="1">
            <a:off x="7405173" y="4552740"/>
            <a:ext cx="256399" cy="2391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5" name="正方形/長方形 54"/>
          <p:cNvSpPr/>
          <p:nvPr/>
        </p:nvSpPr>
        <p:spPr>
          <a:xfrm>
            <a:off x="7452901" y="4891580"/>
            <a:ext cx="1759338" cy="458601"/>
          </a:xfrm>
          <a:prstGeom prst="rect">
            <a:avLst/>
          </a:prstGeom>
          <a:ln w="6350">
            <a:solidFill>
              <a:schemeClr val="tx2"/>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説明会</a:t>
            </a:r>
            <a:endPar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（複数回開催）</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6" name="正方形/長方形 55"/>
          <p:cNvSpPr/>
          <p:nvPr/>
        </p:nvSpPr>
        <p:spPr>
          <a:xfrm>
            <a:off x="11215614" y="4871965"/>
            <a:ext cx="730595" cy="449281"/>
          </a:xfrm>
          <a:prstGeom prst="rect">
            <a:avLst/>
          </a:prstGeom>
          <a:ln w="6350">
            <a:solidFill>
              <a:schemeClr val="tx2"/>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計画書</a:t>
            </a:r>
            <a:endPar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提出</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3" name="正方形/長方形 32"/>
          <p:cNvSpPr/>
          <p:nvPr/>
        </p:nvSpPr>
        <p:spPr>
          <a:xfrm>
            <a:off x="9653861" y="4881919"/>
            <a:ext cx="1514695" cy="458601"/>
          </a:xfrm>
          <a:prstGeom prst="rect">
            <a:avLst/>
          </a:prstGeom>
          <a:ln w="6350">
            <a:solidFill>
              <a:schemeClr val="tx2"/>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個別相談会</a:t>
            </a:r>
            <a:endPar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（複数回開催）</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屈折矢印 2"/>
          <p:cNvSpPr/>
          <p:nvPr/>
        </p:nvSpPr>
        <p:spPr>
          <a:xfrm>
            <a:off x="3944460" y="3185867"/>
            <a:ext cx="332780" cy="199611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6" name="上矢印 35"/>
          <p:cNvSpPr/>
          <p:nvPr/>
        </p:nvSpPr>
        <p:spPr>
          <a:xfrm>
            <a:off x="4688688" y="2582470"/>
            <a:ext cx="181502" cy="24997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テキスト ボックス 4"/>
          <p:cNvSpPr txBox="1"/>
          <p:nvPr/>
        </p:nvSpPr>
        <p:spPr>
          <a:xfrm>
            <a:off x="2908137" y="2268096"/>
            <a:ext cx="78847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懇談会</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3046723" y="1962039"/>
            <a:ext cx="448087" cy="3751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8" name="テキスト ボックス 37"/>
          <p:cNvSpPr txBox="1"/>
          <p:nvPr/>
        </p:nvSpPr>
        <p:spPr>
          <a:xfrm>
            <a:off x="4593590" y="1979187"/>
            <a:ext cx="371765"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テキスト ボックス 38"/>
          <p:cNvSpPr txBox="1"/>
          <p:nvPr/>
        </p:nvSpPr>
        <p:spPr>
          <a:xfrm>
            <a:off x="4440129" y="2276946"/>
            <a:ext cx="78847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懇談会</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5" name="テキスト ボックス 44"/>
          <p:cNvSpPr txBox="1"/>
          <p:nvPr/>
        </p:nvSpPr>
        <p:spPr>
          <a:xfrm>
            <a:off x="4110850" y="2663068"/>
            <a:ext cx="448087" cy="37512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3" name="テキスト ボックス 52"/>
          <p:cNvSpPr txBox="1"/>
          <p:nvPr/>
        </p:nvSpPr>
        <p:spPr>
          <a:xfrm>
            <a:off x="4065905" y="2925463"/>
            <a:ext cx="59784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部</a:t>
            </a: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会</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4" name="スライド番号プレースホルダー 1"/>
          <p:cNvSpPr>
            <a:spLocks noGrp="1"/>
          </p:cNvSpPr>
          <p:nvPr>
            <p:ph type="sldNum" sz="quarter" idx="12"/>
          </p:nvPr>
        </p:nvSpPr>
        <p:spPr>
          <a:xfrm>
            <a:off x="8610600" y="6356350"/>
            <a:ext cx="2743200" cy="365125"/>
          </a:xfrm>
        </p:spPr>
        <p:txBody>
          <a:bodyPr/>
          <a:lstStyle/>
          <a:p>
            <a:fld id="{86CB4B4D-7CA3-9044-876B-883B54F8677D}" type="slidenum">
              <a:rPr lang="en-US" altLang="ja-JP" smtClean="0"/>
              <a:t>6</a:t>
            </a:fld>
            <a:endParaRPr lang="ja-JP" altLang="en-US" dirty="0"/>
          </a:p>
        </p:txBody>
      </p:sp>
      <p:sp>
        <p:nvSpPr>
          <p:cNvPr id="57" name="テキスト ボックス 56"/>
          <p:cNvSpPr txBox="1"/>
          <p:nvPr/>
        </p:nvSpPr>
        <p:spPr>
          <a:xfrm>
            <a:off x="297944" y="175843"/>
            <a:ext cx="11343596"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評価制度策定のスケジュール</a:t>
            </a:r>
            <a:endParaRPr lang="ja-JP" altLang="en-US" sz="4000" dirty="0"/>
          </a:p>
        </p:txBody>
      </p:sp>
    </p:spTree>
    <p:extLst>
      <p:ext uri="{BB962C8B-B14F-4D97-AF65-F5344CB8AC3E}">
        <p14:creationId xmlns:p14="http://schemas.microsoft.com/office/powerpoint/2010/main" val="2826450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97944" y="175843"/>
            <a:ext cx="11343596" cy="707886"/>
          </a:xfrm>
          <a:prstGeom prst="rect">
            <a:avLst/>
          </a:prstGeom>
          <a:noFill/>
        </p:spPr>
        <p:txBody>
          <a:bodyPr wrap="square" rtlCol="0">
            <a:spAutoFit/>
          </a:bodyPr>
          <a:lstStyle/>
          <a:p>
            <a:r>
              <a:rPr lang="ja-JP" altLang="en-US" sz="4000" b="1" dirty="0">
                <a:ln/>
                <a:solidFill>
                  <a:schemeClr val="accent4"/>
                </a:solidFill>
                <a:latin typeface="HG丸ｺﾞｼｯｸM-PRO" panose="020F0600000000000000" pitchFamily="50" charset="-128"/>
                <a:ea typeface="HG丸ｺﾞｼｯｸM-PRO" panose="020F0600000000000000" pitchFamily="50" charset="-128"/>
              </a:rPr>
              <a:t>温室効果ガス排出削減</a:t>
            </a:r>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計画書、報告書</a:t>
            </a:r>
            <a:endParaRPr lang="ja-JP" altLang="en-US" sz="4000" dirty="0"/>
          </a:p>
        </p:txBody>
      </p:sp>
      <p:sp>
        <p:nvSpPr>
          <p:cNvPr id="5" name="テキスト ボックス 4"/>
          <p:cNvSpPr txBox="1"/>
          <p:nvPr/>
        </p:nvSpPr>
        <p:spPr>
          <a:xfrm>
            <a:off x="297944" y="1376173"/>
            <a:ext cx="11630820" cy="1877437"/>
          </a:xfrm>
          <a:prstGeom prst="rect">
            <a:avLst/>
          </a:prstGeom>
          <a:solidFill>
            <a:schemeClr val="bg1">
              <a:lumMod val="95000"/>
            </a:schemeClr>
          </a:solidFill>
          <a:ln>
            <a:solidFill>
              <a:schemeClr val="tx1"/>
            </a:solidFill>
            <a:prstDash val="solid"/>
          </a:ln>
        </p:spPr>
        <p:txBody>
          <a:bodyPr wrap="square" rtlCol="0">
            <a:spAutoFit/>
          </a:bodyPr>
          <a:lstStyle/>
          <a:p>
            <a:pPr marL="342900" indent="-342900">
              <a:buFont typeface="Wingdings" panose="05000000000000000000" pitchFamily="2" charset="2"/>
              <a:buChar char="Ø"/>
            </a:pPr>
            <a:r>
              <a:rPr lang="ja-JP" altLang="en-US" sz="2000" dirty="0" smtClean="0"/>
              <a:t>事業者</a:t>
            </a:r>
            <a:r>
              <a:rPr lang="ja-JP" altLang="en-US" sz="2000" dirty="0"/>
              <a:t>は、基準年度</a:t>
            </a:r>
            <a:r>
              <a:rPr lang="ja-JP" altLang="en-US" sz="2000" dirty="0" smtClean="0"/>
              <a:t>（</a:t>
            </a:r>
            <a:r>
              <a:rPr lang="en-US" altLang="ja-JP" sz="2000" dirty="0" smtClean="0"/>
              <a:t>※</a:t>
            </a:r>
            <a:r>
              <a:rPr lang="ja-JP" altLang="en-US" sz="2000" dirty="0" smtClean="0"/>
              <a:t>）</a:t>
            </a:r>
            <a:r>
              <a:rPr lang="ja-JP" altLang="en-US" sz="2000" dirty="0"/>
              <a:t>に対する目標</a:t>
            </a:r>
            <a:r>
              <a:rPr lang="ja-JP" altLang="en-US" sz="2000" dirty="0" smtClean="0"/>
              <a:t>年度の</a:t>
            </a:r>
            <a:r>
              <a:rPr lang="ja-JP" altLang="en-US" sz="2000" b="1" dirty="0" smtClean="0">
                <a:solidFill>
                  <a:srgbClr val="FF0000"/>
                </a:solidFill>
              </a:rPr>
              <a:t>温室効果ガスの排出の量、</a:t>
            </a:r>
            <a:r>
              <a:rPr lang="ja-JP" altLang="en-US" sz="2000" b="1" dirty="0">
                <a:solidFill>
                  <a:srgbClr val="FF0000"/>
                </a:solidFill>
              </a:rPr>
              <a:t>削減</a:t>
            </a:r>
            <a:r>
              <a:rPr lang="ja-JP" altLang="en-US" sz="2000" b="1" dirty="0" smtClean="0">
                <a:solidFill>
                  <a:srgbClr val="FF0000"/>
                </a:solidFill>
              </a:rPr>
              <a:t>目標、排出を抑制するために実施する措置</a:t>
            </a:r>
            <a:r>
              <a:rPr lang="ja-JP" altLang="en-US" sz="2000" dirty="0" smtClean="0"/>
              <a:t>等を計画し、県へ計画書を提出</a:t>
            </a:r>
            <a:endParaRPr lang="en-US" altLang="ja-JP" sz="2000" dirty="0" smtClean="0"/>
          </a:p>
          <a:p>
            <a:r>
              <a:rPr lang="ja-JP" altLang="en-US" sz="2000" dirty="0"/>
              <a:t>　</a:t>
            </a:r>
            <a:r>
              <a:rPr lang="ja-JP" altLang="en-US" sz="2000" dirty="0" smtClean="0"/>
              <a:t>　</a:t>
            </a:r>
            <a:r>
              <a:rPr lang="en-US" altLang="ja-JP" sz="1600" dirty="0" smtClean="0"/>
              <a:t>※</a:t>
            </a:r>
            <a:r>
              <a:rPr lang="ja-JP" altLang="en-US" sz="1600" dirty="0" smtClean="0"/>
              <a:t>計画書提出の前年度</a:t>
            </a:r>
            <a:endParaRPr lang="en-US" altLang="ja-JP" sz="1600" dirty="0" smtClean="0"/>
          </a:p>
          <a:p>
            <a:pPr marL="342900" indent="-342900">
              <a:buFont typeface="Wingdings" panose="05000000000000000000" pitchFamily="2" charset="2"/>
              <a:buChar char="Ø"/>
            </a:pPr>
            <a:r>
              <a:rPr lang="ja-JP" altLang="en-US" sz="2000" dirty="0" smtClean="0"/>
              <a:t>計画期間は</a:t>
            </a:r>
            <a:r>
              <a:rPr lang="ja-JP" altLang="en-US" sz="2000" b="1" dirty="0" smtClean="0">
                <a:solidFill>
                  <a:srgbClr val="FF0000"/>
                </a:solidFill>
              </a:rPr>
              <a:t>３年</a:t>
            </a:r>
            <a:endParaRPr lang="en-US" altLang="ja-JP" sz="2000" b="1" dirty="0" smtClean="0">
              <a:solidFill>
                <a:srgbClr val="FF0000"/>
              </a:solidFill>
            </a:endParaRPr>
          </a:p>
          <a:p>
            <a:r>
              <a:rPr lang="ja-JP" altLang="en-US" sz="2000" dirty="0" smtClean="0"/>
              <a:t>　　</a:t>
            </a:r>
            <a:r>
              <a:rPr lang="ja-JP" altLang="en-US" sz="1600" dirty="0" smtClean="0"/>
              <a:t>⇒これまで、計画期間は原則</a:t>
            </a:r>
            <a:r>
              <a:rPr lang="en-US" altLang="ja-JP" sz="1600" dirty="0" smtClean="0"/>
              <a:t>3</a:t>
            </a:r>
            <a:r>
              <a:rPr lang="ja-JP" altLang="en-US" sz="1600" dirty="0" smtClean="0"/>
              <a:t>年とし、特段の事情がある場合は５年までの期間で設定できるとしていたが、評価制度導</a:t>
            </a:r>
            <a:endParaRPr lang="en-US" altLang="ja-JP" sz="1600" dirty="0" smtClean="0"/>
          </a:p>
          <a:p>
            <a:r>
              <a:rPr lang="ja-JP" altLang="en-US" sz="1600" dirty="0"/>
              <a:t>　</a:t>
            </a:r>
            <a:r>
              <a:rPr lang="ja-JP" altLang="en-US" sz="1600" dirty="0" smtClean="0"/>
              <a:t>　　  入にあたり計画期間は３年に統一</a:t>
            </a:r>
            <a:endParaRPr lang="en-US" altLang="ja-JP" sz="1600" dirty="0" smtClean="0"/>
          </a:p>
        </p:txBody>
      </p:sp>
      <p:sp>
        <p:nvSpPr>
          <p:cNvPr id="6" name="正方形/長方形 55"/>
          <p:cNvSpPr/>
          <p:nvPr/>
        </p:nvSpPr>
        <p:spPr>
          <a:xfrm>
            <a:off x="297944" y="883729"/>
            <a:ext cx="1281474" cy="461665"/>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400" dirty="0" smtClean="0">
                <a:solidFill>
                  <a:schemeClr val="bg1"/>
                </a:solidFill>
                <a:latin typeface="HGSｺﾞｼｯｸE" panose="020B0900000000000000" pitchFamily="50" charset="-128"/>
                <a:ea typeface="HGSｺﾞｼｯｸE" panose="020B0900000000000000" pitchFamily="50" charset="-128"/>
              </a:rPr>
              <a:t>計画書</a:t>
            </a:r>
            <a:endParaRPr sz="2400" dirty="0">
              <a:solidFill>
                <a:schemeClr val="bg1"/>
              </a:solidFill>
              <a:latin typeface="HGSｺﾞｼｯｸE" panose="020B0900000000000000" pitchFamily="50" charset="-128"/>
              <a:ea typeface="HGSｺﾞｼｯｸE" panose="020B0900000000000000" pitchFamily="50" charset="-128"/>
            </a:endParaRPr>
          </a:p>
        </p:txBody>
      </p:sp>
      <p:sp>
        <p:nvSpPr>
          <p:cNvPr id="7" name="正方形/長方形 55"/>
          <p:cNvSpPr/>
          <p:nvPr/>
        </p:nvSpPr>
        <p:spPr>
          <a:xfrm>
            <a:off x="297944" y="3544649"/>
            <a:ext cx="1156783" cy="461665"/>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400" dirty="0" smtClean="0">
                <a:solidFill>
                  <a:schemeClr val="bg1"/>
                </a:solidFill>
                <a:latin typeface="HGSｺﾞｼｯｸE" panose="020B0900000000000000" pitchFamily="50" charset="-128"/>
                <a:ea typeface="HGSｺﾞｼｯｸE" panose="020B0900000000000000" pitchFamily="50" charset="-128"/>
              </a:rPr>
              <a:t>報告書</a:t>
            </a:r>
            <a:endParaRPr sz="2400" dirty="0">
              <a:solidFill>
                <a:schemeClr val="bg1"/>
              </a:solidFill>
              <a:latin typeface="HGSｺﾞｼｯｸE" panose="020B0900000000000000" pitchFamily="50" charset="-128"/>
              <a:ea typeface="HGSｺﾞｼｯｸE" panose="020B0900000000000000" pitchFamily="50" charset="-128"/>
            </a:endParaRPr>
          </a:p>
        </p:txBody>
      </p:sp>
      <p:sp>
        <p:nvSpPr>
          <p:cNvPr id="8" name="テキスト ボックス 7"/>
          <p:cNvSpPr txBox="1"/>
          <p:nvPr/>
        </p:nvSpPr>
        <p:spPr>
          <a:xfrm>
            <a:off x="297944" y="4063702"/>
            <a:ext cx="11630820" cy="707886"/>
          </a:xfrm>
          <a:prstGeom prst="rect">
            <a:avLst/>
          </a:prstGeom>
          <a:solidFill>
            <a:schemeClr val="bg1">
              <a:lumMod val="95000"/>
            </a:schemeClr>
          </a:solidFill>
          <a:ln>
            <a:solidFill>
              <a:schemeClr val="tx1"/>
            </a:solidFill>
            <a:prstDash val="solid"/>
          </a:ln>
        </p:spPr>
        <p:txBody>
          <a:bodyPr wrap="square" rtlCol="0">
            <a:spAutoFit/>
          </a:bodyPr>
          <a:lstStyle/>
          <a:p>
            <a:pPr marL="342900" indent="-342900">
              <a:buFont typeface="Wingdings" panose="05000000000000000000" pitchFamily="2" charset="2"/>
              <a:buChar char="Ø"/>
            </a:pPr>
            <a:r>
              <a:rPr lang="ja-JP" altLang="en-US" sz="2000" dirty="0" smtClean="0"/>
              <a:t>事業者</a:t>
            </a:r>
            <a:r>
              <a:rPr lang="ja-JP" altLang="en-US" sz="2000" dirty="0"/>
              <a:t>は</a:t>
            </a:r>
            <a:r>
              <a:rPr lang="ja-JP" altLang="en-US" sz="2000" dirty="0" smtClean="0"/>
              <a:t>、</a:t>
            </a:r>
            <a:r>
              <a:rPr lang="ja-JP" altLang="en-US" sz="2000" b="1" dirty="0" smtClean="0">
                <a:solidFill>
                  <a:srgbClr val="FF0000"/>
                </a:solidFill>
              </a:rPr>
              <a:t>計画期間の各年度ごと</a:t>
            </a:r>
            <a:r>
              <a:rPr lang="ja-JP" altLang="en-US" sz="2000" dirty="0" smtClean="0"/>
              <a:t>に、</a:t>
            </a:r>
            <a:r>
              <a:rPr lang="ja-JP" altLang="en-US" sz="2000" b="1" dirty="0" smtClean="0">
                <a:solidFill>
                  <a:srgbClr val="FF0000"/>
                </a:solidFill>
              </a:rPr>
              <a:t>温室</a:t>
            </a:r>
            <a:r>
              <a:rPr lang="ja-JP" altLang="en-US" sz="2000" b="1" dirty="0">
                <a:solidFill>
                  <a:srgbClr val="FF0000"/>
                </a:solidFill>
              </a:rPr>
              <a:t>効果ガスの排出の量、削減</a:t>
            </a:r>
            <a:r>
              <a:rPr lang="ja-JP" altLang="en-US" sz="2000" b="1" dirty="0" smtClean="0">
                <a:solidFill>
                  <a:srgbClr val="FF0000"/>
                </a:solidFill>
              </a:rPr>
              <a:t>目標、排出を抑制するために実施する措置</a:t>
            </a:r>
            <a:r>
              <a:rPr lang="ja-JP" altLang="en-US" sz="2000" dirty="0" smtClean="0"/>
              <a:t>等の実施状況について、県へ報告書を提出する。</a:t>
            </a:r>
            <a:endParaRPr lang="en-US" altLang="ja-JP" sz="2000" dirty="0" smtClean="0"/>
          </a:p>
        </p:txBody>
      </p:sp>
      <p:sp>
        <p:nvSpPr>
          <p:cNvPr id="9" name="下矢印 8"/>
          <p:cNvSpPr/>
          <p:nvPr/>
        </p:nvSpPr>
        <p:spPr>
          <a:xfrm>
            <a:off x="4618924" y="5048254"/>
            <a:ext cx="2701636" cy="6511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247462" y="5976084"/>
            <a:ext cx="7444560" cy="461665"/>
          </a:xfrm>
          <a:prstGeom prst="rect">
            <a:avLst/>
          </a:prstGeom>
          <a:solidFill>
            <a:srgbClr val="FFCCCC"/>
          </a:solidFill>
          <a:ln>
            <a:solidFill>
              <a:schemeClr val="tx1"/>
            </a:solidFill>
          </a:ln>
        </p:spPr>
        <p:txBody>
          <a:bodyPr wrap="square" rtlCol="0">
            <a:spAutoFit/>
          </a:bodyPr>
          <a:lstStyle/>
          <a:p>
            <a:r>
              <a:rPr lang="ja-JP" altLang="en-US" sz="2400" dirty="0" smtClean="0">
                <a:latin typeface="HGP創英角ﾎﾟｯﾌﾟ体" panose="040B0A00000000000000" pitchFamily="50" charset="-128"/>
                <a:ea typeface="HGP創英角ﾎﾟｯﾌﾟ体" panose="040B0A00000000000000" pitchFamily="50" charset="-128"/>
              </a:rPr>
              <a:t>条例に基づき、計画書及び報告書の概要を公表している</a:t>
            </a:r>
            <a:endParaRPr lang="en-US" altLang="ja-JP" sz="2400" dirty="0">
              <a:latin typeface="游ゴシック" panose="020B0400000000000000" pitchFamily="50" charset="-128"/>
              <a:ea typeface="游ゴシック" panose="020B0400000000000000" pitchFamily="50" charset="-128"/>
            </a:endParaRPr>
          </a:p>
        </p:txBody>
      </p:sp>
      <p:sp>
        <p:nvSpPr>
          <p:cNvPr id="11" name="スライド番号プレースホルダー 1"/>
          <p:cNvSpPr>
            <a:spLocks noGrp="1"/>
          </p:cNvSpPr>
          <p:nvPr>
            <p:ph type="sldNum" sz="quarter" idx="12"/>
          </p:nvPr>
        </p:nvSpPr>
        <p:spPr>
          <a:xfrm>
            <a:off x="8610600" y="6356350"/>
            <a:ext cx="2743200" cy="365125"/>
          </a:xfrm>
        </p:spPr>
        <p:txBody>
          <a:bodyPr/>
          <a:lstStyle/>
          <a:p>
            <a:fld id="{86CB4B4D-7CA3-9044-876B-883B54F8677D}" type="slidenum">
              <a:rPr lang="en-US" altLang="ja-JP" smtClean="0"/>
              <a:t>7</a:t>
            </a:fld>
            <a:endParaRPr lang="ja-JP" altLang="en-US" dirty="0"/>
          </a:p>
        </p:txBody>
      </p:sp>
    </p:spTree>
    <p:extLst>
      <p:ext uri="{BB962C8B-B14F-4D97-AF65-F5344CB8AC3E}">
        <p14:creationId xmlns:p14="http://schemas.microsoft.com/office/powerpoint/2010/main" val="515331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8239" y="107575"/>
            <a:ext cx="6946710"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計画書、報告書の記載事項①</a:t>
            </a:r>
            <a:endParaRPr lang="ja-JP" altLang="en-US" sz="4000" dirty="0"/>
          </a:p>
        </p:txBody>
      </p:sp>
      <p:sp>
        <p:nvSpPr>
          <p:cNvPr id="6" name="テキスト ボックス 5"/>
          <p:cNvSpPr txBox="1"/>
          <p:nvPr/>
        </p:nvSpPr>
        <p:spPr>
          <a:xfrm>
            <a:off x="163377" y="815461"/>
            <a:ext cx="11806950" cy="707886"/>
          </a:xfrm>
          <a:prstGeom prst="rect">
            <a:avLst/>
          </a:prstGeom>
          <a:solidFill>
            <a:schemeClr val="bg1">
              <a:lumMod val="95000"/>
            </a:schemeClr>
          </a:solidFill>
          <a:ln>
            <a:solidFill>
              <a:schemeClr val="tx1"/>
            </a:solidFill>
            <a:prstDash val="solid"/>
          </a:ln>
        </p:spPr>
        <p:txBody>
          <a:bodyPr wrap="square" rtlCol="0">
            <a:spAutoFit/>
          </a:bodyPr>
          <a:lstStyle/>
          <a:p>
            <a:pPr marL="342900" indent="-342900">
              <a:buFont typeface="Wingdings" panose="05000000000000000000" pitchFamily="2" charset="2"/>
              <a:buChar char="Ø"/>
            </a:pPr>
            <a:r>
              <a:rPr lang="ja-JP" altLang="en-US" sz="2000" dirty="0" smtClean="0"/>
              <a:t>計画書等の記載事項は下表</a:t>
            </a:r>
            <a:r>
              <a:rPr lang="ja-JP" altLang="en-US" sz="2000" dirty="0"/>
              <a:t>のとおり（</a:t>
            </a:r>
            <a:r>
              <a:rPr lang="ja-JP" altLang="en-US" sz="2000" dirty="0" smtClean="0"/>
              <a:t>別添様式）</a:t>
            </a:r>
            <a:endParaRPr lang="en-US" altLang="ja-JP" sz="2000" dirty="0" smtClean="0"/>
          </a:p>
          <a:p>
            <a:pPr marL="342900" indent="-342900">
              <a:buFont typeface="Wingdings" panose="05000000000000000000" pitchFamily="2" charset="2"/>
              <a:buChar char="Ø"/>
            </a:pPr>
            <a:r>
              <a:rPr lang="ja-JP" altLang="en-US" sz="2000" dirty="0" smtClean="0"/>
              <a:t>評価制度導入にあたり計画書等の記載事項を一部改正する（条例施行規則</a:t>
            </a:r>
            <a:r>
              <a:rPr lang="ja-JP" altLang="en-US" sz="2000" dirty="0"/>
              <a:t>の</a:t>
            </a:r>
            <a:r>
              <a:rPr lang="ja-JP" altLang="en-US" sz="2000" dirty="0" smtClean="0"/>
              <a:t>改正）</a:t>
            </a:r>
            <a:endParaRPr lang="en-US" altLang="ja-JP" sz="2000" dirty="0" smtClean="0"/>
          </a:p>
        </p:txBody>
      </p:sp>
      <p:sp>
        <p:nvSpPr>
          <p:cNvPr id="7" name="正方形/長方形 55"/>
          <p:cNvSpPr/>
          <p:nvPr/>
        </p:nvSpPr>
        <p:spPr>
          <a:xfrm>
            <a:off x="163377" y="1683892"/>
            <a:ext cx="2565968" cy="400110"/>
          </a:xfrm>
          <a:prstGeom prst="rect">
            <a:avLst/>
          </a:prstGeom>
          <a:solidFill>
            <a:schemeClr val="accent1">
              <a:lumMod val="75000"/>
            </a:schemeClr>
          </a:solidFill>
          <a:ln w="12700">
            <a:solidFill>
              <a:schemeClr val="accent1">
                <a:lumMod val="50000"/>
              </a:schemeClr>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1652" rIns="31652">
            <a:spAutoFit/>
          </a:bodyPr>
          <a:lstStyle/>
          <a:p>
            <a:pPr algn="ctr">
              <a:defRPr>
                <a:latin typeface="ＭＳ ゴシック"/>
                <a:ea typeface="ＭＳ ゴシック"/>
                <a:cs typeface="ＭＳ ゴシック"/>
                <a:sym typeface="ＭＳ ゴシック"/>
              </a:defRPr>
            </a:pPr>
            <a:r>
              <a:rPr lang="ja-JP" altLang="en-US" sz="2000" dirty="0">
                <a:solidFill>
                  <a:schemeClr val="bg1"/>
                </a:solidFill>
                <a:latin typeface="HGSｺﾞｼｯｸE" panose="020B0900000000000000" pitchFamily="50" charset="-128"/>
                <a:ea typeface="HGSｺﾞｼｯｸE" panose="020B0900000000000000" pitchFamily="50" charset="-128"/>
              </a:rPr>
              <a:t>計画書等</a:t>
            </a:r>
            <a:r>
              <a:rPr lang="ja-JP" altLang="en-US" sz="2000" dirty="0" smtClean="0">
                <a:solidFill>
                  <a:schemeClr val="bg1"/>
                </a:solidFill>
                <a:latin typeface="HGSｺﾞｼｯｸE" panose="020B0900000000000000" pitchFamily="50" charset="-128"/>
                <a:ea typeface="HGSｺﾞｼｯｸE" panose="020B0900000000000000" pitchFamily="50" charset="-128"/>
              </a:rPr>
              <a:t>の</a:t>
            </a:r>
            <a:r>
              <a:rPr lang="ja-JP" altLang="en-US" sz="2000" dirty="0">
                <a:solidFill>
                  <a:schemeClr val="bg1"/>
                </a:solidFill>
                <a:latin typeface="HGSｺﾞｼｯｸE" panose="020B0900000000000000" pitchFamily="50" charset="-128"/>
                <a:ea typeface="HGSｺﾞｼｯｸE" panose="020B0900000000000000" pitchFamily="50" charset="-128"/>
              </a:rPr>
              <a:t>記載事項</a:t>
            </a:r>
            <a:endParaRPr sz="2000" dirty="0">
              <a:solidFill>
                <a:schemeClr val="bg1"/>
              </a:solidFill>
              <a:latin typeface="HGSｺﾞｼｯｸE" panose="020B0900000000000000" pitchFamily="50" charset="-128"/>
              <a:ea typeface="HGSｺﾞｼｯｸE" panose="020B09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18476724"/>
              </p:ext>
            </p:extLst>
          </p:nvPr>
        </p:nvGraphicFramePr>
        <p:xfrm>
          <a:off x="163377" y="2115411"/>
          <a:ext cx="11806949" cy="4587240"/>
        </p:xfrm>
        <a:graphic>
          <a:graphicData uri="http://schemas.openxmlformats.org/drawingml/2006/table">
            <a:tbl>
              <a:tblPr firstRow="1" bandRow="1">
                <a:tableStyleId>{5C22544A-7EE6-4342-B048-85BDC9FD1C3A}</a:tableStyleId>
              </a:tblPr>
              <a:tblGrid>
                <a:gridCol w="4176611">
                  <a:extLst>
                    <a:ext uri="{9D8B030D-6E8A-4147-A177-3AD203B41FA5}">
                      <a16:colId xmlns:a16="http://schemas.microsoft.com/office/drawing/2014/main" val="574549933"/>
                    </a:ext>
                  </a:extLst>
                </a:gridCol>
                <a:gridCol w="668740">
                  <a:extLst>
                    <a:ext uri="{9D8B030D-6E8A-4147-A177-3AD203B41FA5}">
                      <a16:colId xmlns:a16="http://schemas.microsoft.com/office/drawing/2014/main" val="4245831904"/>
                    </a:ext>
                  </a:extLst>
                </a:gridCol>
                <a:gridCol w="655093">
                  <a:extLst>
                    <a:ext uri="{9D8B030D-6E8A-4147-A177-3AD203B41FA5}">
                      <a16:colId xmlns:a16="http://schemas.microsoft.com/office/drawing/2014/main" val="627216371"/>
                    </a:ext>
                  </a:extLst>
                </a:gridCol>
                <a:gridCol w="709683">
                  <a:extLst>
                    <a:ext uri="{9D8B030D-6E8A-4147-A177-3AD203B41FA5}">
                      <a16:colId xmlns:a16="http://schemas.microsoft.com/office/drawing/2014/main" val="805612103"/>
                    </a:ext>
                  </a:extLst>
                </a:gridCol>
                <a:gridCol w="5596822">
                  <a:extLst>
                    <a:ext uri="{9D8B030D-6E8A-4147-A177-3AD203B41FA5}">
                      <a16:colId xmlns:a16="http://schemas.microsoft.com/office/drawing/2014/main" val="1335683266"/>
                    </a:ext>
                  </a:extLst>
                </a:gridCol>
              </a:tblGrid>
              <a:tr h="370840">
                <a:tc>
                  <a:txBody>
                    <a:bodyPr/>
                    <a:lstStyle/>
                    <a:p>
                      <a:pPr algn="ctr"/>
                      <a:r>
                        <a:rPr kumimoji="1" lang="ja-JP" altLang="en-US" dirty="0" smtClean="0"/>
                        <a:t>項目</a:t>
                      </a:r>
                      <a:endParaRPr kumimoji="1" lang="ja-JP" altLang="en-US" dirty="0"/>
                    </a:p>
                  </a:txBody>
                  <a:tcPr/>
                </a:tc>
                <a:tc>
                  <a:txBody>
                    <a:bodyPr/>
                    <a:lstStyle/>
                    <a:p>
                      <a:pPr algn="ctr"/>
                      <a:r>
                        <a:rPr kumimoji="1" lang="ja-JP" altLang="en-US" dirty="0" smtClean="0"/>
                        <a:t>計画</a:t>
                      </a:r>
                      <a:endParaRPr kumimoji="1" lang="ja-JP" altLang="en-US" dirty="0"/>
                    </a:p>
                  </a:txBody>
                  <a:tcPr/>
                </a:tc>
                <a:tc>
                  <a:txBody>
                    <a:bodyPr/>
                    <a:lstStyle/>
                    <a:p>
                      <a:pPr algn="ctr"/>
                      <a:r>
                        <a:rPr kumimoji="1" lang="ja-JP" altLang="en-US" dirty="0" smtClean="0"/>
                        <a:t>報告</a:t>
                      </a:r>
                      <a:endParaRPr kumimoji="1" lang="ja-JP" altLang="en-US" dirty="0"/>
                    </a:p>
                  </a:txBody>
                  <a:tcPr/>
                </a:tc>
                <a:tc>
                  <a:txBody>
                    <a:bodyPr/>
                    <a:lstStyle/>
                    <a:p>
                      <a:pPr algn="ctr"/>
                      <a:r>
                        <a:rPr kumimoji="1" lang="ja-JP" altLang="en-US" dirty="0" smtClean="0"/>
                        <a:t>種類</a:t>
                      </a:r>
                      <a:endParaRPr kumimoji="1" lang="ja-JP" altLang="en-US" dirty="0"/>
                    </a:p>
                  </a:txBody>
                  <a:tcPr/>
                </a:tc>
                <a:tc>
                  <a:txBody>
                    <a:bodyPr/>
                    <a:lstStyle/>
                    <a:p>
                      <a:pPr algn="ctr"/>
                      <a:r>
                        <a:rPr kumimoji="1" lang="ja-JP" altLang="en-US" dirty="0" smtClean="0"/>
                        <a:t>新規、変更の内容</a:t>
                      </a:r>
                      <a:endParaRPr kumimoji="1" lang="ja-JP" altLang="en-US" dirty="0"/>
                    </a:p>
                  </a:txBody>
                  <a:tcPr/>
                </a:tc>
                <a:extLst>
                  <a:ext uri="{0D108BD9-81ED-4DB2-BD59-A6C34878D82A}">
                    <a16:rowId xmlns:a16="http://schemas.microsoft.com/office/drawing/2014/main" val="3896047532"/>
                  </a:ext>
                </a:extLst>
              </a:tr>
              <a:tr h="370840">
                <a:tc>
                  <a:txBody>
                    <a:bodyPr/>
                    <a:lstStyle/>
                    <a:p>
                      <a:r>
                        <a:rPr kumimoji="1" lang="ja-JP" altLang="en-US" dirty="0" smtClean="0"/>
                        <a:t>社内推進体制</a:t>
                      </a:r>
                      <a:endParaRPr kumimoji="1" lang="ja-JP" altLang="en-US" dirty="0"/>
                    </a:p>
                  </a:txBody>
                  <a:tcPr anchor="ctr"/>
                </a:tc>
                <a:tc>
                  <a:txBody>
                    <a:bodyPr/>
                    <a:lstStyle/>
                    <a:p>
                      <a:pPr algn="ctr"/>
                      <a:r>
                        <a:rPr kumimoji="1" lang="ja-JP" altLang="en-US" b="0" dirty="0" smtClean="0">
                          <a:solidFill>
                            <a:schemeClr val="tx1"/>
                          </a:solidFill>
                        </a:rPr>
                        <a:t>○</a:t>
                      </a:r>
                      <a:endParaRPr kumimoji="1" lang="ja-JP" altLang="en-US" b="0" dirty="0">
                        <a:solidFill>
                          <a:schemeClr val="tx1"/>
                        </a:solidFill>
                      </a:endParaRPr>
                    </a:p>
                  </a:txBody>
                  <a:tcPr anchor="ctr"/>
                </a:tc>
                <a:tc>
                  <a:txBody>
                    <a:bodyPr/>
                    <a:lstStyle/>
                    <a:p>
                      <a:pPr algn="ctr"/>
                      <a:endParaRPr kumimoji="1" lang="ja-JP" altLang="en-US" b="0" dirty="0">
                        <a:solidFill>
                          <a:schemeClr val="tx1"/>
                        </a:solidFill>
                      </a:endParaRPr>
                    </a:p>
                  </a:txBody>
                  <a:tcPr anchor="ctr"/>
                </a:tc>
                <a:tc>
                  <a:txBody>
                    <a:bodyPr/>
                    <a:lstStyle/>
                    <a:p>
                      <a:pPr algn="ctr"/>
                      <a:r>
                        <a:rPr kumimoji="1" lang="ja-JP" altLang="en-US" b="1" dirty="0" smtClean="0">
                          <a:solidFill>
                            <a:srgbClr val="FF0000"/>
                          </a:solidFill>
                        </a:rPr>
                        <a:t>新規</a:t>
                      </a:r>
                      <a:endParaRPr kumimoji="1" lang="ja-JP" altLang="en-US" b="1" dirty="0">
                        <a:solidFill>
                          <a:srgbClr val="FF0000"/>
                        </a:solidFill>
                      </a:endParaRPr>
                    </a:p>
                  </a:txBody>
                  <a:tcPr anchor="ctr"/>
                </a:tc>
                <a:tc>
                  <a:txBody>
                    <a:bodyPr/>
                    <a:lstStyle/>
                    <a:p>
                      <a:r>
                        <a:rPr kumimoji="1" lang="ja-JP" altLang="en-US" dirty="0" smtClean="0"/>
                        <a:t>計画の実効性を高めるため、新規項目として追加</a:t>
                      </a:r>
                      <a:endParaRPr kumimoji="1" lang="ja-JP" altLang="en-US" dirty="0"/>
                    </a:p>
                  </a:txBody>
                  <a:tcPr anchor="ctr"/>
                </a:tc>
                <a:extLst>
                  <a:ext uri="{0D108BD9-81ED-4DB2-BD59-A6C34878D82A}">
                    <a16:rowId xmlns:a16="http://schemas.microsoft.com/office/drawing/2014/main" val="3775932956"/>
                  </a:ext>
                </a:extLst>
              </a:tr>
              <a:tr h="370840">
                <a:tc>
                  <a:txBody>
                    <a:bodyPr/>
                    <a:lstStyle/>
                    <a:p>
                      <a:r>
                        <a:rPr kumimoji="1" lang="ja-JP" altLang="en-US" dirty="0" smtClean="0"/>
                        <a:t>中長期的な温室効果ガスの削減目標</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algn="ctr"/>
                      <a:endParaRPr kumimoji="1" lang="ja-JP" altLang="en-US" b="0" dirty="0">
                        <a:solidFill>
                          <a:schemeClr val="tx1"/>
                        </a:solidFill>
                      </a:endParaRPr>
                    </a:p>
                  </a:txBody>
                  <a:tcPr anchor="ctr"/>
                </a:tc>
                <a:tc>
                  <a:txBody>
                    <a:bodyPr/>
                    <a:lstStyle/>
                    <a:p>
                      <a:pPr algn="ctr"/>
                      <a:r>
                        <a:rPr kumimoji="1" lang="ja-JP" altLang="en-US" b="1" dirty="0" smtClean="0">
                          <a:solidFill>
                            <a:srgbClr val="FF0000"/>
                          </a:solidFill>
                        </a:rPr>
                        <a:t>新規</a:t>
                      </a:r>
                      <a:endParaRPr kumimoji="1" lang="ja-JP" altLang="en-US" b="1" dirty="0">
                        <a:solidFill>
                          <a:srgbClr val="FF0000"/>
                        </a:solidFill>
                      </a:endParaRPr>
                    </a:p>
                  </a:txBody>
                  <a:tcPr anchor="ctr"/>
                </a:tc>
                <a:tc>
                  <a:txBody>
                    <a:bodyPr/>
                    <a:lstStyle/>
                    <a:p>
                      <a:r>
                        <a:rPr kumimoji="1" lang="ja-JP" altLang="en-US" dirty="0" smtClean="0"/>
                        <a:t>中長期的（</a:t>
                      </a:r>
                      <a:r>
                        <a:rPr kumimoji="1" lang="en-US" altLang="ja-JP" dirty="0" smtClean="0"/>
                        <a:t>2030</a:t>
                      </a:r>
                      <a:r>
                        <a:rPr kumimoji="1" lang="ja-JP" altLang="en-US" dirty="0" smtClean="0"/>
                        <a:t>年、</a:t>
                      </a:r>
                      <a:r>
                        <a:rPr kumimoji="1" lang="en-US" altLang="ja-JP" dirty="0" smtClean="0"/>
                        <a:t>2050</a:t>
                      </a:r>
                      <a:r>
                        <a:rPr kumimoji="1" lang="ja-JP" altLang="en-US" dirty="0" smtClean="0"/>
                        <a:t>年）な取組みを促すため、新規項目として追加</a:t>
                      </a:r>
                      <a:endParaRPr kumimoji="1" lang="ja-JP" altLang="en-US" dirty="0"/>
                    </a:p>
                  </a:txBody>
                  <a:tcPr anchor="ctr"/>
                </a:tc>
                <a:extLst>
                  <a:ext uri="{0D108BD9-81ED-4DB2-BD59-A6C34878D82A}">
                    <a16:rowId xmlns:a16="http://schemas.microsoft.com/office/drawing/2014/main" val="2010671028"/>
                  </a:ext>
                </a:extLst>
              </a:tr>
              <a:tr h="370840">
                <a:tc>
                  <a:txBody>
                    <a:bodyPr/>
                    <a:lstStyle/>
                    <a:p>
                      <a:r>
                        <a:rPr kumimoji="1" lang="ja-JP" altLang="en-US" dirty="0" smtClean="0"/>
                        <a:t>温室効果ガスの排出の量</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algn="ctr"/>
                      <a:r>
                        <a:rPr kumimoji="1" lang="ja-JP" altLang="en-US" dirty="0" smtClean="0"/>
                        <a:t>既存</a:t>
                      </a:r>
                      <a:endParaRPr kumimoji="1" lang="ja-JP" altLang="en-US" dirty="0"/>
                    </a:p>
                  </a:txBody>
                  <a:tcPr anchor="ctr"/>
                </a:tc>
                <a:tc>
                  <a:txBody>
                    <a:bodyPr/>
                    <a:lstStyle/>
                    <a:p>
                      <a:r>
                        <a:rPr kumimoji="1" lang="ja-JP" altLang="en-US" dirty="0" err="1" smtClean="0"/>
                        <a:t>ー</a:t>
                      </a:r>
                      <a:endParaRPr kumimoji="1" lang="ja-JP" altLang="en-US" dirty="0"/>
                    </a:p>
                  </a:txBody>
                  <a:tcPr anchor="ctr"/>
                </a:tc>
                <a:extLst>
                  <a:ext uri="{0D108BD9-81ED-4DB2-BD59-A6C34878D82A}">
                    <a16:rowId xmlns:a16="http://schemas.microsoft.com/office/drawing/2014/main" val="1894000589"/>
                  </a:ext>
                </a:extLst>
              </a:tr>
              <a:tr h="370840">
                <a:tc>
                  <a:txBody>
                    <a:bodyPr/>
                    <a:lstStyle/>
                    <a:p>
                      <a:r>
                        <a:rPr kumimoji="1" lang="ja-JP" altLang="en-US" b="1" dirty="0" smtClean="0">
                          <a:solidFill>
                            <a:srgbClr val="FF0000"/>
                          </a:solidFill>
                        </a:rPr>
                        <a:t>計画書：温室効果ガスの削減目標</a:t>
                      </a:r>
                      <a:endParaRPr kumimoji="1" lang="en-US" altLang="ja-JP" b="1" dirty="0" smtClean="0">
                        <a:solidFill>
                          <a:srgbClr val="FF0000"/>
                        </a:solidFill>
                      </a:endParaRPr>
                    </a:p>
                    <a:p>
                      <a:r>
                        <a:rPr kumimoji="1" lang="ja-JP" altLang="en-US" b="1" dirty="0" smtClean="0">
                          <a:solidFill>
                            <a:srgbClr val="FF0000"/>
                          </a:solidFill>
                        </a:rPr>
                        <a:t>報告書：目標の進捗状況</a:t>
                      </a:r>
                      <a:endParaRPr kumimoji="1" lang="ja-JP" altLang="en-US" b="1" dirty="0">
                        <a:solidFill>
                          <a:srgbClr val="FF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algn="ctr"/>
                      <a:r>
                        <a:rPr kumimoji="1" lang="ja-JP" altLang="en-US" b="1" dirty="0" smtClean="0">
                          <a:solidFill>
                            <a:srgbClr val="FF0000"/>
                          </a:solidFill>
                        </a:rPr>
                        <a:t>変更</a:t>
                      </a:r>
                      <a:endParaRPr kumimoji="1" lang="ja-JP" altLang="en-US" b="1" dirty="0">
                        <a:solidFill>
                          <a:srgbClr val="FF0000"/>
                        </a:solidFill>
                      </a:endParaRPr>
                    </a:p>
                  </a:txBody>
                  <a:tcPr anchor="ctr"/>
                </a:tc>
                <a:tc>
                  <a:txBody>
                    <a:bodyPr/>
                    <a:lstStyle/>
                    <a:p>
                      <a:r>
                        <a:rPr kumimoji="1" lang="ja-JP" altLang="en-US" dirty="0" smtClean="0">
                          <a:solidFill>
                            <a:schemeClr val="tx1"/>
                          </a:solidFill>
                        </a:rPr>
                        <a:t>これまで総合排出量の削減率、総合排出原単位の削減率のいずれかを記載としていたが、</a:t>
                      </a:r>
                      <a:r>
                        <a:rPr kumimoji="1" lang="ja-JP" altLang="en-US" dirty="0" smtClean="0">
                          <a:solidFill>
                            <a:srgbClr val="FF0000"/>
                          </a:solidFill>
                        </a:rPr>
                        <a:t>評価を行うために両方記載</a:t>
                      </a:r>
                      <a:r>
                        <a:rPr kumimoji="1" lang="ja-JP" altLang="en-US" dirty="0" smtClean="0">
                          <a:solidFill>
                            <a:schemeClr val="tx1"/>
                          </a:solidFill>
                        </a:rPr>
                        <a:t>することに変更</a:t>
                      </a:r>
                      <a:endParaRPr kumimoji="1" lang="ja-JP" altLang="en-US" dirty="0">
                        <a:solidFill>
                          <a:schemeClr val="tx1"/>
                        </a:solidFill>
                      </a:endParaRPr>
                    </a:p>
                  </a:txBody>
                  <a:tcPr anchor="ctr"/>
                </a:tc>
                <a:extLst>
                  <a:ext uri="{0D108BD9-81ED-4DB2-BD59-A6C34878D82A}">
                    <a16:rowId xmlns:a16="http://schemas.microsoft.com/office/drawing/2014/main" val="3218547549"/>
                  </a:ext>
                </a:extLst>
              </a:tr>
              <a:tr h="370840">
                <a:tc>
                  <a:txBody>
                    <a:bodyPr/>
                    <a:lstStyle/>
                    <a:p>
                      <a:r>
                        <a:rPr kumimoji="1" lang="ja-JP" altLang="en-US" dirty="0" smtClean="0"/>
                        <a:t>エネルギー使用の状況</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algn="ctr"/>
                      <a:r>
                        <a:rPr kumimoji="1" lang="ja-JP" altLang="en-US" b="1" dirty="0" smtClean="0">
                          <a:solidFill>
                            <a:srgbClr val="FF0000"/>
                          </a:solidFill>
                        </a:rPr>
                        <a:t>新規</a:t>
                      </a:r>
                      <a:endParaRPr kumimoji="1" lang="ja-JP" altLang="en-US" b="1" dirty="0">
                        <a:solidFill>
                          <a:srgbClr val="FF0000"/>
                        </a:solidFill>
                      </a:endParaRPr>
                    </a:p>
                  </a:txBody>
                  <a:tcPr anchor="ctr"/>
                </a:tc>
                <a:tc>
                  <a:txBody>
                    <a:bodyPr/>
                    <a:lstStyle/>
                    <a:p>
                      <a:r>
                        <a:rPr kumimoji="1" lang="ja-JP" altLang="en-US" dirty="0" smtClean="0"/>
                        <a:t>省エネ、再エネの活用を促すため、新規項目として追加</a:t>
                      </a:r>
                      <a:endParaRPr kumimoji="1" lang="ja-JP" altLang="en-US" dirty="0"/>
                    </a:p>
                  </a:txBody>
                  <a:tcPr anchor="ctr"/>
                </a:tc>
                <a:extLst>
                  <a:ext uri="{0D108BD9-81ED-4DB2-BD59-A6C34878D82A}">
                    <a16:rowId xmlns:a16="http://schemas.microsoft.com/office/drawing/2014/main" val="2884477490"/>
                  </a:ext>
                </a:extLst>
              </a:tr>
              <a:tr h="370840">
                <a:tc>
                  <a:txBody>
                    <a:bodyPr/>
                    <a:lstStyle/>
                    <a:p>
                      <a:r>
                        <a:rPr kumimoji="1" lang="ja-JP" altLang="en-US" b="1" dirty="0" smtClean="0">
                          <a:solidFill>
                            <a:srgbClr val="FF0000"/>
                          </a:solidFill>
                        </a:rPr>
                        <a:t>事業活動に伴う温室効果ガスの排出を抑制するために実施する（した）措置</a:t>
                      </a:r>
                      <a:endParaRPr kumimoji="1" lang="ja-JP" altLang="en-US" b="1" dirty="0">
                        <a:solidFill>
                          <a:srgbClr val="FF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algn="ctr"/>
                      <a:r>
                        <a:rPr kumimoji="1" lang="ja-JP" altLang="en-US" b="1" dirty="0" smtClean="0">
                          <a:solidFill>
                            <a:srgbClr val="FF0000"/>
                          </a:solidFill>
                        </a:rPr>
                        <a:t>変更</a:t>
                      </a:r>
                      <a:endParaRPr kumimoji="1" lang="ja-JP" altLang="en-US" b="1" dirty="0">
                        <a:solidFill>
                          <a:srgbClr val="FF0000"/>
                        </a:solidFill>
                      </a:endParaRPr>
                    </a:p>
                  </a:txBody>
                  <a:tcPr anchor="ctr"/>
                </a:tc>
                <a:tc>
                  <a:txBody>
                    <a:bodyPr/>
                    <a:lstStyle/>
                    <a:p>
                      <a:r>
                        <a:rPr kumimoji="1" lang="ja-JP" altLang="en-US" dirty="0" smtClean="0">
                          <a:solidFill>
                            <a:srgbClr val="FF0000"/>
                          </a:solidFill>
                        </a:rPr>
                        <a:t>評価を行うために項目を記載</a:t>
                      </a:r>
                      <a:endParaRPr kumimoji="1" lang="ja-JP" altLang="en-US" dirty="0">
                        <a:solidFill>
                          <a:srgbClr val="FF0000"/>
                        </a:solidFill>
                      </a:endParaRPr>
                    </a:p>
                  </a:txBody>
                  <a:tcPr anchor="ctr"/>
                </a:tc>
                <a:extLst>
                  <a:ext uri="{0D108BD9-81ED-4DB2-BD59-A6C34878D82A}">
                    <a16:rowId xmlns:a16="http://schemas.microsoft.com/office/drawing/2014/main" val="3474209791"/>
                  </a:ext>
                </a:extLst>
              </a:tr>
              <a:tr h="370840">
                <a:tc>
                  <a:txBody>
                    <a:bodyPr/>
                    <a:lstStyle/>
                    <a:p>
                      <a:r>
                        <a:rPr kumimoji="1" lang="ja-JP" altLang="en-US" dirty="0" smtClean="0"/>
                        <a:t>温室効果ガスの排出抑制に向けた先進的対策の実施（計画）</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algn="ctr"/>
                      <a:r>
                        <a:rPr kumimoji="1" lang="ja-JP" altLang="en-US" b="1" dirty="0" smtClean="0">
                          <a:solidFill>
                            <a:srgbClr val="FF0000"/>
                          </a:solidFill>
                        </a:rPr>
                        <a:t>変更</a:t>
                      </a:r>
                      <a:endParaRPr kumimoji="1" lang="ja-JP" altLang="en-US" b="1" dirty="0">
                        <a:solidFill>
                          <a:srgbClr val="FF0000"/>
                        </a:solidFill>
                      </a:endParaRPr>
                    </a:p>
                  </a:txBody>
                  <a:tcPr anchor="ctr"/>
                </a:tc>
                <a:tc>
                  <a:txBody>
                    <a:bodyPr/>
                    <a:lstStyle/>
                    <a:p>
                      <a:r>
                        <a:rPr kumimoji="1" lang="ja-JP" altLang="en-US" dirty="0" smtClean="0"/>
                        <a:t>「その他」から「先進的対策」に変更</a:t>
                      </a:r>
                      <a:endParaRPr kumimoji="1" lang="ja-JP" altLang="en-US" dirty="0"/>
                    </a:p>
                  </a:txBody>
                  <a:tcPr anchor="ctr"/>
                </a:tc>
                <a:extLst>
                  <a:ext uri="{0D108BD9-81ED-4DB2-BD59-A6C34878D82A}">
                    <a16:rowId xmlns:a16="http://schemas.microsoft.com/office/drawing/2014/main" val="1968722558"/>
                  </a:ext>
                </a:extLst>
              </a:tr>
            </a:tbl>
          </a:graphicData>
        </a:graphic>
      </p:graphicFrame>
      <p:sp>
        <p:nvSpPr>
          <p:cNvPr id="4" name="スライド番号プレースホルダー 3"/>
          <p:cNvSpPr>
            <a:spLocks noGrp="1"/>
          </p:cNvSpPr>
          <p:nvPr>
            <p:ph type="sldNum" sz="quarter" idx="12"/>
          </p:nvPr>
        </p:nvSpPr>
        <p:spPr/>
        <p:txBody>
          <a:bodyPr/>
          <a:lstStyle/>
          <a:p>
            <a:fld id="{86CB4B4D-7CA3-9044-876B-883B54F8677D}" type="slidenum">
              <a:rPr lang="en-US" altLang="ja-JP" smtClean="0"/>
              <a:t>8</a:t>
            </a:fld>
            <a:endParaRPr lang="ja-JP" altLang="en-US"/>
          </a:p>
        </p:txBody>
      </p:sp>
    </p:spTree>
    <p:extLst>
      <p:ext uri="{BB962C8B-B14F-4D97-AF65-F5344CB8AC3E}">
        <p14:creationId xmlns:p14="http://schemas.microsoft.com/office/powerpoint/2010/main" val="968269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8239" y="107575"/>
            <a:ext cx="6946710" cy="707886"/>
          </a:xfrm>
          <a:prstGeom prst="rect">
            <a:avLst/>
          </a:prstGeom>
          <a:noFill/>
        </p:spPr>
        <p:txBody>
          <a:bodyPr wrap="square" rtlCol="0">
            <a:spAutoFit/>
          </a:bodyPr>
          <a:lstStyle/>
          <a:p>
            <a:r>
              <a:rPr lang="ja-JP" altLang="en-US" sz="4000" b="1" dirty="0" smtClean="0">
                <a:ln/>
                <a:solidFill>
                  <a:schemeClr val="accent4"/>
                </a:solidFill>
                <a:latin typeface="HG丸ｺﾞｼｯｸM-PRO" panose="020F0600000000000000" pitchFamily="50" charset="-128"/>
                <a:ea typeface="HG丸ｺﾞｼｯｸM-PRO" panose="020F0600000000000000" pitchFamily="50" charset="-128"/>
              </a:rPr>
              <a:t>計画書、報告書の記載事項②</a:t>
            </a:r>
            <a:endParaRPr lang="ja-JP" altLang="en-US" sz="4000" dirty="0"/>
          </a:p>
        </p:txBody>
      </p:sp>
      <p:graphicFrame>
        <p:nvGraphicFramePr>
          <p:cNvPr id="9" name="表 8"/>
          <p:cNvGraphicFramePr>
            <a:graphicFrameLocks noGrp="1"/>
          </p:cNvGraphicFramePr>
          <p:nvPr>
            <p:extLst>
              <p:ext uri="{D42A27DB-BD31-4B8C-83A1-F6EECF244321}">
                <p14:modId xmlns:p14="http://schemas.microsoft.com/office/powerpoint/2010/main" val="3651420579"/>
              </p:ext>
            </p:extLst>
          </p:nvPr>
        </p:nvGraphicFramePr>
        <p:xfrm>
          <a:off x="204940" y="815461"/>
          <a:ext cx="11806949" cy="4490720"/>
        </p:xfrm>
        <a:graphic>
          <a:graphicData uri="http://schemas.openxmlformats.org/drawingml/2006/table">
            <a:tbl>
              <a:tblPr firstRow="1" bandRow="1">
                <a:tableStyleId>{5C22544A-7EE6-4342-B048-85BDC9FD1C3A}</a:tableStyleId>
              </a:tblPr>
              <a:tblGrid>
                <a:gridCol w="4107753">
                  <a:extLst>
                    <a:ext uri="{9D8B030D-6E8A-4147-A177-3AD203B41FA5}">
                      <a16:colId xmlns:a16="http://schemas.microsoft.com/office/drawing/2014/main" val="574549933"/>
                    </a:ext>
                  </a:extLst>
                </a:gridCol>
                <a:gridCol w="682388">
                  <a:extLst>
                    <a:ext uri="{9D8B030D-6E8A-4147-A177-3AD203B41FA5}">
                      <a16:colId xmlns:a16="http://schemas.microsoft.com/office/drawing/2014/main" val="1132748798"/>
                    </a:ext>
                  </a:extLst>
                </a:gridCol>
                <a:gridCol w="682388">
                  <a:extLst>
                    <a:ext uri="{9D8B030D-6E8A-4147-A177-3AD203B41FA5}">
                      <a16:colId xmlns:a16="http://schemas.microsoft.com/office/drawing/2014/main" val="2899389956"/>
                    </a:ext>
                  </a:extLst>
                </a:gridCol>
                <a:gridCol w="696035">
                  <a:extLst>
                    <a:ext uri="{9D8B030D-6E8A-4147-A177-3AD203B41FA5}">
                      <a16:colId xmlns:a16="http://schemas.microsoft.com/office/drawing/2014/main" val="805612103"/>
                    </a:ext>
                  </a:extLst>
                </a:gridCol>
                <a:gridCol w="5638385">
                  <a:extLst>
                    <a:ext uri="{9D8B030D-6E8A-4147-A177-3AD203B41FA5}">
                      <a16:colId xmlns:a16="http://schemas.microsoft.com/office/drawing/2014/main" val="1335683266"/>
                    </a:ext>
                  </a:extLst>
                </a:gridCol>
              </a:tblGrid>
              <a:tr h="370840">
                <a:tc>
                  <a:txBody>
                    <a:bodyPr/>
                    <a:lstStyle/>
                    <a:p>
                      <a:pPr algn="ctr"/>
                      <a:r>
                        <a:rPr kumimoji="1" lang="ja-JP" altLang="en-US" dirty="0" smtClean="0"/>
                        <a:t>項目</a:t>
                      </a:r>
                      <a:endParaRPr kumimoji="1" lang="ja-JP" altLang="en-US" dirty="0"/>
                    </a:p>
                  </a:txBody>
                  <a:tcPr/>
                </a:tc>
                <a:tc>
                  <a:txBody>
                    <a:bodyPr/>
                    <a:lstStyle/>
                    <a:p>
                      <a:pPr algn="ctr"/>
                      <a:r>
                        <a:rPr kumimoji="1" lang="ja-JP" altLang="en-US" dirty="0" smtClean="0"/>
                        <a:t>計画</a:t>
                      </a:r>
                      <a:endParaRPr kumimoji="1" lang="ja-JP" altLang="en-US" dirty="0"/>
                    </a:p>
                  </a:txBody>
                  <a:tcPr/>
                </a:tc>
                <a:tc>
                  <a:txBody>
                    <a:bodyPr/>
                    <a:lstStyle/>
                    <a:p>
                      <a:pPr algn="ctr"/>
                      <a:r>
                        <a:rPr kumimoji="1" lang="ja-JP" altLang="en-US" dirty="0" smtClean="0"/>
                        <a:t>報告</a:t>
                      </a:r>
                      <a:endParaRPr kumimoji="1" lang="ja-JP" altLang="en-US" dirty="0"/>
                    </a:p>
                  </a:txBody>
                  <a:tcPr/>
                </a:tc>
                <a:tc>
                  <a:txBody>
                    <a:bodyPr/>
                    <a:lstStyle/>
                    <a:p>
                      <a:pPr algn="ctr"/>
                      <a:r>
                        <a:rPr kumimoji="1" lang="ja-JP" altLang="en-US" dirty="0" smtClean="0"/>
                        <a:t>種類</a:t>
                      </a:r>
                      <a:endParaRPr kumimoji="1" lang="ja-JP" altLang="en-US" dirty="0"/>
                    </a:p>
                  </a:txBody>
                  <a:tcPr/>
                </a:tc>
                <a:tc>
                  <a:txBody>
                    <a:bodyPr/>
                    <a:lstStyle/>
                    <a:p>
                      <a:pPr algn="ctr"/>
                      <a:r>
                        <a:rPr kumimoji="1" lang="ja-JP" altLang="en-US" dirty="0" smtClean="0"/>
                        <a:t>新規、変更の内容</a:t>
                      </a:r>
                      <a:endParaRPr kumimoji="1" lang="ja-JP" altLang="en-US" dirty="0"/>
                    </a:p>
                  </a:txBody>
                  <a:tcPr/>
                </a:tc>
                <a:extLst>
                  <a:ext uri="{0D108BD9-81ED-4DB2-BD59-A6C34878D82A}">
                    <a16:rowId xmlns:a16="http://schemas.microsoft.com/office/drawing/2014/main" val="3896047532"/>
                  </a:ext>
                </a:extLst>
              </a:tr>
              <a:tr h="370840">
                <a:tc>
                  <a:txBody>
                    <a:bodyPr/>
                    <a:lstStyle/>
                    <a:p>
                      <a:r>
                        <a:rPr kumimoji="1" lang="ja-JP" altLang="en-US" dirty="0" smtClean="0"/>
                        <a:t>基準年度（前年度）のエネルギー使用量及び販売した副生エネルギーの量</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dirty="0">
                        <a:solidFill>
                          <a:schemeClr val="tx1"/>
                        </a:solidFill>
                      </a:endParaRPr>
                    </a:p>
                  </a:txBody>
                  <a:tcPr anchor="ctr"/>
                </a:tc>
                <a:tc>
                  <a:txBody>
                    <a:bodyPr/>
                    <a:lstStyle/>
                    <a:p>
                      <a:r>
                        <a:rPr kumimoji="1" lang="ja-JP" altLang="en-US" dirty="0" smtClean="0">
                          <a:solidFill>
                            <a:schemeClr val="tx1"/>
                          </a:solidFill>
                        </a:rPr>
                        <a:t>既存</a:t>
                      </a:r>
                      <a:endParaRPr kumimoji="1" lang="ja-JP" altLang="en-US" dirty="0">
                        <a:solidFill>
                          <a:schemeClr val="tx1"/>
                        </a:solidFill>
                      </a:endParaRPr>
                    </a:p>
                  </a:txBody>
                  <a:tcPr anchor="ctr"/>
                </a:tc>
                <a:tc>
                  <a:txBody>
                    <a:bodyPr/>
                    <a:lstStyle/>
                    <a:p>
                      <a:r>
                        <a:rPr kumimoji="1" lang="en-US" altLang="ja-JP" dirty="0" smtClean="0"/>
                        <a:t>―</a:t>
                      </a:r>
                      <a:endParaRPr kumimoji="1" lang="ja-JP" altLang="en-US" dirty="0"/>
                    </a:p>
                  </a:txBody>
                  <a:tcPr anchor="ctr"/>
                </a:tc>
                <a:extLst>
                  <a:ext uri="{0D108BD9-81ED-4DB2-BD59-A6C34878D82A}">
                    <a16:rowId xmlns:a16="http://schemas.microsoft.com/office/drawing/2014/main" val="3775932956"/>
                  </a:ext>
                </a:extLst>
              </a:tr>
              <a:tr h="370840">
                <a:tc>
                  <a:txBody>
                    <a:bodyPr/>
                    <a:lstStyle/>
                    <a:p>
                      <a:r>
                        <a:rPr kumimoji="1" lang="ja-JP" altLang="en-US" dirty="0" smtClean="0"/>
                        <a:t>事業活動に伴う温室効果ガス排出量</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r>
                        <a:rPr kumimoji="1" lang="ja-JP" altLang="en-US" dirty="0" smtClean="0">
                          <a:solidFill>
                            <a:schemeClr val="tx1"/>
                          </a:solidFill>
                        </a:rPr>
                        <a:t>既存</a:t>
                      </a:r>
                      <a:endParaRPr kumimoji="1" lang="ja-JP" altLang="en-US" dirty="0">
                        <a:solidFill>
                          <a:schemeClr val="tx1"/>
                        </a:solidFill>
                      </a:endParaRPr>
                    </a:p>
                  </a:txBody>
                  <a:tcPr anchor="ctr"/>
                </a:tc>
                <a:tc>
                  <a:txBody>
                    <a:bodyPr/>
                    <a:lstStyle/>
                    <a:p>
                      <a:r>
                        <a:rPr kumimoji="1" lang="en-US" altLang="ja-JP" dirty="0" smtClean="0"/>
                        <a:t>―</a:t>
                      </a:r>
                      <a:endParaRPr kumimoji="1" lang="ja-JP" altLang="en-US" dirty="0"/>
                    </a:p>
                  </a:txBody>
                  <a:tcPr anchor="ctr"/>
                </a:tc>
                <a:extLst>
                  <a:ext uri="{0D108BD9-81ED-4DB2-BD59-A6C34878D82A}">
                    <a16:rowId xmlns:a16="http://schemas.microsoft.com/office/drawing/2014/main" val="2010671028"/>
                  </a:ext>
                </a:extLst>
              </a:tr>
              <a:tr h="370840">
                <a:tc>
                  <a:txBody>
                    <a:bodyPr/>
                    <a:lstStyle/>
                    <a:p>
                      <a:r>
                        <a:rPr kumimoji="1" lang="ja-JP" altLang="en-US" dirty="0" smtClean="0"/>
                        <a:t>基準年度（前年度）における森林の保全及び整備、再生可能エネルギーの利用等補完的手段による削減量</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r>
                        <a:rPr kumimoji="1" lang="ja-JP" altLang="en-US" b="1" dirty="0" smtClean="0">
                          <a:solidFill>
                            <a:srgbClr val="FF0000"/>
                          </a:solidFill>
                        </a:rPr>
                        <a:t>変更</a:t>
                      </a:r>
                      <a:endParaRPr kumimoji="1" lang="ja-JP" altLang="en-US" b="1" dirty="0">
                        <a:solidFill>
                          <a:srgbClr val="FF0000"/>
                        </a:solidFill>
                      </a:endParaRPr>
                    </a:p>
                  </a:txBody>
                  <a:tcPr anchor="ctr"/>
                </a:tc>
                <a:tc>
                  <a:txBody>
                    <a:bodyPr/>
                    <a:lstStyle/>
                    <a:p>
                      <a:r>
                        <a:rPr kumimoji="1" lang="ja-JP" altLang="en-US" dirty="0" smtClean="0"/>
                        <a:t>海外認証クレジット（</a:t>
                      </a:r>
                      <a:r>
                        <a:rPr kumimoji="1" lang="en-US" altLang="ja-JP" dirty="0" smtClean="0"/>
                        <a:t>JCM</a:t>
                      </a:r>
                      <a:r>
                        <a:rPr kumimoji="1" lang="ja-JP" altLang="en-US" dirty="0" smtClean="0"/>
                        <a:t>クレジット）の追加</a:t>
                      </a:r>
                      <a:endParaRPr kumimoji="1" lang="ja-JP" altLang="en-US" dirty="0"/>
                    </a:p>
                  </a:txBody>
                  <a:tcPr anchor="ctr"/>
                </a:tc>
                <a:extLst>
                  <a:ext uri="{0D108BD9-81ED-4DB2-BD59-A6C34878D82A}">
                    <a16:rowId xmlns:a16="http://schemas.microsoft.com/office/drawing/2014/main" val="1894000589"/>
                  </a:ext>
                </a:extLst>
              </a:tr>
              <a:tr h="370840">
                <a:tc>
                  <a:txBody>
                    <a:bodyPr/>
                    <a:lstStyle/>
                    <a:p>
                      <a:r>
                        <a:rPr kumimoji="1" lang="ja-JP" altLang="en-US" dirty="0" smtClean="0"/>
                        <a:t>目標年度における森林の保全及び整備、再生可能エネルギーの利用等補完的手段による削減量</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endParaRPr kumimoji="1" lang="ja-JP" altLang="en-US" b="0" dirty="0">
                        <a:solidFill>
                          <a:schemeClr val="tx1"/>
                        </a:solidFill>
                      </a:endParaRPr>
                    </a:p>
                  </a:txBody>
                  <a:tcPr anchor="ctr"/>
                </a:tc>
                <a:tc>
                  <a:txBody>
                    <a:bodyPr/>
                    <a:lstStyle/>
                    <a:p>
                      <a:r>
                        <a:rPr kumimoji="1" lang="ja-JP" altLang="en-US" b="0" dirty="0" smtClean="0">
                          <a:solidFill>
                            <a:schemeClr val="tx1"/>
                          </a:solidFill>
                        </a:rPr>
                        <a:t>既存</a:t>
                      </a:r>
                      <a:endParaRPr kumimoji="1" lang="ja-JP" altLang="en-US" b="0" dirty="0">
                        <a:solidFill>
                          <a:schemeClr val="tx1"/>
                        </a:solidFill>
                      </a:endParaRPr>
                    </a:p>
                  </a:txBody>
                  <a:tcPr anchor="ctr"/>
                </a:tc>
                <a:tc>
                  <a:txBody>
                    <a:bodyPr/>
                    <a:lstStyle/>
                    <a:p>
                      <a:endParaRPr kumimoji="1" lang="ja-JP" altLang="en-US" dirty="0"/>
                    </a:p>
                  </a:txBody>
                  <a:tcPr anchor="ctr"/>
                </a:tc>
                <a:extLst>
                  <a:ext uri="{0D108BD9-81ED-4DB2-BD59-A6C34878D82A}">
                    <a16:rowId xmlns:a16="http://schemas.microsoft.com/office/drawing/2014/main" val="2234081409"/>
                  </a:ext>
                </a:extLst>
              </a:tr>
              <a:tr h="370840">
                <a:tc>
                  <a:txBody>
                    <a:bodyPr/>
                    <a:lstStyle/>
                    <a:p>
                      <a:r>
                        <a:rPr kumimoji="1" lang="ja-JP" altLang="en-US" b="0" dirty="0" smtClean="0">
                          <a:solidFill>
                            <a:schemeClr val="tx1"/>
                          </a:solidFill>
                        </a:rPr>
                        <a:t>温室効果ガス総合排出原単位の算出根拠</a:t>
                      </a:r>
                      <a:endParaRPr kumimoji="1" lang="ja-JP" altLang="en-US" b="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r>
                        <a:rPr kumimoji="1" lang="ja-JP" altLang="en-US" dirty="0" smtClean="0">
                          <a:solidFill>
                            <a:schemeClr val="tx1"/>
                          </a:solidFill>
                        </a:rPr>
                        <a:t>既存</a:t>
                      </a:r>
                      <a:endParaRPr kumimoji="1" lang="ja-JP" altLang="en-US" dirty="0">
                        <a:solidFill>
                          <a:schemeClr val="tx1"/>
                        </a:solidFill>
                      </a:endParaRPr>
                    </a:p>
                  </a:txBody>
                  <a:tcPr anchor="ctr"/>
                </a:tc>
                <a:tc>
                  <a:txBody>
                    <a:bodyPr/>
                    <a:lstStyle/>
                    <a:p>
                      <a:r>
                        <a:rPr kumimoji="1" lang="en-US" altLang="ja-JP" dirty="0" smtClean="0"/>
                        <a:t>―</a:t>
                      </a:r>
                      <a:endParaRPr kumimoji="1" lang="ja-JP" altLang="en-US" dirty="0"/>
                    </a:p>
                  </a:txBody>
                  <a:tcPr anchor="ctr"/>
                </a:tc>
                <a:extLst>
                  <a:ext uri="{0D108BD9-81ED-4DB2-BD59-A6C34878D82A}">
                    <a16:rowId xmlns:a16="http://schemas.microsoft.com/office/drawing/2014/main" val="3218547549"/>
                  </a:ext>
                </a:extLst>
              </a:tr>
              <a:tr h="370840">
                <a:tc>
                  <a:txBody>
                    <a:bodyPr/>
                    <a:lstStyle/>
                    <a:p>
                      <a:r>
                        <a:rPr kumimoji="1" lang="ja-JP" altLang="en-US" dirty="0" smtClean="0"/>
                        <a:t>事業の状況（店舗数又は自動車の台数）</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tc>
                <a:tc>
                  <a:txBody>
                    <a:bodyPr/>
                    <a:lstStyle/>
                    <a:p>
                      <a:r>
                        <a:rPr kumimoji="1" lang="ja-JP" altLang="en-US" dirty="0" smtClean="0">
                          <a:solidFill>
                            <a:schemeClr val="tx1"/>
                          </a:solidFill>
                        </a:rPr>
                        <a:t>既存</a:t>
                      </a:r>
                      <a:endParaRPr kumimoji="1" lang="ja-JP" altLang="en-US" dirty="0">
                        <a:solidFill>
                          <a:schemeClr val="tx1"/>
                        </a:solidFill>
                      </a:endParaRPr>
                    </a:p>
                  </a:txBody>
                  <a:tcPr anchor="ctr"/>
                </a:tc>
                <a:tc>
                  <a:txBody>
                    <a:bodyPr/>
                    <a:lstStyle/>
                    <a:p>
                      <a:r>
                        <a:rPr kumimoji="1" lang="en-US" altLang="ja-JP" dirty="0" smtClean="0"/>
                        <a:t>―</a:t>
                      </a:r>
                      <a:endParaRPr kumimoji="1" lang="ja-JP" altLang="en-US" dirty="0"/>
                    </a:p>
                  </a:txBody>
                  <a:tcPr anchor="ctr"/>
                </a:tc>
                <a:extLst>
                  <a:ext uri="{0D108BD9-81ED-4DB2-BD59-A6C34878D82A}">
                    <a16:rowId xmlns:a16="http://schemas.microsoft.com/office/drawing/2014/main" val="2884477490"/>
                  </a:ext>
                </a:extLst>
              </a:tr>
            </a:tbl>
          </a:graphicData>
        </a:graphic>
      </p:graphicFrame>
      <p:sp>
        <p:nvSpPr>
          <p:cNvPr id="4" name="スライド番号プレースホルダー 3"/>
          <p:cNvSpPr>
            <a:spLocks noGrp="1"/>
          </p:cNvSpPr>
          <p:nvPr>
            <p:ph type="sldNum" sz="quarter" idx="12"/>
          </p:nvPr>
        </p:nvSpPr>
        <p:spPr/>
        <p:txBody>
          <a:bodyPr/>
          <a:lstStyle/>
          <a:p>
            <a:fld id="{86CB4B4D-7CA3-9044-876B-883B54F8677D}" type="slidenum">
              <a:rPr lang="en-US" altLang="ja-JP" smtClean="0"/>
              <a:t>9</a:t>
            </a:fld>
            <a:endParaRPr lang="ja-JP" altLang="en-US"/>
          </a:p>
        </p:txBody>
      </p:sp>
    </p:spTree>
    <p:extLst>
      <p:ext uri="{BB962C8B-B14F-4D97-AF65-F5344CB8AC3E}">
        <p14:creationId xmlns:p14="http://schemas.microsoft.com/office/powerpoint/2010/main" val="32530066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15083</TotalTime>
  <Words>6360</Words>
  <Application>Microsoft Office PowerPoint</Application>
  <PresentationFormat>ワイド画面</PresentationFormat>
  <Paragraphs>989</Paragraphs>
  <Slides>37</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2</vt:i4>
      </vt:variant>
      <vt:variant>
        <vt:lpstr>スライド タイトル</vt:lpstr>
      </vt:variant>
      <vt:variant>
        <vt:i4>37</vt:i4>
      </vt:variant>
    </vt:vector>
  </HeadingPairs>
  <TitlesOfParts>
    <vt:vector size="54" baseType="lpstr">
      <vt:lpstr>HGP創英角ﾎﾟｯﾌﾟ体</vt:lpstr>
      <vt:lpstr>HGSｺﾞｼｯｸE</vt:lpstr>
      <vt:lpstr>HGS創英角ｺﾞｼｯｸUB</vt:lpstr>
      <vt:lpstr>HGS創英角ﾎﾟｯﾌﾟ体</vt:lpstr>
      <vt:lpstr>HG丸ｺﾞｼｯｸM-PRO</vt:lpstr>
      <vt:lpstr>ＭＳ ゴシック</vt:lpstr>
      <vt:lpstr>游ゴシック</vt:lpstr>
      <vt:lpstr>游ゴシック Light</vt:lpstr>
      <vt:lpstr>游明朝</vt:lpstr>
      <vt:lpstr>Arial</vt:lpstr>
      <vt:lpstr>Calibri</vt:lpstr>
      <vt:lpstr>Calibri Light</vt:lpstr>
      <vt:lpstr>Poor Richard</vt:lpstr>
      <vt:lpstr>Times New Roman</vt:lpstr>
      <vt:lpstr>Wingdings</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貴晃</dc:creator>
  <cp:lastModifiedBy>今村 和基</cp:lastModifiedBy>
  <cp:revision>1092</cp:revision>
  <cp:lastPrinted>2021-08-26T04:33:24Z</cp:lastPrinted>
  <dcterms:modified xsi:type="dcterms:W3CDTF">2021-08-31T00:19:18Z</dcterms:modified>
</cp:coreProperties>
</file>